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5" r:id="rId2"/>
    <p:sldId id="257" r:id="rId3"/>
    <p:sldId id="258" r:id="rId4"/>
    <p:sldId id="259" r:id="rId5"/>
    <p:sldId id="260" r:id="rId6"/>
    <p:sldId id="261" r:id="rId7"/>
    <p:sldId id="262" r:id="rId8"/>
    <p:sldId id="263" r:id="rId9"/>
    <p:sldId id="35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53"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5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5" r:id="rId90"/>
    <p:sldId id="346" r:id="rId91"/>
    <p:sldId id="347" r:id="rId92"/>
    <p:sldId id="348" r:id="rId93"/>
    <p:sldId id="351" r:id="rId94"/>
    <p:sldId id="350"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43C"/>
    <a:srgbClr val="00483F"/>
    <a:srgbClr val="002E29"/>
    <a:srgbClr val="4C4551"/>
    <a:srgbClr val="63596A"/>
    <a:srgbClr val="FFD966"/>
    <a:srgbClr val="006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112" d="100"/>
          <a:sy n="112" d="100"/>
        </p:scale>
        <p:origin x="56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EF35-9CF7-4B90-AA92-77504FA5EBF2}" type="doc">
      <dgm:prSet loTypeId="urn:microsoft.com/office/officeart/2005/8/layout/target1" loCatId="relationship" qsTypeId="urn:microsoft.com/office/officeart/2005/8/quickstyle/simple5" qsCatId="simple" csTypeId="urn:microsoft.com/office/officeart/2005/8/colors/colorful4" csCatId="colorful" phldr="1"/>
      <dgm:spPr/>
    </dgm:pt>
    <dgm:pt modelId="{4612D8D5-82A4-4640-81DA-AEA005BCCB3E}">
      <dgm:prSet phldrT="[Text]" custT="1"/>
      <dgm:spPr/>
      <dgm:t>
        <a:bodyPr/>
        <a:lstStyle/>
        <a:p>
          <a:r>
            <a:rPr lang="ar-EG" sz="3200" b="1"/>
            <a:t>المجمعات</a:t>
          </a:r>
          <a:endParaRPr lang="en-US" sz="3200" b="1" dirty="0"/>
        </a:p>
      </dgm:t>
    </dgm:pt>
    <dgm:pt modelId="{0CFAD2CA-CF18-4DBE-9265-39A3C9FEC994}" type="parTrans" cxnId="{57B35021-AC70-4412-A6F0-C74734BA3C0E}">
      <dgm:prSet/>
      <dgm:spPr/>
      <dgm:t>
        <a:bodyPr/>
        <a:lstStyle/>
        <a:p>
          <a:endParaRPr lang="en-US" sz="2000"/>
        </a:p>
      </dgm:t>
    </dgm:pt>
    <dgm:pt modelId="{811EF798-8363-467A-9690-84435F3B6CCC}" type="sibTrans" cxnId="{57B35021-AC70-4412-A6F0-C74734BA3C0E}">
      <dgm:prSet/>
      <dgm:spPr/>
      <dgm:t>
        <a:bodyPr/>
        <a:lstStyle/>
        <a:p>
          <a:endParaRPr lang="en-US" sz="2000"/>
        </a:p>
      </dgm:t>
    </dgm:pt>
    <dgm:pt modelId="{178715E7-BE2B-4DD0-A927-9AD3F610CFF4}">
      <dgm:prSet phldrT="[Text]" custT="1"/>
      <dgm:spPr/>
      <dgm:t>
        <a:bodyPr/>
        <a:lstStyle/>
        <a:p>
          <a:r>
            <a:rPr lang="ar-EG" sz="3200" b="1"/>
            <a:t>المشفرات</a:t>
          </a:r>
          <a:endParaRPr lang="en-US" sz="3200" b="1" dirty="0"/>
        </a:p>
      </dgm:t>
    </dgm:pt>
    <dgm:pt modelId="{119CDC04-294A-4A2C-87F2-DD29A2208FC8}" type="parTrans" cxnId="{2FFF615A-65C3-402B-A48D-3D6434CFAC68}">
      <dgm:prSet/>
      <dgm:spPr/>
      <dgm:t>
        <a:bodyPr/>
        <a:lstStyle/>
        <a:p>
          <a:endParaRPr lang="en-US" sz="2000"/>
        </a:p>
      </dgm:t>
    </dgm:pt>
    <dgm:pt modelId="{178F4AB4-F7A6-43C0-89AD-5FF8A164CB4C}" type="sibTrans" cxnId="{2FFF615A-65C3-402B-A48D-3D6434CFAC68}">
      <dgm:prSet/>
      <dgm:spPr/>
      <dgm:t>
        <a:bodyPr/>
        <a:lstStyle/>
        <a:p>
          <a:endParaRPr lang="en-US" sz="2000"/>
        </a:p>
      </dgm:t>
    </dgm:pt>
    <dgm:pt modelId="{FAF1EF13-C406-482B-A277-DBA03189F1B8}">
      <dgm:prSet phldrT="[Text]" custT="1"/>
      <dgm:spPr/>
      <dgm:t>
        <a:bodyPr/>
        <a:lstStyle/>
        <a:p>
          <a:r>
            <a:rPr lang="ar-EG" sz="3200" b="1"/>
            <a:t>فك التشفير</a:t>
          </a:r>
          <a:endParaRPr lang="en-US" sz="3200" b="1" dirty="0"/>
        </a:p>
      </dgm:t>
    </dgm:pt>
    <dgm:pt modelId="{E5C9B35A-01A2-4EF8-8F95-2BABB8E463FA}" type="parTrans" cxnId="{04AAB613-2E8C-47AC-9A7F-2CF4D80A6E4F}">
      <dgm:prSet/>
      <dgm:spPr/>
      <dgm:t>
        <a:bodyPr/>
        <a:lstStyle/>
        <a:p>
          <a:endParaRPr lang="en-US" sz="2000"/>
        </a:p>
      </dgm:t>
    </dgm:pt>
    <dgm:pt modelId="{C9D66845-8F65-4F3C-844C-268AF268D8C9}" type="sibTrans" cxnId="{04AAB613-2E8C-47AC-9A7F-2CF4D80A6E4F}">
      <dgm:prSet/>
      <dgm:spPr/>
      <dgm:t>
        <a:bodyPr/>
        <a:lstStyle/>
        <a:p>
          <a:endParaRPr lang="en-US" sz="2000"/>
        </a:p>
      </dgm:t>
    </dgm:pt>
    <dgm:pt modelId="{E97F08BD-95DF-4087-A478-E76FCC626935}">
      <dgm:prSet phldrT="[Text]" custT="1"/>
      <dgm:spPr/>
      <dgm:t>
        <a:bodyPr/>
        <a:lstStyle/>
        <a:p>
          <a:r>
            <a:rPr lang="ar-EG" sz="3200" b="1"/>
            <a:t>الموزعات</a:t>
          </a:r>
          <a:endParaRPr lang="en-US" sz="3200" b="1" dirty="0"/>
        </a:p>
      </dgm:t>
    </dgm:pt>
    <dgm:pt modelId="{E28B7635-4289-49AB-BC54-207E2139CA9B}" type="sibTrans" cxnId="{E6AE2103-FD3C-4A39-9B3E-52F93F2E8070}">
      <dgm:prSet/>
      <dgm:spPr/>
      <dgm:t>
        <a:bodyPr/>
        <a:lstStyle/>
        <a:p>
          <a:endParaRPr lang="en-US" sz="2000"/>
        </a:p>
      </dgm:t>
    </dgm:pt>
    <dgm:pt modelId="{732D509A-0493-4D38-A571-6BB8B86A40C5}" type="parTrans" cxnId="{E6AE2103-FD3C-4A39-9B3E-52F93F2E8070}">
      <dgm:prSet/>
      <dgm:spPr/>
      <dgm:t>
        <a:bodyPr/>
        <a:lstStyle/>
        <a:p>
          <a:endParaRPr lang="en-US" sz="2000"/>
        </a:p>
      </dgm:t>
    </dgm:pt>
    <dgm:pt modelId="{1C616DFC-F462-4357-80D2-EA265F0A0C7D}" type="pres">
      <dgm:prSet presAssocID="{D7F0EF35-9CF7-4B90-AA92-77504FA5EBF2}" presName="composite" presStyleCnt="0">
        <dgm:presLayoutVars>
          <dgm:chMax val="5"/>
          <dgm:dir/>
          <dgm:resizeHandles val="exact"/>
        </dgm:presLayoutVars>
      </dgm:prSet>
      <dgm:spPr/>
    </dgm:pt>
    <dgm:pt modelId="{90598AA4-D9D9-4B24-AE39-B7533F0FF489}" type="pres">
      <dgm:prSet presAssocID="{4612D8D5-82A4-4640-81DA-AEA005BCCB3E}" presName="circle1" presStyleLbl="lnNode1" presStyleIdx="0" presStyleCnt="4"/>
      <dgm:spPr>
        <a:solidFill>
          <a:srgbClr val="FFD966"/>
        </a:solidFill>
      </dgm:spPr>
    </dgm:pt>
    <dgm:pt modelId="{6D442A60-0C4F-496F-868E-34DA66FEC786}" type="pres">
      <dgm:prSet presAssocID="{4612D8D5-82A4-4640-81DA-AEA005BCCB3E}" presName="text1" presStyleLbl="revTx" presStyleIdx="0" presStyleCnt="4">
        <dgm:presLayoutVars>
          <dgm:bulletEnabled val="1"/>
        </dgm:presLayoutVars>
      </dgm:prSet>
      <dgm:spPr/>
    </dgm:pt>
    <dgm:pt modelId="{8CE727D1-1E91-4BA9-9817-E656D65899E0}" type="pres">
      <dgm:prSet presAssocID="{4612D8D5-82A4-4640-81DA-AEA005BCCB3E}" presName="line1" presStyleLbl="callout" presStyleIdx="0" presStyleCnt="8"/>
      <dgm:spPr>
        <a:ln>
          <a:solidFill>
            <a:srgbClr val="4C4551"/>
          </a:solidFill>
        </a:ln>
      </dgm:spPr>
    </dgm:pt>
    <dgm:pt modelId="{CA260567-0020-4343-BADF-AE4923F7AAE7}" type="pres">
      <dgm:prSet presAssocID="{4612D8D5-82A4-4640-81DA-AEA005BCCB3E}" presName="d1" presStyleLbl="callout" presStyleIdx="1" presStyleCnt="8"/>
      <dgm:spPr>
        <a:ln>
          <a:solidFill>
            <a:srgbClr val="4C4551"/>
          </a:solidFill>
        </a:ln>
      </dgm:spPr>
    </dgm:pt>
    <dgm:pt modelId="{30E9C4F8-352C-4175-8C99-3B68DC1D5D74}" type="pres">
      <dgm:prSet presAssocID="{E97F08BD-95DF-4087-A478-E76FCC626935}" presName="circle2" presStyleLbl="lnNode1" presStyleIdx="1" presStyleCnt="4"/>
      <dgm:spPr>
        <a:solidFill>
          <a:schemeClr val="accent4">
            <a:lumMod val="60000"/>
            <a:lumOff val="40000"/>
          </a:schemeClr>
        </a:solidFill>
      </dgm:spPr>
    </dgm:pt>
    <dgm:pt modelId="{56EBA185-21D1-4FA1-A4E3-69EE79CBA4C8}" type="pres">
      <dgm:prSet presAssocID="{E97F08BD-95DF-4087-A478-E76FCC626935}" presName="text2" presStyleLbl="revTx" presStyleIdx="1" presStyleCnt="4">
        <dgm:presLayoutVars>
          <dgm:bulletEnabled val="1"/>
        </dgm:presLayoutVars>
      </dgm:prSet>
      <dgm:spPr/>
    </dgm:pt>
    <dgm:pt modelId="{1AF8D688-027C-40A6-9D2A-A956F015331F}" type="pres">
      <dgm:prSet presAssocID="{E97F08BD-95DF-4087-A478-E76FCC626935}" presName="line2" presStyleLbl="callout" presStyleIdx="2" presStyleCnt="8"/>
      <dgm:spPr>
        <a:ln>
          <a:solidFill>
            <a:srgbClr val="00665A"/>
          </a:solidFill>
        </a:ln>
      </dgm:spPr>
    </dgm:pt>
    <dgm:pt modelId="{D1BDB72D-E77A-4ADD-9A7F-EAFD39D30609}" type="pres">
      <dgm:prSet presAssocID="{E97F08BD-95DF-4087-A478-E76FCC626935}" presName="d2" presStyleLbl="callout" presStyleIdx="3" presStyleCnt="8"/>
      <dgm:spPr>
        <a:ln>
          <a:solidFill>
            <a:srgbClr val="00665A"/>
          </a:solidFill>
        </a:ln>
      </dgm:spPr>
    </dgm:pt>
    <dgm:pt modelId="{6198DAB3-3BAA-4EF2-800D-BA167BA687D6}" type="pres">
      <dgm:prSet presAssocID="{178715E7-BE2B-4DD0-A927-9AD3F610CFF4}" presName="circle3" presStyleLbl="lnNode1" presStyleIdx="2" presStyleCnt="4"/>
      <dgm:spPr>
        <a:solidFill>
          <a:srgbClr val="FFD966"/>
        </a:solidFill>
      </dgm:spPr>
    </dgm:pt>
    <dgm:pt modelId="{85DBE716-E1AB-4E98-8CBB-3FA1419C3C24}" type="pres">
      <dgm:prSet presAssocID="{178715E7-BE2B-4DD0-A927-9AD3F610CFF4}" presName="text3" presStyleLbl="revTx" presStyleIdx="2" presStyleCnt="4">
        <dgm:presLayoutVars>
          <dgm:bulletEnabled val="1"/>
        </dgm:presLayoutVars>
      </dgm:prSet>
      <dgm:spPr/>
    </dgm:pt>
    <dgm:pt modelId="{FD84FB30-4575-4A79-AE47-DC8A56A57FB9}" type="pres">
      <dgm:prSet presAssocID="{178715E7-BE2B-4DD0-A927-9AD3F610CFF4}" presName="line3" presStyleLbl="callout" presStyleIdx="4" presStyleCnt="8"/>
      <dgm:spPr>
        <a:ln>
          <a:solidFill>
            <a:srgbClr val="4C4551"/>
          </a:solidFill>
        </a:ln>
      </dgm:spPr>
    </dgm:pt>
    <dgm:pt modelId="{5DEEEC8F-F713-41D5-89AD-D3520B432529}" type="pres">
      <dgm:prSet presAssocID="{178715E7-BE2B-4DD0-A927-9AD3F610CFF4}" presName="d3" presStyleLbl="callout" presStyleIdx="5" presStyleCnt="8"/>
      <dgm:spPr>
        <a:ln>
          <a:solidFill>
            <a:srgbClr val="4C4551"/>
          </a:solidFill>
        </a:ln>
      </dgm:spPr>
    </dgm:pt>
    <dgm:pt modelId="{1B4613DD-9D93-4E22-AD75-FB5D5B68C8F7}" type="pres">
      <dgm:prSet presAssocID="{FAF1EF13-C406-482B-A277-DBA03189F1B8}" presName="circle4" presStyleLbl="lnNode1" presStyleIdx="3" presStyleCnt="4"/>
      <dgm:spPr>
        <a:solidFill>
          <a:schemeClr val="accent4">
            <a:lumMod val="60000"/>
            <a:lumOff val="40000"/>
          </a:schemeClr>
        </a:solidFill>
      </dgm:spPr>
    </dgm:pt>
    <dgm:pt modelId="{1AAB557A-D24F-48E3-A520-692CB5685E4D}" type="pres">
      <dgm:prSet presAssocID="{FAF1EF13-C406-482B-A277-DBA03189F1B8}" presName="text4" presStyleLbl="revTx" presStyleIdx="3" presStyleCnt="4">
        <dgm:presLayoutVars>
          <dgm:bulletEnabled val="1"/>
        </dgm:presLayoutVars>
      </dgm:prSet>
      <dgm:spPr/>
    </dgm:pt>
    <dgm:pt modelId="{824AD0BC-DBDC-4E93-98C8-516F0DC9C1AA}" type="pres">
      <dgm:prSet presAssocID="{FAF1EF13-C406-482B-A277-DBA03189F1B8}" presName="line4" presStyleLbl="callout" presStyleIdx="6" presStyleCnt="8"/>
      <dgm:spPr>
        <a:ln>
          <a:solidFill>
            <a:srgbClr val="00665A"/>
          </a:solidFill>
        </a:ln>
      </dgm:spPr>
    </dgm:pt>
    <dgm:pt modelId="{48123728-D552-4AD3-85A9-B21D223275FE}" type="pres">
      <dgm:prSet presAssocID="{FAF1EF13-C406-482B-A277-DBA03189F1B8}" presName="d4" presStyleLbl="callout" presStyleIdx="7" presStyleCnt="8"/>
      <dgm:spPr>
        <a:ln>
          <a:solidFill>
            <a:srgbClr val="00665A"/>
          </a:solidFill>
        </a:ln>
      </dgm:spPr>
    </dgm:pt>
  </dgm:ptLst>
  <dgm:cxnLst>
    <dgm:cxn modelId="{9E7BA800-A476-460B-893A-60F6151F0A9A}" type="presOf" srcId="{178715E7-BE2B-4DD0-A927-9AD3F610CFF4}" destId="{85DBE716-E1AB-4E98-8CBB-3FA1419C3C24}" srcOrd="0" destOrd="0" presId="urn:microsoft.com/office/officeart/2005/8/layout/target1"/>
    <dgm:cxn modelId="{E6AE2103-FD3C-4A39-9B3E-52F93F2E8070}" srcId="{D7F0EF35-9CF7-4B90-AA92-77504FA5EBF2}" destId="{E97F08BD-95DF-4087-A478-E76FCC626935}" srcOrd="1" destOrd="0" parTransId="{732D509A-0493-4D38-A571-6BB8B86A40C5}" sibTransId="{E28B7635-4289-49AB-BC54-207E2139CA9B}"/>
    <dgm:cxn modelId="{04AAB613-2E8C-47AC-9A7F-2CF4D80A6E4F}" srcId="{D7F0EF35-9CF7-4B90-AA92-77504FA5EBF2}" destId="{FAF1EF13-C406-482B-A277-DBA03189F1B8}" srcOrd="3" destOrd="0" parTransId="{E5C9B35A-01A2-4EF8-8F95-2BABB8E463FA}" sibTransId="{C9D66845-8F65-4F3C-844C-268AF268D8C9}"/>
    <dgm:cxn modelId="{57B35021-AC70-4412-A6F0-C74734BA3C0E}" srcId="{D7F0EF35-9CF7-4B90-AA92-77504FA5EBF2}" destId="{4612D8D5-82A4-4640-81DA-AEA005BCCB3E}" srcOrd="0" destOrd="0" parTransId="{0CFAD2CA-CF18-4DBE-9265-39A3C9FEC994}" sibTransId="{811EF798-8363-467A-9690-84435F3B6CCC}"/>
    <dgm:cxn modelId="{68A1A83C-D2B5-41D3-852C-6561D8997E27}" type="presOf" srcId="{4612D8D5-82A4-4640-81DA-AEA005BCCB3E}" destId="{6D442A60-0C4F-496F-868E-34DA66FEC786}" srcOrd="0" destOrd="0" presId="urn:microsoft.com/office/officeart/2005/8/layout/target1"/>
    <dgm:cxn modelId="{FF761C5B-DB7A-40E2-A458-734F8A5E7D30}" type="presOf" srcId="{FAF1EF13-C406-482B-A277-DBA03189F1B8}" destId="{1AAB557A-D24F-48E3-A520-692CB5685E4D}" srcOrd="0" destOrd="0" presId="urn:microsoft.com/office/officeart/2005/8/layout/target1"/>
    <dgm:cxn modelId="{2FFF615A-65C3-402B-A48D-3D6434CFAC68}" srcId="{D7F0EF35-9CF7-4B90-AA92-77504FA5EBF2}" destId="{178715E7-BE2B-4DD0-A927-9AD3F610CFF4}" srcOrd="2" destOrd="0" parTransId="{119CDC04-294A-4A2C-87F2-DD29A2208FC8}" sibTransId="{178F4AB4-F7A6-43C0-89AD-5FF8A164CB4C}"/>
    <dgm:cxn modelId="{29484880-3BE7-4B1D-94BB-C91B88A57B44}" type="presOf" srcId="{E97F08BD-95DF-4087-A478-E76FCC626935}" destId="{56EBA185-21D1-4FA1-A4E3-69EE79CBA4C8}" srcOrd="0" destOrd="0" presId="urn:microsoft.com/office/officeart/2005/8/layout/target1"/>
    <dgm:cxn modelId="{3A04138B-F078-4FAE-AF88-FE173A89B930}" type="presOf" srcId="{D7F0EF35-9CF7-4B90-AA92-77504FA5EBF2}" destId="{1C616DFC-F462-4357-80D2-EA265F0A0C7D}" srcOrd="0" destOrd="0" presId="urn:microsoft.com/office/officeart/2005/8/layout/target1"/>
    <dgm:cxn modelId="{09ED9786-9A28-4160-B9BB-C73FB073C790}" type="presParOf" srcId="{1C616DFC-F462-4357-80D2-EA265F0A0C7D}" destId="{90598AA4-D9D9-4B24-AE39-B7533F0FF489}" srcOrd="0" destOrd="0" presId="urn:microsoft.com/office/officeart/2005/8/layout/target1"/>
    <dgm:cxn modelId="{DCD15F92-18C2-4805-B6FB-105129E2BE54}" type="presParOf" srcId="{1C616DFC-F462-4357-80D2-EA265F0A0C7D}" destId="{6D442A60-0C4F-496F-868E-34DA66FEC786}" srcOrd="1" destOrd="0" presId="urn:microsoft.com/office/officeart/2005/8/layout/target1"/>
    <dgm:cxn modelId="{160BC960-6366-4AAB-9A37-0A8ADDBE6D58}" type="presParOf" srcId="{1C616DFC-F462-4357-80D2-EA265F0A0C7D}" destId="{8CE727D1-1E91-4BA9-9817-E656D65899E0}" srcOrd="2" destOrd="0" presId="urn:microsoft.com/office/officeart/2005/8/layout/target1"/>
    <dgm:cxn modelId="{E792B44D-434E-4E10-9ABC-35620CBCBC9E}" type="presParOf" srcId="{1C616DFC-F462-4357-80D2-EA265F0A0C7D}" destId="{CA260567-0020-4343-BADF-AE4923F7AAE7}" srcOrd="3" destOrd="0" presId="urn:microsoft.com/office/officeart/2005/8/layout/target1"/>
    <dgm:cxn modelId="{2F5F013A-B17B-46DD-884F-3E12F7C876B9}" type="presParOf" srcId="{1C616DFC-F462-4357-80D2-EA265F0A0C7D}" destId="{30E9C4F8-352C-4175-8C99-3B68DC1D5D74}" srcOrd="4" destOrd="0" presId="urn:microsoft.com/office/officeart/2005/8/layout/target1"/>
    <dgm:cxn modelId="{97A65911-957B-49CE-B0E7-EC182371B946}" type="presParOf" srcId="{1C616DFC-F462-4357-80D2-EA265F0A0C7D}" destId="{56EBA185-21D1-4FA1-A4E3-69EE79CBA4C8}" srcOrd="5" destOrd="0" presId="urn:microsoft.com/office/officeart/2005/8/layout/target1"/>
    <dgm:cxn modelId="{C295BA61-8DF6-4237-B228-5DD6D26A1088}" type="presParOf" srcId="{1C616DFC-F462-4357-80D2-EA265F0A0C7D}" destId="{1AF8D688-027C-40A6-9D2A-A956F015331F}" srcOrd="6" destOrd="0" presId="urn:microsoft.com/office/officeart/2005/8/layout/target1"/>
    <dgm:cxn modelId="{49D1CDFD-217E-48CC-8EDE-CCFFC9643A27}" type="presParOf" srcId="{1C616DFC-F462-4357-80D2-EA265F0A0C7D}" destId="{D1BDB72D-E77A-4ADD-9A7F-EAFD39D30609}" srcOrd="7" destOrd="0" presId="urn:microsoft.com/office/officeart/2005/8/layout/target1"/>
    <dgm:cxn modelId="{9D41DF68-8731-4799-960D-A3B7190362FF}" type="presParOf" srcId="{1C616DFC-F462-4357-80D2-EA265F0A0C7D}" destId="{6198DAB3-3BAA-4EF2-800D-BA167BA687D6}" srcOrd="8" destOrd="0" presId="urn:microsoft.com/office/officeart/2005/8/layout/target1"/>
    <dgm:cxn modelId="{05CB2993-F843-447F-8620-ED757273E587}" type="presParOf" srcId="{1C616DFC-F462-4357-80D2-EA265F0A0C7D}" destId="{85DBE716-E1AB-4E98-8CBB-3FA1419C3C24}" srcOrd="9" destOrd="0" presId="urn:microsoft.com/office/officeart/2005/8/layout/target1"/>
    <dgm:cxn modelId="{CA25E55A-C248-41D4-BAA6-8CB0B6BA176E}" type="presParOf" srcId="{1C616DFC-F462-4357-80D2-EA265F0A0C7D}" destId="{FD84FB30-4575-4A79-AE47-DC8A56A57FB9}" srcOrd="10" destOrd="0" presId="urn:microsoft.com/office/officeart/2005/8/layout/target1"/>
    <dgm:cxn modelId="{8AED8B34-3A7F-43B7-92ED-142C01AC570E}" type="presParOf" srcId="{1C616DFC-F462-4357-80D2-EA265F0A0C7D}" destId="{5DEEEC8F-F713-41D5-89AD-D3520B432529}" srcOrd="11" destOrd="0" presId="urn:microsoft.com/office/officeart/2005/8/layout/target1"/>
    <dgm:cxn modelId="{F7853CE3-6C9E-4B0D-992B-D595AF41DF6C}" type="presParOf" srcId="{1C616DFC-F462-4357-80D2-EA265F0A0C7D}" destId="{1B4613DD-9D93-4E22-AD75-FB5D5B68C8F7}" srcOrd="12" destOrd="0" presId="urn:microsoft.com/office/officeart/2005/8/layout/target1"/>
    <dgm:cxn modelId="{CF2057D1-DBDF-4530-9A15-54F3B186BF41}" type="presParOf" srcId="{1C616DFC-F462-4357-80D2-EA265F0A0C7D}" destId="{1AAB557A-D24F-48E3-A520-692CB5685E4D}" srcOrd="13" destOrd="0" presId="urn:microsoft.com/office/officeart/2005/8/layout/target1"/>
    <dgm:cxn modelId="{F744A628-260A-4A05-9A3B-FD85C6C67D88}" type="presParOf" srcId="{1C616DFC-F462-4357-80D2-EA265F0A0C7D}" destId="{824AD0BC-DBDC-4E93-98C8-516F0DC9C1AA}" srcOrd="14" destOrd="0" presId="urn:microsoft.com/office/officeart/2005/8/layout/target1"/>
    <dgm:cxn modelId="{7A817B47-154A-4870-B6E8-6F08116AEAA1}" type="presParOf" srcId="{1C616DFC-F462-4357-80D2-EA265F0A0C7D}" destId="{48123728-D552-4AD3-85A9-B21D223275FE}" srcOrd="15" destOrd="0" presId="urn:microsoft.com/office/officeart/2005/8/layout/targe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0EF35-9CF7-4B90-AA92-77504FA5EBF2}" type="doc">
      <dgm:prSet loTypeId="urn:microsoft.com/office/officeart/2005/8/layout/target1" loCatId="relationship" qsTypeId="urn:microsoft.com/office/officeart/2005/8/quickstyle/simple5" qsCatId="simple" csTypeId="urn:microsoft.com/office/officeart/2005/8/colors/colorful4" csCatId="colorful" phldr="1"/>
      <dgm:spPr/>
    </dgm:pt>
    <dgm:pt modelId="{4612D8D5-82A4-4640-81DA-AEA005BCCB3E}">
      <dgm:prSet phldrT="[Text]" custT="1"/>
      <dgm:spPr/>
      <dgm:t>
        <a:bodyPr/>
        <a:lstStyle/>
        <a:p>
          <a:r>
            <a:rPr lang="ar-EG" sz="3200" b="1"/>
            <a:t>المجمعات</a:t>
          </a:r>
          <a:endParaRPr lang="en-US" sz="3200" b="1" dirty="0"/>
        </a:p>
      </dgm:t>
    </dgm:pt>
    <dgm:pt modelId="{0CFAD2CA-CF18-4DBE-9265-39A3C9FEC994}" type="parTrans" cxnId="{57B35021-AC70-4412-A6F0-C74734BA3C0E}">
      <dgm:prSet/>
      <dgm:spPr/>
      <dgm:t>
        <a:bodyPr/>
        <a:lstStyle/>
        <a:p>
          <a:endParaRPr lang="en-US" sz="2000"/>
        </a:p>
      </dgm:t>
    </dgm:pt>
    <dgm:pt modelId="{811EF798-8363-467A-9690-84435F3B6CCC}" type="sibTrans" cxnId="{57B35021-AC70-4412-A6F0-C74734BA3C0E}">
      <dgm:prSet/>
      <dgm:spPr/>
      <dgm:t>
        <a:bodyPr/>
        <a:lstStyle/>
        <a:p>
          <a:endParaRPr lang="en-US" sz="2000"/>
        </a:p>
      </dgm:t>
    </dgm:pt>
    <dgm:pt modelId="{178715E7-BE2B-4DD0-A927-9AD3F610CFF4}">
      <dgm:prSet phldrT="[Text]" custT="1"/>
      <dgm:spPr/>
      <dgm:t>
        <a:bodyPr/>
        <a:lstStyle/>
        <a:p>
          <a:r>
            <a:rPr lang="ar-EG" sz="3200" b="1"/>
            <a:t>المشفرات</a:t>
          </a:r>
          <a:endParaRPr lang="en-US" sz="3200" b="1" dirty="0"/>
        </a:p>
      </dgm:t>
    </dgm:pt>
    <dgm:pt modelId="{119CDC04-294A-4A2C-87F2-DD29A2208FC8}" type="parTrans" cxnId="{2FFF615A-65C3-402B-A48D-3D6434CFAC68}">
      <dgm:prSet/>
      <dgm:spPr/>
      <dgm:t>
        <a:bodyPr/>
        <a:lstStyle/>
        <a:p>
          <a:endParaRPr lang="en-US" sz="2000"/>
        </a:p>
      </dgm:t>
    </dgm:pt>
    <dgm:pt modelId="{178F4AB4-F7A6-43C0-89AD-5FF8A164CB4C}" type="sibTrans" cxnId="{2FFF615A-65C3-402B-A48D-3D6434CFAC68}">
      <dgm:prSet/>
      <dgm:spPr/>
      <dgm:t>
        <a:bodyPr/>
        <a:lstStyle/>
        <a:p>
          <a:endParaRPr lang="en-US" sz="2000"/>
        </a:p>
      </dgm:t>
    </dgm:pt>
    <dgm:pt modelId="{FAF1EF13-C406-482B-A277-DBA03189F1B8}">
      <dgm:prSet phldrT="[Text]" custT="1"/>
      <dgm:spPr/>
      <dgm:t>
        <a:bodyPr/>
        <a:lstStyle/>
        <a:p>
          <a:r>
            <a:rPr lang="ar-EG" sz="3200" b="1"/>
            <a:t>فك التشفير</a:t>
          </a:r>
          <a:endParaRPr lang="en-US" sz="3200" b="1" dirty="0"/>
        </a:p>
      </dgm:t>
    </dgm:pt>
    <dgm:pt modelId="{E5C9B35A-01A2-4EF8-8F95-2BABB8E463FA}" type="parTrans" cxnId="{04AAB613-2E8C-47AC-9A7F-2CF4D80A6E4F}">
      <dgm:prSet/>
      <dgm:spPr/>
      <dgm:t>
        <a:bodyPr/>
        <a:lstStyle/>
        <a:p>
          <a:endParaRPr lang="en-US" sz="2000"/>
        </a:p>
      </dgm:t>
    </dgm:pt>
    <dgm:pt modelId="{C9D66845-8F65-4F3C-844C-268AF268D8C9}" type="sibTrans" cxnId="{04AAB613-2E8C-47AC-9A7F-2CF4D80A6E4F}">
      <dgm:prSet/>
      <dgm:spPr/>
      <dgm:t>
        <a:bodyPr/>
        <a:lstStyle/>
        <a:p>
          <a:endParaRPr lang="en-US" sz="2000"/>
        </a:p>
      </dgm:t>
    </dgm:pt>
    <dgm:pt modelId="{E97F08BD-95DF-4087-A478-E76FCC626935}">
      <dgm:prSet phldrT="[Text]" custT="1"/>
      <dgm:spPr/>
      <dgm:t>
        <a:bodyPr/>
        <a:lstStyle/>
        <a:p>
          <a:r>
            <a:rPr lang="ar-EG" sz="3200" b="1"/>
            <a:t>الموزعات</a:t>
          </a:r>
          <a:endParaRPr lang="en-US" sz="3200" b="1" dirty="0"/>
        </a:p>
      </dgm:t>
    </dgm:pt>
    <dgm:pt modelId="{E28B7635-4289-49AB-BC54-207E2139CA9B}" type="sibTrans" cxnId="{E6AE2103-FD3C-4A39-9B3E-52F93F2E8070}">
      <dgm:prSet/>
      <dgm:spPr/>
      <dgm:t>
        <a:bodyPr/>
        <a:lstStyle/>
        <a:p>
          <a:endParaRPr lang="en-US" sz="2000"/>
        </a:p>
      </dgm:t>
    </dgm:pt>
    <dgm:pt modelId="{732D509A-0493-4D38-A571-6BB8B86A40C5}" type="parTrans" cxnId="{E6AE2103-FD3C-4A39-9B3E-52F93F2E8070}">
      <dgm:prSet/>
      <dgm:spPr/>
      <dgm:t>
        <a:bodyPr/>
        <a:lstStyle/>
        <a:p>
          <a:endParaRPr lang="en-US" sz="2000"/>
        </a:p>
      </dgm:t>
    </dgm:pt>
    <dgm:pt modelId="{1C616DFC-F462-4357-80D2-EA265F0A0C7D}" type="pres">
      <dgm:prSet presAssocID="{D7F0EF35-9CF7-4B90-AA92-77504FA5EBF2}" presName="composite" presStyleCnt="0">
        <dgm:presLayoutVars>
          <dgm:chMax val="5"/>
          <dgm:dir/>
          <dgm:resizeHandles val="exact"/>
        </dgm:presLayoutVars>
      </dgm:prSet>
      <dgm:spPr/>
    </dgm:pt>
    <dgm:pt modelId="{90598AA4-D9D9-4B24-AE39-B7533F0FF489}" type="pres">
      <dgm:prSet presAssocID="{4612D8D5-82A4-4640-81DA-AEA005BCCB3E}" presName="circle1" presStyleLbl="lnNode1" presStyleIdx="0" presStyleCnt="4"/>
      <dgm:spPr>
        <a:solidFill>
          <a:srgbClr val="FFD966"/>
        </a:solidFill>
      </dgm:spPr>
    </dgm:pt>
    <dgm:pt modelId="{6D442A60-0C4F-496F-868E-34DA66FEC786}" type="pres">
      <dgm:prSet presAssocID="{4612D8D5-82A4-4640-81DA-AEA005BCCB3E}" presName="text1" presStyleLbl="revTx" presStyleIdx="0" presStyleCnt="4">
        <dgm:presLayoutVars>
          <dgm:bulletEnabled val="1"/>
        </dgm:presLayoutVars>
      </dgm:prSet>
      <dgm:spPr/>
    </dgm:pt>
    <dgm:pt modelId="{8CE727D1-1E91-4BA9-9817-E656D65899E0}" type="pres">
      <dgm:prSet presAssocID="{4612D8D5-82A4-4640-81DA-AEA005BCCB3E}" presName="line1" presStyleLbl="callout" presStyleIdx="0" presStyleCnt="8"/>
      <dgm:spPr>
        <a:ln>
          <a:solidFill>
            <a:srgbClr val="4C4551"/>
          </a:solidFill>
        </a:ln>
      </dgm:spPr>
    </dgm:pt>
    <dgm:pt modelId="{CA260567-0020-4343-BADF-AE4923F7AAE7}" type="pres">
      <dgm:prSet presAssocID="{4612D8D5-82A4-4640-81DA-AEA005BCCB3E}" presName="d1" presStyleLbl="callout" presStyleIdx="1" presStyleCnt="8"/>
      <dgm:spPr>
        <a:ln>
          <a:solidFill>
            <a:srgbClr val="4C4551"/>
          </a:solidFill>
        </a:ln>
      </dgm:spPr>
    </dgm:pt>
    <dgm:pt modelId="{30E9C4F8-352C-4175-8C99-3B68DC1D5D74}" type="pres">
      <dgm:prSet presAssocID="{E97F08BD-95DF-4087-A478-E76FCC626935}" presName="circle2" presStyleLbl="lnNode1" presStyleIdx="1" presStyleCnt="4"/>
      <dgm:spPr>
        <a:solidFill>
          <a:schemeClr val="accent4">
            <a:lumMod val="60000"/>
            <a:lumOff val="40000"/>
          </a:schemeClr>
        </a:solidFill>
      </dgm:spPr>
    </dgm:pt>
    <dgm:pt modelId="{56EBA185-21D1-4FA1-A4E3-69EE79CBA4C8}" type="pres">
      <dgm:prSet presAssocID="{E97F08BD-95DF-4087-A478-E76FCC626935}" presName="text2" presStyleLbl="revTx" presStyleIdx="1" presStyleCnt="4">
        <dgm:presLayoutVars>
          <dgm:bulletEnabled val="1"/>
        </dgm:presLayoutVars>
      </dgm:prSet>
      <dgm:spPr/>
    </dgm:pt>
    <dgm:pt modelId="{1AF8D688-027C-40A6-9D2A-A956F015331F}" type="pres">
      <dgm:prSet presAssocID="{E97F08BD-95DF-4087-A478-E76FCC626935}" presName="line2" presStyleLbl="callout" presStyleIdx="2" presStyleCnt="8"/>
      <dgm:spPr>
        <a:ln>
          <a:solidFill>
            <a:srgbClr val="00665A"/>
          </a:solidFill>
        </a:ln>
      </dgm:spPr>
    </dgm:pt>
    <dgm:pt modelId="{D1BDB72D-E77A-4ADD-9A7F-EAFD39D30609}" type="pres">
      <dgm:prSet presAssocID="{E97F08BD-95DF-4087-A478-E76FCC626935}" presName="d2" presStyleLbl="callout" presStyleIdx="3" presStyleCnt="8"/>
      <dgm:spPr>
        <a:ln>
          <a:solidFill>
            <a:srgbClr val="00665A"/>
          </a:solidFill>
        </a:ln>
      </dgm:spPr>
    </dgm:pt>
    <dgm:pt modelId="{6198DAB3-3BAA-4EF2-800D-BA167BA687D6}" type="pres">
      <dgm:prSet presAssocID="{178715E7-BE2B-4DD0-A927-9AD3F610CFF4}" presName="circle3" presStyleLbl="lnNode1" presStyleIdx="2" presStyleCnt="4"/>
      <dgm:spPr>
        <a:solidFill>
          <a:srgbClr val="FFD966"/>
        </a:solidFill>
      </dgm:spPr>
    </dgm:pt>
    <dgm:pt modelId="{85DBE716-E1AB-4E98-8CBB-3FA1419C3C24}" type="pres">
      <dgm:prSet presAssocID="{178715E7-BE2B-4DD0-A927-9AD3F610CFF4}" presName="text3" presStyleLbl="revTx" presStyleIdx="2" presStyleCnt="4">
        <dgm:presLayoutVars>
          <dgm:bulletEnabled val="1"/>
        </dgm:presLayoutVars>
      </dgm:prSet>
      <dgm:spPr/>
    </dgm:pt>
    <dgm:pt modelId="{FD84FB30-4575-4A79-AE47-DC8A56A57FB9}" type="pres">
      <dgm:prSet presAssocID="{178715E7-BE2B-4DD0-A927-9AD3F610CFF4}" presName="line3" presStyleLbl="callout" presStyleIdx="4" presStyleCnt="8"/>
      <dgm:spPr>
        <a:ln>
          <a:solidFill>
            <a:srgbClr val="4C4551"/>
          </a:solidFill>
        </a:ln>
      </dgm:spPr>
    </dgm:pt>
    <dgm:pt modelId="{5DEEEC8F-F713-41D5-89AD-D3520B432529}" type="pres">
      <dgm:prSet presAssocID="{178715E7-BE2B-4DD0-A927-9AD3F610CFF4}" presName="d3" presStyleLbl="callout" presStyleIdx="5" presStyleCnt="8"/>
      <dgm:spPr>
        <a:ln>
          <a:solidFill>
            <a:srgbClr val="4C4551"/>
          </a:solidFill>
        </a:ln>
      </dgm:spPr>
    </dgm:pt>
    <dgm:pt modelId="{1B4613DD-9D93-4E22-AD75-FB5D5B68C8F7}" type="pres">
      <dgm:prSet presAssocID="{FAF1EF13-C406-482B-A277-DBA03189F1B8}" presName="circle4" presStyleLbl="lnNode1" presStyleIdx="3" presStyleCnt="4"/>
      <dgm:spPr>
        <a:solidFill>
          <a:schemeClr val="accent4">
            <a:lumMod val="60000"/>
            <a:lumOff val="40000"/>
          </a:schemeClr>
        </a:solidFill>
      </dgm:spPr>
    </dgm:pt>
    <dgm:pt modelId="{1AAB557A-D24F-48E3-A520-692CB5685E4D}" type="pres">
      <dgm:prSet presAssocID="{FAF1EF13-C406-482B-A277-DBA03189F1B8}" presName="text4" presStyleLbl="revTx" presStyleIdx="3" presStyleCnt="4">
        <dgm:presLayoutVars>
          <dgm:bulletEnabled val="1"/>
        </dgm:presLayoutVars>
      </dgm:prSet>
      <dgm:spPr/>
    </dgm:pt>
    <dgm:pt modelId="{824AD0BC-DBDC-4E93-98C8-516F0DC9C1AA}" type="pres">
      <dgm:prSet presAssocID="{FAF1EF13-C406-482B-A277-DBA03189F1B8}" presName="line4" presStyleLbl="callout" presStyleIdx="6" presStyleCnt="8"/>
      <dgm:spPr>
        <a:ln>
          <a:solidFill>
            <a:srgbClr val="00665A"/>
          </a:solidFill>
        </a:ln>
      </dgm:spPr>
    </dgm:pt>
    <dgm:pt modelId="{48123728-D552-4AD3-85A9-B21D223275FE}" type="pres">
      <dgm:prSet presAssocID="{FAF1EF13-C406-482B-A277-DBA03189F1B8}" presName="d4" presStyleLbl="callout" presStyleIdx="7" presStyleCnt="8"/>
      <dgm:spPr>
        <a:ln>
          <a:solidFill>
            <a:srgbClr val="00665A"/>
          </a:solidFill>
        </a:ln>
      </dgm:spPr>
    </dgm:pt>
  </dgm:ptLst>
  <dgm:cxnLst>
    <dgm:cxn modelId="{E6AE2103-FD3C-4A39-9B3E-52F93F2E8070}" srcId="{D7F0EF35-9CF7-4B90-AA92-77504FA5EBF2}" destId="{E97F08BD-95DF-4087-A478-E76FCC626935}" srcOrd="1" destOrd="0" parTransId="{732D509A-0493-4D38-A571-6BB8B86A40C5}" sibTransId="{E28B7635-4289-49AB-BC54-207E2139CA9B}"/>
    <dgm:cxn modelId="{ACDBD510-DDD3-4CDF-AFED-8E4E59FF8DAF}" type="presOf" srcId="{E97F08BD-95DF-4087-A478-E76FCC626935}" destId="{56EBA185-21D1-4FA1-A4E3-69EE79CBA4C8}" srcOrd="0" destOrd="0" presId="urn:microsoft.com/office/officeart/2005/8/layout/target1"/>
    <dgm:cxn modelId="{04AAB613-2E8C-47AC-9A7F-2CF4D80A6E4F}" srcId="{D7F0EF35-9CF7-4B90-AA92-77504FA5EBF2}" destId="{FAF1EF13-C406-482B-A277-DBA03189F1B8}" srcOrd="3" destOrd="0" parTransId="{E5C9B35A-01A2-4EF8-8F95-2BABB8E463FA}" sibTransId="{C9D66845-8F65-4F3C-844C-268AF268D8C9}"/>
    <dgm:cxn modelId="{57B35021-AC70-4412-A6F0-C74734BA3C0E}" srcId="{D7F0EF35-9CF7-4B90-AA92-77504FA5EBF2}" destId="{4612D8D5-82A4-4640-81DA-AEA005BCCB3E}" srcOrd="0" destOrd="0" parTransId="{0CFAD2CA-CF18-4DBE-9265-39A3C9FEC994}" sibTransId="{811EF798-8363-467A-9690-84435F3B6CCC}"/>
    <dgm:cxn modelId="{07BB4D3D-C0CF-452B-8132-B8F7A31CBF14}" type="presOf" srcId="{4612D8D5-82A4-4640-81DA-AEA005BCCB3E}" destId="{6D442A60-0C4F-496F-868E-34DA66FEC786}" srcOrd="0" destOrd="0" presId="urn:microsoft.com/office/officeart/2005/8/layout/target1"/>
    <dgm:cxn modelId="{DDCAFC3F-ED34-45FE-91D3-759AADBF58B1}" type="presOf" srcId="{D7F0EF35-9CF7-4B90-AA92-77504FA5EBF2}" destId="{1C616DFC-F462-4357-80D2-EA265F0A0C7D}" srcOrd="0" destOrd="0" presId="urn:microsoft.com/office/officeart/2005/8/layout/target1"/>
    <dgm:cxn modelId="{A0193146-A0A2-437E-8E4A-49799673287B}" type="presOf" srcId="{FAF1EF13-C406-482B-A277-DBA03189F1B8}" destId="{1AAB557A-D24F-48E3-A520-692CB5685E4D}" srcOrd="0" destOrd="0" presId="urn:microsoft.com/office/officeart/2005/8/layout/target1"/>
    <dgm:cxn modelId="{2FFF615A-65C3-402B-A48D-3D6434CFAC68}" srcId="{D7F0EF35-9CF7-4B90-AA92-77504FA5EBF2}" destId="{178715E7-BE2B-4DD0-A927-9AD3F610CFF4}" srcOrd="2" destOrd="0" parTransId="{119CDC04-294A-4A2C-87F2-DD29A2208FC8}" sibTransId="{178F4AB4-F7A6-43C0-89AD-5FF8A164CB4C}"/>
    <dgm:cxn modelId="{C8B5D9C1-771F-4C0E-AD9A-5CE2380B30F4}" type="presOf" srcId="{178715E7-BE2B-4DD0-A927-9AD3F610CFF4}" destId="{85DBE716-E1AB-4E98-8CBB-3FA1419C3C24}" srcOrd="0" destOrd="0" presId="urn:microsoft.com/office/officeart/2005/8/layout/target1"/>
    <dgm:cxn modelId="{E829531E-ED6C-434C-BCED-CB548DC1FE8B}" type="presParOf" srcId="{1C616DFC-F462-4357-80D2-EA265F0A0C7D}" destId="{90598AA4-D9D9-4B24-AE39-B7533F0FF489}" srcOrd="0" destOrd="0" presId="urn:microsoft.com/office/officeart/2005/8/layout/target1"/>
    <dgm:cxn modelId="{BD4FC3CD-0AAD-437E-A68D-80BB3E93DE55}" type="presParOf" srcId="{1C616DFC-F462-4357-80D2-EA265F0A0C7D}" destId="{6D442A60-0C4F-496F-868E-34DA66FEC786}" srcOrd="1" destOrd="0" presId="urn:microsoft.com/office/officeart/2005/8/layout/target1"/>
    <dgm:cxn modelId="{89BF6CB3-B755-4AB0-B8EF-88C0A38D4C20}" type="presParOf" srcId="{1C616DFC-F462-4357-80D2-EA265F0A0C7D}" destId="{8CE727D1-1E91-4BA9-9817-E656D65899E0}" srcOrd="2" destOrd="0" presId="urn:microsoft.com/office/officeart/2005/8/layout/target1"/>
    <dgm:cxn modelId="{8B3251C4-64DD-4BB1-A928-ADD3803B2C82}" type="presParOf" srcId="{1C616DFC-F462-4357-80D2-EA265F0A0C7D}" destId="{CA260567-0020-4343-BADF-AE4923F7AAE7}" srcOrd="3" destOrd="0" presId="urn:microsoft.com/office/officeart/2005/8/layout/target1"/>
    <dgm:cxn modelId="{ED7CF814-9992-4736-874B-A1C0005CFC4E}" type="presParOf" srcId="{1C616DFC-F462-4357-80D2-EA265F0A0C7D}" destId="{30E9C4F8-352C-4175-8C99-3B68DC1D5D74}" srcOrd="4" destOrd="0" presId="urn:microsoft.com/office/officeart/2005/8/layout/target1"/>
    <dgm:cxn modelId="{0B2E8D11-C9E8-4236-A350-28EB9BDB3106}" type="presParOf" srcId="{1C616DFC-F462-4357-80D2-EA265F0A0C7D}" destId="{56EBA185-21D1-4FA1-A4E3-69EE79CBA4C8}" srcOrd="5" destOrd="0" presId="urn:microsoft.com/office/officeart/2005/8/layout/target1"/>
    <dgm:cxn modelId="{EA4C8E88-3138-4A21-A69A-46F68F3D456F}" type="presParOf" srcId="{1C616DFC-F462-4357-80D2-EA265F0A0C7D}" destId="{1AF8D688-027C-40A6-9D2A-A956F015331F}" srcOrd="6" destOrd="0" presId="urn:microsoft.com/office/officeart/2005/8/layout/target1"/>
    <dgm:cxn modelId="{7837C3B7-5A1F-4C7B-B325-3593634F17DE}" type="presParOf" srcId="{1C616DFC-F462-4357-80D2-EA265F0A0C7D}" destId="{D1BDB72D-E77A-4ADD-9A7F-EAFD39D30609}" srcOrd="7" destOrd="0" presId="urn:microsoft.com/office/officeart/2005/8/layout/target1"/>
    <dgm:cxn modelId="{1B8CEB6E-4E23-496C-96BB-C78267D85FE1}" type="presParOf" srcId="{1C616DFC-F462-4357-80D2-EA265F0A0C7D}" destId="{6198DAB3-3BAA-4EF2-800D-BA167BA687D6}" srcOrd="8" destOrd="0" presId="urn:microsoft.com/office/officeart/2005/8/layout/target1"/>
    <dgm:cxn modelId="{A64A40D7-CE85-4C6D-B875-743EED8687E3}" type="presParOf" srcId="{1C616DFC-F462-4357-80D2-EA265F0A0C7D}" destId="{85DBE716-E1AB-4E98-8CBB-3FA1419C3C24}" srcOrd="9" destOrd="0" presId="urn:microsoft.com/office/officeart/2005/8/layout/target1"/>
    <dgm:cxn modelId="{318C5624-AAF8-4842-A803-6C16BA13C37C}" type="presParOf" srcId="{1C616DFC-F462-4357-80D2-EA265F0A0C7D}" destId="{FD84FB30-4575-4A79-AE47-DC8A56A57FB9}" srcOrd="10" destOrd="0" presId="urn:microsoft.com/office/officeart/2005/8/layout/target1"/>
    <dgm:cxn modelId="{5EDBAD80-B46A-422B-A09E-E36C86284D5E}" type="presParOf" srcId="{1C616DFC-F462-4357-80D2-EA265F0A0C7D}" destId="{5DEEEC8F-F713-41D5-89AD-D3520B432529}" srcOrd="11" destOrd="0" presId="urn:microsoft.com/office/officeart/2005/8/layout/target1"/>
    <dgm:cxn modelId="{BD3390D9-BCDD-4AD0-BCD2-AAF7C2329B70}" type="presParOf" srcId="{1C616DFC-F462-4357-80D2-EA265F0A0C7D}" destId="{1B4613DD-9D93-4E22-AD75-FB5D5B68C8F7}" srcOrd="12" destOrd="0" presId="urn:microsoft.com/office/officeart/2005/8/layout/target1"/>
    <dgm:cxn modelId="{A5674E1B-AA6F-430A-9FC9-348AA24F8500}" type="presParOf" srcId="{1C616DFC-F462-4357-80D2-EA265F0A0C7D}" destId="{1AAB557A-D24F-48E3-A520-692CB5685E4D}" srcOrd="13" destOrd="0" presId="urn:microsoft.com/office/officeart/2005/8/layout/target1"/>
    <dgm:cxn modelId="{5E137C0E-0D36-48A7-9D61-F396F9CAA411}" type="presParOf" srcId="{1C616DFC-F462-4357-80D2-EA265F0A0C7D}" destId="{824AD0BC-DBDC-4E93-98C8-516F0DC9C1AA}" srcOrd="14" destOrd="0" presId="urn:microsoft.com/office/officeart/2005/8/layout/target1"/>
    <dgm:cxn modelId="{1F0239E1-508F-4869-8AB0-B424744093E0}" type="presParOf" srcId="{1C616DFC-F462-4357-80D2-EA265F0A0C7D}" destId="{48123728-D552-4AD3-85A9-B21D223275FE}" srcOrd="15" destOrd="0" presId="urn:microsoft.com/office/officeart/2005/8/layout/targe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0EF35-9CF7-4B90-AA92-77504FA5EBF2}" type="doc">
      <dgm:prSet loTypeId="urn:microsoft.com/office/officeart/2005/8/layout/target1" loCatId="relationship" qsTypeId="urn:microsoft.com/office/officeart/2005/8/quickstyle/simple5" qsCatId="simple" csTypeId="urn:microsoft.com/office/officeart/2005/8/colors/colorful4" csCatId="colorful" phldr="1"/>
      <dgm:spPr/>
    </dgm:pt>
    <dgm:pt modelId="{4612D8D5-82A4-4640-81DA-AEA005BCCB3E}">
      <dgm:prSet phldrT="[Text]" custT="1"/>
      <dgm:spPr/>
      <dgm:t>
        <a:bodyPr/>
        <a:lstStyle/>
        <a:p>
          <a:r>
            <a:rPr lang="ar-EG" sz="3200" b="1"/>
            <a:t>المجمعات</a:t>
          </a:r>
          <a:endParaRPr lang="en-US" sz="3200" b="1" dirty="0"/>
        </a:p>
      </dgm:t>
    </dgm:pt>
    <dgm:pt modelId="{0CFAD2CA-CF18-4DBE-9265-39A3C9FEC994}" type="parTrans" cxnId="{57B35021-AC70-4412-A6F0-C74734BA3C0E}">
      <dgm:prSet/>
      <dgm:spPr/>
      <dgm:t>
        <a:bodyPr/>
        <a:lstStyle/>
        <a:p>
          <a:endParaRPr lang="en-US" sz="2000"/>
        </a:p>
      </dgm:t>
    </dgm:pt>
    <dgm:pt modelId="{811EF798-8363-467A-9690-84435F3B6CCC}" type="sibTrans" cxnId="{57B35021-AC70-4412-A6F0-C74734BA3C0E}">
      <dgm:prSet/>
      <dgm:spPr/>
      <dgm:t>
        <a:bodyPr/>
        <a:lstStyle/>
        <a:p>
          <a:endParaRPr lang="en-US" sz="2000"/>
        </a:p>
      </dgm:t>
    </dgm:pt>
    <dgm:pt modelId="{178715E7-BE2B-4DD0-A927-9AD3F610CFF4}">
      <dgm:prSet phldrT="[Text]" custT="1"/>
      <dgm:spPr/>
      <dgm:t>
        <a:bodyPr/>
        <a:lstStyle/>
        <a:p>
          <a:r>
            <a:rPr lang="ar-EG" sz="3200" b="1"/>
            <a:t>المشفرات</a:t>
          </a:r>
          <a:endParaRPr lang="en-US" sz="3200" b="1" dirty="0"/>
        </a:p>
      </dgm:t>
    </dgm:pt>
    <dgm:pt modelId="{119CDC04-294A-4A2C-87F2-DD29A2208FC8}" type="parTrans" cxnId="{2FFF615A-65C3-402B-A48D-3D6434CFAC68}">
      <dgm:prSet/>
      <dgm:spPr/>
      <dgm:t>
        <a:bodyPr/>
        <a:lstStyle/>
        <a:p>
          <a:endParaRPr lang="en-US" sz="2000"/>
        </a:p>
      </dgm:t>
    </dgm:pt>
    <dgm:pt modelId="{178F4AB4-F7A6-43C0-89AD-5FF8A164CB4C}" type="sibTrans" cxnId="{2FFF615A-65C3-402B-A48D-3D6434CFAC68}">
      <dgm:prSet/>
      <dgm:spPr/>
      <dgm:t>
        <a:bodyPr/>
        <a:lstStyle/>
        <a:p>
          <a:endParaRPr lang="en-US" sz="2000"/>
        </a:p>
      </dgm:t>
    </dgm:pt>
    <dgm:pt modelId="{FAF1EF13-C406-482B-A277-DBA03189F1B8}">
      <dgm:prSet phldrT="[Text]" custT="1"/>
      <dgm:spPr/>
      <dgm:t>
        <a:bodyPr/>
        <a:lstStyle/>
        <a:p>
          <a:r>
            <a:rPr lang="ar-EG" sz="3200" b="1"/>
            <a:t>فك التشفير</a:t>
          </a:r>
          <a:endParaRPr lang="en-US" sz="3200" b="1" dirty="0"/>
        </a:p>
      </dgm:t>
    </dgm:pt>
    <dgm:pt modelId="{E5C9B35A-01A2-4EF8-8F95-2BABB8E463FA}" type="parTrans" cxnId="{04AAB613-2E8C-47AC-9A7F-2CF4D80A6E4F}">
      <dgm:prSet/>
      <dgm:spPr/>
      <dgm:t>
        <a:bodyPr/>
        <a:lstStyle/>
        <a:p>
          <a:endParaRPr lang="en-US" sz="2000"/>
        </a:p>
      </dgm:t>
    </dgm:pt>
    <dgm:pt modelId="{C9D66845-8F65-4F3C-844C-268AF268D8C9}" type="sibTrans" cxnId="{04AAB613-2E8C-47AC-9A7F-2CF4D80A6E4F}">
      <dgm:prSet/>
      <dgm:spPr/>
      <dgm:t>
        <a:bodyPr/>
        <a:lstStyle/>
        <a:p>
          <a:endParaRPr lang="en-US" sz="2000"/>
        </a:p>
      </dgm:t>
    </dgm:pt>
    <dgm:pt modelId="{E97F08BD-95DF-4087-A478-E76FCC626935}">
      <dgm:prSet phldrT="[Text]" custT="1"/>
      <dgm:spPr/>
      <dgm:t>
        <a:bodyPr/>
        <a:lstStyle/>
        <a:p>
          <a:r>
            <a:rPr lang="ar-EG" sz="3200" b="1"/>
            <a:t>الموزعات</a:t>
          </a:r>
          <a:endParaRPr lang="en-US" sz="3200" b="1" dirty="0"/>
        </a:p>
      </dgm:t>
    </dgm:pt>
    <dgm:pt modelId="{E28B7635-4289-49AB-BC54-207E2139CA9B}" type="sibTrans" cxnId="{E6AE2103-FD3C-4A39-9B3E-52F93F2E8070}">
      <dgm:prSet/>
      <dgm:spPr/>
      <dgm:t>
        <a:bodyPr/>
        <a:lstStyle/>
        <a:p>
          <a:endParaRPr lang="en-US" sz="2000"/>
        </a:p>
      </dgm:t>
    </dgm:pt>
    <dgm:pt modelId="{732D509A-0493-4D38-A571-6BB8B86A40C5}" type="parTrans" cxnId="{E6AE2103-FD3C-4A39-9B3E-52F93F2E8070}">
      <dgm:prSet/>
      <dgm:spPr/>
      <dgm:t>
        <a:bodyPr/>
        <a:lstStyle/>
        <a:p>
          <a:endParaRPr lang="en-US" sz="2000"/>
        </a:p>
      </dgm:t>
    </dgm:pt>
    <dgm:pt modelId="{1C616DFC-F462-4357-80D2-EA265F0A0C7D}" type="pres">
      <dgm:prSet presAssocID="{D7F0EF35-9CF7-4B90-AA92-77504FA5EBF2}" presName="composite" presStyleCnt="0">
        <dgm:presLayoutVars>
          <dgm:chMax val="5"/>
          <dgm:dir/>
          <dgm:resizeHandles val="exact"/>
        </dgm:presLayoutVars>
      </dgm:prSet>
      <dgm:spPr/>
    </dgm:pt>
    <dgm:pt modelId="{90598AA4-D9D9-4B24-AE39-B7533F0FF489}" type="pres">
      <dgm:prSet presAssocID="{4612D8D5-82A4-4640-81DA-AEA005BCCB3E}" presName="circle1" presStyleLbl="lnNode1" presStyleIdx="0" presStyleCnt="4"/>
      <dgm:spPr>
        <a:solidFill>
          <a:srgbClr val="FFD966"/>
        </a:solidFill>
      </dgm:spPr>
    </dgm:pt>
    <dgm:pt modelId="{6D442A60-0C4F-496F-868E-34DA66FEC786}" type="pres">
      <dgm:prSet presAssocID="{4612D8D5-82A4-4640-81DA-AEA005BCCB3E}" presName="text1" presStyleLbl="revTx" presStyleIdx="0" presStyleCnt="4">
        <dgm:presLayoutVars>
          <dgm:bulletEnabled val="1"/>
        </dgm:presLayoutVars>
      </dgm:prSet>
      <dgm:spPr/>
    </dgm:pt>
    <dgm:pt modelId="{8CE727D1-1E91-4BA9-9817-E656D65899E0}" type="pres">
      <dgm:prSet presAssocID="{4612D8D5-82A4-4640-81DA-AEA005BCCB3E}" presName="line1" presStyleLbl="callout" presStyleIdx="0" presStyleCnt="8"/>
      <dgm:spPr>
        <a:ln>
          <a:solidFill>
            <a:srgbClr val="4C4551"/>
          </a:solidFill>
        </a:ln>
      </dgm:spPr>
    </dgm:pt>
    <dgm:pt modelId="{CA260567-0020-4343-BADF-AE4923F7AAE7}" type="pres">
      <dgm:prSet presAssocID="{4612D8D5-82A4-4640-81DA-AEA005BCCB3E}" presName="d1" presStyleLbl="callout" presStyleIdx="1" presStyleCnt="8"/>
      <dgm:spPr>
        <a:ln>
          <a:solidFill>
            <a:srgbClr val="4C4551"/>
          </a:solidFill>
        </a:ln>
      </dgm:spPr>
    </dgm:pt>
    <dgm:pt modelId="{30E9C4F8-352C-4175-8C99-3B68DC1D5D74}" type="pres">
      <dgm:prSet presAssocID="{E97F08BD-95DF-4087-A478-E76FCC626935}" presName="circle2" presStyleLbl="lnNode1" presStyleIdx="1" presStyleCnt="4"/>
      <dgm:spPr>
        <a:solidFill>
          <a:schemeClr val="accent4">
            <a:lumMod val="60000"/>
            <a:lumOff val="40000"/>
          </a:schemeClr>
        </a:solidFill>
      </dgm:spPr>
    </dgm:pt>
    <dgm:pt modelId="{56EBA185-21D1-4FA1-A4E3-69EE79CBA4C8}" type="pres">
      <dgm:prSet presAssocID="{E97F08BD-95DF-4087-A478-E76FCC626935}" presName="text2" presStyleLbl="revTx" presStyleIdx="1" presStyleCnt="4">
        <dgm:presLayoutVars>
          <dgm:bulletEnabled val="1"/>
        </dgm:presLayoutVars>
      </dgm:prSet>
      <dgm:spPr/>
    </dgm:pt>
    <dgm:pt modelId="{1AF8D688-027C-40A6-9D2A-A956F015331F}" type="pres">
      <dgm:prSet presAssocID="{E97F08BD-95DF-4087-A478-E76FCC626935}" presName="line2" presStyleLbl="callout" presStyleIdx="2" presStyleCnt="8"/>
      <dgm:spPr>
        <a:ln>
          <a:solidFill>
            <a:srgbClr val="00665A"/>
          </a:solidFill>
        </a:ln>
      </dgm:spPr>
    </dgm:pt>
    <dgm:pt modelId="{D1BDB72D-E77A-4ADD-9A7F-EAFD39D30609}" type="pres">
      <dgm:prSet presAssocID="{E97F08BD-95DF-4087-A478-E76FCC626935}" presName="d2" presStyleLbl="callout" presStyleIdx="3" presStyleCnt="8"/>
      <dgm:spPr>
        <a:ln>
          <a:solidFill>
            <a:srgbClr val="00665A"/>
          </a:solidFill>
        </a:ln>
      </dgm:spPr>
    </dgm:pt>
    <dgm:pt modelId="{6198DAB3-3BAA-4EF2-800D-BA167BA687D6}" type="pres">
      <dgm:prSet presAssocID="{178715E7-BE2B-4DD0-A927-9AD3F610CFF4}" presName="circle3" presStyleLbl="lnNode1" presStyleIdx="2" presStyleCnt="4"/>
      <dgm:spPr>
        <a:solidFill>
          <a:srgbClr val="FFD966"/>
        </a:solidFill>
      </dgm:spPr>
    </dgm:pt>
    <dgm:pt modelId="{85DBE716-E1AB-4E98-8CBB-3FA1419C3C24}" type="pres">
      <dgm:prSet presAssocID="{178715E7-BE2B-4DD0-A927-9AD3F610CFF4}" presName="text3" presStyleLbl="revTx" presStyleIdx="2" presStyleCnt="4">
        <dgm:presLayoutVars>
          <dgm:bulletEnabled val="1"/>
        </dgm:presLayoutVars>
      </dgm:prSet>
      <dgm:spPr/>
    </dgm:pt>
    <dgm:pt modelId="{FD84FB30-4575-4A79-AE47-DC8A56A57FB9}" type="pres">
      <dgm:prSet presAssocID="{178715E7-BE2B-4DD0-A927-9AD3F610CFF4}" presName="line3" presStyleLbl="callout" presStyleIdx="4" presStyleCnt="8"/>
      <dgm:spPr>
        <a:ln>
          <a:solidFill>
            <a:srgbClr val="4C4551"/>
          </a:solidFill>
        </a:ln>
      </dgm:spPr>
    </dgm:pt>
    <dgm:pt modelId="{5DEEEC8F-F713-41D5-89AD-D3520B432529}" type="pres">
      <dgm:prSet presAssocID="{178715E7-BE2B-4DD0-A927-9AD3F610CFF4}" presName="d3" presStyleLbl="callout" presStyleIdx="5" presStyleCnt="8"/>
      <dgm:spPr>
        <a:ln>
          <a:solidFill>
            <a:srgbClr val="4C4551"/>
          </a:solidFill>
        </a:ln>
      </dgm:spPr>
    </dgm:pt>
    <dgm:pt modelId="{1B4613DD-9D93-4E22-AD75-FB5D5B68C8F7}" type="pres">
      <dgm:prSet presAssocID="{FAF1EF13-C406-482B-A277-DBA03189F1B8}" presName="circle4" presStyleLbl="lnNode1" presStyleIdx="3" presStyleCnt="4"/>
      <dgm:spPr>
        <a:solidFill>
          <a:schemeClr val="accent4">
            <a:lumMod val="60000"/>
            <a:lumOff val="40000"/>
          </a:schemeClr>
        </a:solidFill>
      </dgm:spPr>
    </dgm:pt>
    <dgm:pt modelId="{1AAB557A-D24F-48E3-A520-692CB5685E4D}" type="pres">
      <dgm:prSet presAssocID="{FAF1EF13-C406-482B-A277-DBA03189F1B8}" presName="text4" presStyleLbl="revTx" presStyleIdx="3" presStyleCnt="4">
        <dgm:presLayoutVars>
          <dgm:bulletEnabled val="1"/>
        </dgm:presLayoutVars>
      </dgm:prSet>
      <dgm:spPr/>
    </dgm:pt>
    <dgm:pt modelId="{824AD0BC-DBDC-4E93-98C8-516F0DC9C1AA}" type="pres">
      <dgm:prSet presAssocID="{FAF1EF13-C406-482B-A277-DBA03189F1B8}" presName="line4" presStyleLbl="callout" presStyleIdx="6" presStyleCnt="8"/>
      <dgm:spPr>
        <a:ln>
          <a:solidFill>
            <a:srgbClr val="00665A"/>
          </a:solidFill>
        </a:ln>
      </dgm:spPr>
    </dgm:pt>
    <dgm:pt modelId="{48123728-D552-4AD3-85A9-B21D223275FE}" type="pres">
      <dgm:prSet presAssocID="{FAF1EF13-C406-482B-A277-DBA03189F1B8}" presName="d4" presStyleLbl="callout" presStyleIdx="7" presStyleCnt="8"/>
      <dgm:spPr>
        <a:ln>
          <a:solidFill>
            <a:srgbClr val="00665A"/>
          </a:solidFill>
        </a:ln>
      </dgm:spPr>
    </dgm:pt>
  </dgm:ptLst>
  <dgm:cxnLst>
    <dgm:cxn modelId="{E6AE2103-FD3C-4A39-9B3E-52F93F2E8070}" srcId="{D7F0EF35-9CF7-4B90-AA92-77504FA5EBF2}" destId="{E97F08BD-95DF-4087-A478-E76FCC626935}" srcOrd="1" destOrd="0" parTransId="{732D509A-0493-4D38-A571-6BB8B86A40C5}" sibTransId="{E28B7635-4289-49AB-BC54-207E2139CA9B}"/>
    <dgm:cxn modelId="{04AAB613-2E8C-47AC-9A7F-2CF4D80A6E4F}" srcId="{D7F0EF35-9CF7-4B90-AA92-77504FA5EBF2}" destId="{FAF1EF13-C406-482B-A277-DBA03189F1B8}" srcOrd="3" destOrd="0" parTransId="{E5C9B35A-01A2-4EF8-8F95-2BABB8E463FA}" sibTransId="{C9D66845-8F65-4F3C-844C-268AF268D8C9}"/>
    <dgm:cxn modelId="{57B35021-AC70-4412-A6F0-C74734BA3C0E}" srcId="{D7F0EF35-9CF7-4B90-AA92-77504FA5EBF2}" destId="{4612D8D5-82A4-4640-81DA-AEA005BCCB3E}" srcOrd="0" destOrd="0" parTransId="{0CFAD2CA-CF18-4DBE-9265-39A3C9FEC994}" sibTransId="{811EF798-8363-467A-9690-84435F3B6CCC}"/>
    <dgm:cxn modelId="{A86E242C-AB30-4E38-8C1A-8A2B6188FAB1}" type="presOf" srcId="{FAF1EF13-C406-482B-A277-DBA03189F1B8}" destId="{1AAB557A-D24F-48E3-A520-692CB5685E4D}" srcOrd="0" destOrd="0" presId="urn:microsoft.com/office/officeart/2005/8/layout/target1"/>
    <dgm:cxn modelId="{CE0F7566-A105-4D54-B940-B8D4BB1A3694}" type="presOf" srcId="{E97F08BD-95DF-4087-A478-E76FCC626935}" destId="{56EBA185-21D1-4FA1-A4E3-69EE79CBA4C8}" srcOrd="0" destOrd="0" presId="urn:microsoft.com/office/officeart/2005/8/layout/target1"/>
    <dgm:cxn modelId="{3EEB056B-F306-4EA3-BFB5-861CE845F498}" type="presOf" srcId="{178715E7-BE2B-4DD0-A927-9AD3F610CFF4}" destId="{85DBE716-E1AB-4E98-8CBB-3FA1419C3C24}" srcOrd="0" destOrd="0" presId="urn:microsoft.com/office/officeart/2005/8/layout/target1"/>
    <dgm:cxn modelId="{2FFF615A-65C3-402B-A48D-3D6434CFAC68}" srcId="{D7F0EF35-9CF7-4B90-AA92-77504FA5EBF2}" destId="{178715E7-BE2B-4DD0-A927-9AD3F610CFF4}" srcOrd="2" destOrd="0" parTransId="{119CDC04-294A-4A2C-87F2-DD29A2208FC8}" sibTransId="{178F4AB4-F7A6-43C0-89AD-5FF8A164CB4C}"/>
    <dgm:cxn modelId="{17EB869C-3DFA-4398-A637-F36C74914FF1}" type="presOf" srcId="{4612D8D5-82A4-4640-81DA-AEA005BCCB3E}" destId="{6D442A60-0C4F-496F-868E-34DA66FEC786}" srcOrd="0" destOrd="0" presId="urn:microsoft.com/office/officeart/2005/8/layout/target1"/>
    <dgm:cxn modelId="{117457FE-DE6B-428E-A254-1EB453D42327}" type="presOf" srcId="{D7F0EF35-9CF7-4B90-AA92-77504FA5EBF2}" destId="{1C616DFC-F462-4357-80D2-EA265F0A0C7D}" srcOrd="0" destOrd="0" presId="urn:microsoft.com/office/officeart/2005/8/layout/target1"/>
    <dgm:cxn modelId="{C90BEA25-D92F-4493-9B17-1B345D857A31}" type="presParOf" srcId="{1C616DFC-F462-4357-80D2-EA265F0A0C7D}" destId="{90598AA4-D9D9-4B24-AE39-B7533F0FF489}" srcOrd="0" destOrd="0" presId="urn:microsoft.com/office/officeart/2005/8/layout/target1"/>
    <dgm:cxn modelId="{E56EF78F-B51C-486A-8AB6-7DFCFB8A4934}" type="presParOf" srcId="{1C616DFC-F462-4357-80D2-EA265F0A0C7D}" destId="{6D442A60-0C4F-496F-868E-34DA66FEC786}" srcOrd="1" destOrd="0" presId="urn:microsoft.com/office/officeart/2005/8/layout/target1"/>
    <dgm:cxn modelId="{9E2EA01C-3D9D-406F-B572-7928E1E2C91D}" type="presParOf" srcId="{1C616DFC-F462-4357-80D2-EA265F0A0C7D}" destId="{8CE727D1-1E91-4BA9-9817-E656D65899E0}" srcOrd="2" destOrd="0" presId="urn:microsoft.com/office/officeart/2005/8/layout/target1"/>
    <dgm:cxn modelId="{80C2568C-6FED-4109-8E04-2B8A78BCEEAE}" type="presParOf" srcId="{1C616DFC-F462-4357-80D2-EA265F0A0C7D}" destId="{CA260567-0020-4343-BADF-AE4923F7AAE7}" srcOrd="3" destOrd="0" presId="urn:microsoft.com/office/officeart/2005/8/layout/target1"/>
    <dgm:cxn modelId="{06589860-9A01-4A42-A3AA-4D8C35A033DA}" type="presParOf" srcId="{1C616DFC-F462-4357-80D2-EA265F0A0C7D}" destId="{30E9C4F8-352C-4175-8C99-3B68DC1D5D74}" srcOrd="4" destOrd="0" presId="urn:microsoft.com/office/officeart/2005/8/layout/target1"/>
    <dgm:cxn modelId="{21309E78-9283-47BE-BFDA-8A2F880B9BAA}" type="presParOf" srcId="{1C616DFC-F462-4357-80D2-EA265F0A0C7D}" destId="{56EBA185-21D1-4FA1-A4E3-69EE79CBA4C8}" srcOrd="5" destOrd="0" presId="urn:microsoft.com/office/officeart/2005/8/layout/target1"/>
    <dgm:cxn modelId="{6F1A596B-9B6C-4506-91C8-17B1C3D74B10}" type="presParOf" srcId="{1C616DFC-F462-4357-80D2-EA265F0A0C7D}" destId="{1AF8D688-027C-40A6-9D2A-A956F015331F}" srcOrd="6" destOrd="0" presId="urn:microsoft.com/office/officeart/2005/8/layout/target1"/>
    <dgm:cxn modelId="{36A52FF5-CB69-4950-BA04-F233274FE0DC}" type="presParOf" srcId="{1C616DFC-F462-4357-80D2-EA265F0A0C7D}" destId="{D1BDB72D-E77A-4ADD-9A7F-EAFD39D30609}" srcOrd="7" destOrd="0" presId="urn:microsoft.com/office/officeart/2005/8/layout/target1"/>
    <dgm:cxn modelId="{E48720AD-3636-41CA-963B-E7BB5E3E14AC}" type="presParOf" srcId="{1C616DFC-F462-4357-80D2-EA265F0A0C7D}" destId="{6198DAB3-3BAA-4EF2-800D-BA167BA687D6}" srcOrd="8" destOrd="0" presId="urn:microsoft.com/office/officeart/2005/8/layout/target1"/>
    <dgm:cxn modelId="{1FD23AA0-EB28-4CBB-89D0-D3167EE05592}" type="presParOf" srcId="{1C616DFC-F462-4357-80D2-EA265F0A0C7D}" destId="{85DBE716-E1AB-4E98-8CBB-3FA1419C3C24}" srcOrd="9" destOrd="0" presId="urn:microsoft.com/office/officeart/2005/8/layout/target1"/>
    <dgm:cxn modelId="{2FDEEC08-C15A-4AC1-824E-51E345210F2B}" type="presParOf" srcId="{1C616DFC-F462-4357-80D2-EA265F0A0C7D}" destId="{FD84FB30-4575-4A79-AE47-DC8A56A57FB9}" srcOrd="10" destOrd="0" presId="urn:microsoft.com/office/officeart/2005/8/layout/target1"/>
    <dgm:cxn modelId="{7B1A2FF8-D2D8-43D5-8E41-9EA93C0C1222}" type="presParOf" srcId="{1C616DFC-F462-4357-80D2-EA265F0A0C7D}" destId="{5DEEEC8F-F713-41D5-89AD-D3520B432529}" srcOrd="11" destOrd="0" presId="urn:microsoft.com/office/officeart/2005/8/layout/target1"/>
    <dgm:cxn modelId="{6586FB3C-1F9A-4464-993F-67C3CFEA5E68}" type="presParOf" srcId="{1C616DFC-F462-4357-80D2-EA265F0A0C7D}" destId="{1B4613DD-9D93-4E22-AD75-FB5D5B68C8F7}" srcOrd="12" destOrd="0" presId="urn:microsoft.com/office/officeart/2005/8/layout/target1"/>
    <dgm:cxn modelId="{0F035926-B29C-4C44-90C3-2CF75E7337D0}" type="presParOf" srcId="{1C616DFC-F462-4357-80D2-EA265F0A0C7D}" destId="{1AAB557A-D24F-48E3-A520-692CB5685E4D}" srcOrd="13" destOrd="0" presId="urn:microsoft.com/office/officeart/2005/8/layout/target1"/>
    <dgm:cxn modelId="{171DB4ED-C94E-4EEA-B152-2500C6154EBF}" type="presParOf" srcId="{1C616DFC-F462-4357-80D2-EA265F0A0C7D}" destId="{824AD0BC-DBDC-4E93-98C8-516F0DC9C1AA}" srcOrd="14" destOrd="0" presId="urn:microsoft.com/office/officeart/2005/8/layout/target1"/>
    <dgm:cxn modelId="{127A94F7-E517-4CC9-8875-0EEDB8459C09}" type="presParOf" srcId="{1C616DFC-F462-4357-80D2-EA265F0A0C7D}" destId="{48123728-D552-4AD3-85A9-B21D223275FE}" srcOrd="15" destOrd="0" presId="urn:microsoft.com/office/officeart/2005/8/layout/targe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F0EF35-9CF7-4B90-AA92-77504FA5EBF2}" type="doc">
      <dgm:prSet loTypeId="urn:microsoft.com/office/officeart/2005/8/layout/target1" loCatId="relationship" qsTypeId="urn:microsoft.com/office/officeart/2005/8/quickstyle/simple5" qsCatId="simple" csTypeId="urn:microsoft.com/office/officeart/2005/8/colors/colorful4" csCatId="colorful" phldr="1"/>
      <dgm:spPr/>
    </dgm:pt>
    <dgm:pt modelId="{4612D8D5-82A4-4640-81DA-AEA005BCCB3E}">
      <dgm:prSet phldrT="[Text]" custT="1"/>
      <dgm:spPr/>
      <dgm:t>
        <a:bodyPr/>
        <a:lstStyle/>
        <a:p>
          <a:r>
            <a:rPr lang="ar-EG" sz="3200" b="1" dirty="0"/>
            <a:t>المجمعات</a:t>
          </a:r>
          <a:endParaRPr lang="en-US" sz="3200" b="1" dirty="0"/>
        </a:p>
      </dgm:t>
    </dgm:pt>
    <dgm:pt modelId="{0CFAD2CA-CF18-4DBE-9265-39A3C9FEC994}" type="parTrans" cxnId="{57B35021-AC70-4412-A6F0-C74734BA3C0E}">
      <dgm:prSet/>
      <dgm:spPr/>
      <dgm:t>
        <a:bodyPr/>
        <a:lstStyle/>
        <a:p>
          <a:endParaRPr lang="en-US" sz="2000"/>
        </a:p>
      </dgm:t>
    </dgm:pt>
    <dgm:pt modelId="{811EF798-8363-467A-9690-84435F3B6CCC}" type="sibTrans" cxnId="{57B35021-AC70-4412-A6F0-C74734BA3C0E}">
      <dgm:prSet/>
      <dgm:spPr/>
      <dgm:t>
        <a:bodyPr/>
        <a:lstStyle/>
        <a:p>
          <a:endParaRPr lang="en-US" sz="2000"/>
        </a:p>
      </dgm:t>
    </dgm:pt>
    <dgm:pt modelId="{E97F08BD-95DF-4087-A478-E76FCC626935}">
      <dgm:prSet phldrT="[Text]" custT="1"/>
      <dgm:spPr/>
      <dgm:t>
        <a:bodyPr/>
        <a:lstStyle/>
        <a:p>
          <a:r>
            <a:rPr lang="ar-EG" sz="900" b="1" dirty="0"/>
            <a:t>الموزعات</a:t>
          </a:r>
          <a:endParaRPr lang="en-US" sz="900" b="1" dirty="0"/>
        </a:p>
      </dgm:t>
    </dgm:pt>
    <dgm:pt modelId="{E28B7635-4289-49AB-BC54-207E2139CA9B}" type="sibTrans" cxnId="{E6AE2103-FD3C-4A39-9B3E-52F93F2E8070}">
      <dgm:prSet/>
      <dgm:spPr/>
      <dgm:t>
        <a:bodyPr/>
        <a:lstStyle/>
        <a:p>
          <a:endParaRPr lang="en-US" sz="2000"/>
        </a:p>
      </dgm:t>
    </dgm:pt>
    <dgm:pt modelId="{732D509A-0493-4D38-A571-6BB8B86A40C5}" type="parTrans" cxnId="{E6AE2103-FD3C-4A39-9B3E-52F93F2E8070}">
      <dgm:prSet/>
      <dgm:spPr/>
      <dgm:t>
        <a:bodyPr/>
        <a:lstStyle/>
        <a:p>
          <a:endParaRPr lang="en-US" sz="2000"/>
        </a:p>
      </dgm:t>
    </dgm:pt>
    <dgm:pt modelId="{1C616DFC-F462-4357-80D2-EA265F0A0C7D}" type="pres">
      <dgm:prSet presAssocID="{D7F0EF35-9CF7-4B90-AA92-77504FA5EBF2}" presName="composite" presStyleCnt="0">
        <dgm:presLayoutVars>
          <dgm:chMax val="5"/>
          <dgm:dir/>
          <dgm:resizeHandles val="exact"/>
        </dgm:presLayoutVars>
      </dgm:prSet>
      <dgm:spPr/>
    </dgm:pt>
    <dgm:pt modelId="{90598AA4-D9D9-4B24-AE39-B7533F0FF489}" type="pres">
      <dgm:prSet presAssocID="{4612D8D5-82A4-4640-81DA-AEA005BCCB3E}" presName="circle1" presStyleLbl="lnNode1" presStyleIdx="0" presStyleCnt="2"/>
      <dgm:spPr>
        <a:solidFill>
          <a:srgbClr val="FFD966"/>
        </a:solidFill>
      </dgm:spPr>
    </dgm:pt>
    <dgm:pt modelId="{6D442A60-0C4F-496F-868E-34DA66FEC786}" type="pres">
      <dgm:prSet presAssocID="{4612D8D5-82A4-4640-81DA-AEA005BCCB3E}" presName="text1" presStyleLbl="revTx" presStyleIdx="0" presStyleCnt="2">
        <dgm:presLayoutVars>
          <dgm:bulletEnabled val="1"/>
        </dgm:presLayoutVars>
      </dgm:prSet>
      <dgm:spPr/>
    </dgm:pt>
    <dgm:pt modelId="{8CE727D1-1E91-4BA9-9817-E656D65899E0}" type="pres">
      <dgm:prSet presAssocID="{4612D8D5-82A4-4640-81DA-AEA005BCCB3E}" presName="line1" presStyleLbl="callout" presStyleIdx="0" presStyleCnt="4"/>
      <dgm:spPr>
        <a:ln>
          <a:solidFill>
            <a:srgbClr val="4C4551"/>
          </a:solidFill>
        </a:ln>
      </dgm:spPr>
    </dgm:pt>
    <dgm:pt modelId="{CA260567-0020-4343-BADF-AE4923F7AAE7}" type="pres">
      <dgm:prSet presAssocID="{4612D8D5-82A4-4640-81DA-AEA005BCCB3E}" presName="d1" presStyleLbl="callout" presStyleIdx="1" presStyleCnt="4"/>
      <dgm:spPr>
        <a:ln>
          <a:solidFill>
            <a:srgbClr val="4C4551"/>
          </a:solidFill>
        </a:ln>
      </dgm:spPr>
    </dgm:pt>
    <dgm:pt modelId="{30E9C4F8-352C-4175-8C99-3B68DC1D5D74}" type="pres">
      <dgm:prSet presAssocID="{E97F08BD-95DF-4087-A478-E76FCC626935}" presName="circle2" presStyleLbl="lnNode1" presStyleIdx="1" presStyleCnt="2"/>
      <dgm:spPr>
        <a:solidFill>
          <a:schemeClr val="accent4">
            <a:lumMod val="60000"/>
            <a:lumOff val="40000"/>
          </a:schemeClr>
        </a:solidFill>
      </dgm:spPr>
    </dgm:pt>
    <dgm:pt modelId="{56EBA185-21D1-4FA1-A4E3-69EE79CBA4C8}" type="pres">
      <dgm:prSet presAssocID="{E97F08BD-95DF-4087-A478-E76FCC626935}" presName="text2" presStyleLbl="revTx" presStyleIdx="1" presStyleCnt="2">
        <dgm:presLayoutVars>
          <dgm:bulletEnabled val="1"/>
        </dgm:presLayoutVars>
      </dgm:prSet>
      <dgm:spPr/>
    </dgm:pt>
    <dgm:pt modelId="{1AF8D688-027C-40A6-9D2A-A956F015331F}" type="pres">
      <dgm:prSet presAssocID="{E97F08BD-95DF-4087-A478-E76FCC626935}" presName="line2" presStyleLbl="callout" presStyleIdx="2" presStyleCnt="4"/>
      <dgm:spPr>
        <a:ln>
          <a:solidFill>
            <a:srgbClr val="00665A"/>
          </a:solidFill>
        </a:ln>
      </dgm:spPr>
    </dgm:pt>
    <dgm:pt modelId="{D1BDB72D-E77A-4ADD-9A7F-EAFD39D30609}" type="pres">
      <dgm:prSet presAssocID="{E97F08BD-95DF-4087-A478-E76FCC626935}" presName="d2" presStyleLbl="callout" presStyleIdx="3" presStyleCnt="4"/>
      <dgm:spPr>
        <a:ln>
          <a:solidFill>
            <a:srgbClr val="00665A"/>
          </a:solidFill>
        </a:ln>
      </dgm:spPr>
    </dgm:pt>
  </dgm:ptLst>
  <dgm:cxnLst>
    <dgm:cxn modelId="{E6AE2103-FD3C-4A39-9B3E-52F93F2E8070}" srcId="{D7F0EF35-9CF7-4B90-AA92-77504FA5EBF2}" destId="{E97F08BD-95DF-4087-A478-E76FCC626935}" srcOrd="1" destOrd="0" parTransId="{732D509A-0493-4D38-A571-6BB8B86A40C5}" sibTransId="{E28B7635-4289-49AB-BC54-207E2139CA9B}"/>
    <dgm:cxn modelId="{57B35021-AC70-4412-A6F0-C74734BA3C0E}" srcId="{D7F0EF35-9CF7-4B90-AA92-77504FA5EBF2}" destId="{4612D8D5-82A4-4640-81DA-AEA005BCCB3E}" srcOrd="0" destOrd="0" parTransId="{0CFAD2CA-CF18-4DBE-9265-39A3C9FEC994}" sibTransId="{811EF798-8363-467A-9690-84435F3B6CCC}"/>
    <dgm:cxn modelId="{F9FCF65B-956A-45A4-BF3A-4F1BD526C99F}" type="presOf" srcId="{E97F08BD-95DF-4087-A478-E76FCC626935}" destId="{56EBA185-21D1-4FA1-A4E3-69EE79CBA4C8}" srcOrd="0" destOrd="0" presId="urn:microsoft.com/office/officeart/2005/8/layout/target1"/>
    <dgm:cxn modelId="{BCCFDB8E-1AB8-4DF9-ABC5-DFAF58CF60EB}" type="presOf" srcId="{4612D8D5-82A4-4640-81DA-AEA005BCCB3E}" destId="{6D442A60-0C4F-496F-868E-34DA66FEC786}" srcOrd="0" destOrd="0" presId="urn:microsoft.com/office/officeart/2005/8/layout/target1"/>
    <dgm:cxn modelId="{06BD65F0-B303-4B60-8AD6-A0A496193809}" type="presOf" srcId="{D7F0EF35-9CF7-4B90-AA92-77504FA5EBF2}" destId="{1C616DFC-F462-4357-80D2-EA265F0A0C7D}" srcOrd="0" destOrd="0" presId="urn:microsoft.com/office/officeart/2005/8/layout/target1"/>
    <dgm:cxn modelId="{EC89159E-0DFE-48E4-BAC0-084A61CCF6B2}" type="presParOf" srcId="{1C616DFC-F462-4357-80D2-EA265F0A0C7D}" destId="{90598AA4-D9D9-4B24-AE39-B7533F0FF489}" srcOrd="0" destOrd="0" presId="urn:microsoft.com/office/officeart/2005/8/layout/target1"/>
    <dgm:cxn modelId="{BC6CB3BD-DFB0-4476-8F27-0EE754D65DD1}" type="presParOf" srcId="{1C616DFC-F462-4357-80D2-EA265F0A0C7D}" destId="{6D442A60-0C4F-496F-868E-34DA66FEC786}" srcOrd="1" destOrd="0" presId="urn:microsoft.com/office/officeart/2005/8/layout/target1"/>
    <dgm:cxn modelId="{43E805D5-7D38-4B31-99B5-E63A4690977F}" type="presParOf" srcId="{1C616DFC-F462-4357-80D2-EA265F0A0C7D}" destId="{8CE727D1-1E91-4BA9-9817-E656D65899E0}" srcOrd="2" destOrd="0" presId="urn:microsoft.com/office/officeart/2005/8/layout/target1"/>
    <dgm:cxn modelId="{21CB0A4C-FADE-4196-B458-5AD0DD192DB5}" type="presParOf" srcId="{1C616DFC-F462-4357-80D2-EA265F0A0C7D}" destId="{CA260567-0020-4343-BADF-AE4923F7AAE7}" srcOrd="3" destOrd="0" presId="urn:microsoft.com/office/officeart/2005/8/layout/target1"/>
    <dgm:cxn modelId="{4BF00487-99F0-403C-85D6-CB6CB1AFD5AD}" type="presParOf" srcId="{1C616DFC-F462-4357-80D2-EA265F0A0C7D}" destId="{30E9C4F8-352C-4175-8C99-3B68DC1D5D74}" srcOrd="4" destOrd="0" presId="urn:microsoft.com/office/officeart/2005/8/layout/target1"/>
    <dgm:cxn modelId="{079EC676-8797-4D91-8EEE-5C811C17D18E}" type="presParOf" srcId="{1C616DFC-F462-4357-80D2-EA265F0A0C7D}" destId="{56EBA185-21D1-4FA1-A4E3-69EE79CBA4C8}" srcOrd="5" destOrd="0" presId="urn:microsoft.com/office/officeart/2005/8/layout/target1"/>
    <dgm:cxn modelId="{F7782678-9DD5-45C5-8366-174BCAB7AAB8}" type="presParOf" srcId="{1C616DFC-F462-4357-80D2-EA265F0A0C7D}" destId="{1AF8D688-027C-40A6-9D2A-A956F015331F}" srcOrd="6" destOrd="0" presId="urn:microsoft.com/office/officeart/2005/8/layout/target1"/>
    <dgm:cxn modelId="{46DE1407-61B0-465B-9A76-2CD8B72DB4F4}" type="presParOf" srcId="{1C616DFC-F462-4357-80D2-EA265F0A0C7D}" destId="{D1BDB72D-E77A-4ADD-9A7F-EAFD39D30609}" srcOrd="7" destOrd="0" presId="urn:microsoft.com/office/officeart/2005/8/layout/targe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13DD-9D93-4E22-AD75-FB5D5B68C8F7}">
      <dsp:nvSpPr>
        <dsp:cNvPr id="0" name=""/>
        <dsp:cNvSpPr/>
      </dsp:nvSpPr>
      <dsp:spPr>
        <a:xfrm>
          <a:off x="0" y="1245968"/>
          <a:ext cx="3444346" cy="3444346"/>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98DAB3-3BAA-4EF2-800D-BA167BA687D6}">
      <dsp:nvSpPr>
        <dsp:cNvPr id="0" name=""/>
        <dsp:cNvSpPr/>
      </dsp:nvSpPr>
      <dsp:spPr>
        <a:xfrm>
          <a:off x="492254" y="1738223"/>
          <a:ext cx="2459837" cy="2459837"/>
        </a:xfrm>
        <a:prstGeom prst="ellipse">
          <a:avLst/>
        </a:prstGeom>
        <a:solidFill>
          <a:srgbClr val="FFD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E9C4F8-352C-4175-8C99-3B68DC1D5D74}">
      <dsp:nvSpPr>
        <dsp:cNvPr id="0" name=""/>
        <dsp:cNvSpPr/>
      </dsp:nvSpPr>
      <dsp:spPr>
        <a:xfrm>
          <a:off x="984221" y="2230190"/>
          <a:ext cx="1475902" cy="1475902"/>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598AA4-D9D9-4B24-AE39-B7533F0FF489}">
      <dsp:nvSpPr>
        <dsp:cNvPr id="0" name=""/>
        <dsp:cNvSpPr/>
      </dsp:nvSpPr>
      <dsp:spPr>
        <a:xfrm>
          <a:off x="1476189" y="2722157"/>
          <a:ext cx="491967" cy="491967"/>
        </a:xfrm>
        <a:prstGeom prst="ellipse">
          <a:avLst/>
        </a:prstGeom>
        <a:solidFill>
          <a:srgbClr val="FFD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442A60-0C4F-496F-868E-34DA66FEC786}">
      <dsp:nvSpPr>
        <dsp:cNvPr id="0" name=""/>
        <dsp:cNvSpPr/>
      </dsp:nvSpPr>
      <dsp:spPr>
        <a:xfrm>
          <a:off x="4018403" y="97853"/>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المجمعات</a:t>
          </a:r>
          <a:endParaRPr lang="en-US" sz="3200" b="1" kern="1200" dirty="0"/>
        </a:p>
      </dsp:txBody>
      <dsp:txXfrm>
        <a:off x="4018403" y="97853"/>
        <a:ext cx="1722173" cy="823772"/>
      </dsp:txXfrm>
    </dsp:sp>
    <dsp:sp modelId="{8CE727D1-1E91-4BA9-9817-E656D65899E0}">
      <dsp:nvSpPr>
        <dsp:cNvPr id="0" name=""/>
        <dsp:cNvSpPr/>
      </dsp:nvSpPr>
      <dsp:spPr>
        <a:xfrm>
          <a:off x="3587860" y="509739"/>
          <a:ext cx="430543" cy="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CA260567-0020-4343-BADF-AE4923F7AAE7}">
      <dsp:nvSpPr>
        <dsp:cNvPr id="0" name=""/>
        <dsp:cNvSpPr/>
      </dsp:nvSpPr>
      <dsp:spPr>
        <a:xfrm rot="5400000">
          <a:off x="1423663" y="780981"/>
          <a:ext cx="2434004" cy="189439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56EBA185-21D1-4FA1-A4E3-69EE79CBA4C8}">
      <dsp:nvSpPr>
        <dsp:cNvPr id="0" name=""/>
        <dsp:cNvSpPr/>
      </dsp:nvSpPr>
      <dsp:spPr>
        <a:xfrm>
          <a:off x="4018403" y="921625"/>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الموزعات</a:t>
          </a:r>
          <a:endParaRPr lang="en-US" sz="3200" b="1" kern="1200" dirty="0"/>
        </a:p>
      </dsp:txBody>
      <dsp:txXfrm>
        <a:off x="4018403" y="921625"/>
        <a:ext cx="1722173" cy="823772"/>
      </dsp:txXfrm>
    </dsp:sp>
    <dsp:sp modelId="{1AF8D688-027C-40A6-9D2A-A956F015331F}">
      <dsp:nvSpPr>
        <dsp:cNvPr id="0" name=""/>
        <dsp:cNvSpPr/>
      </dsp:nvSpPr>
      <dsp:spPr>
        <a:xfrm>
          <a:off x="3587860" y="1333512"/>
          <a:ext cx="430543" cy="0"/>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D1BDB72D-E77A-4ADD-9A7F-EAFD39D30609}">
      <dsp:nvSpPr>
        <dsp:cNvPr id="0" name=""/>
        <dsp:cNvSpPr/>
      </dsp:nvSpPr>
      <dsp:spPr>
        <a:xfrm rot="5400000">
          <a:off x="1845021" y="1591264"/>
          <a:ext cx="1998868" cy="1483939"/>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85DBE716-E1AB-4E98-8CBB-3FA1419C3C24}">
      <dsp:nvSpPr>
        <dsp:cNvPr id="0" name=""/>
        <dsp:cNvSpPr/>
      </dsp:nvSpPr>
      <dsp:spPr>
        <a:xfrm>
          <a:off x="4018403" y="1745398"/>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المشفرات</a:t>
          </a:r>
          <a:endParaRPr lang="en-US" sz="3200" b="1" kern="1200" dirty="0"/>
        </a:p>
      </dsp:txBody>
      <dsp:txXfrm>
        <a:off x="4018403" y="1745398"/>
        <a:ext cx="1722173" cy="823772"/>
      </dsp:txXfrm>
    </dsp:sp>
    <dsp:sp modelId="{FD84FB30-4575-4A79-AE47-DC8A56A57FB9}">
      <dsp:nvSpPr>
        <dsp:cNvPr id="0" name=""/>
        <dsp:cNvSpPr/>
      </dsp:nvSpPr>
      <dsp:spPr>
        <a:xfrm>
          <a:off x="3587860" y="2157285"/>
          <a:ext cx="430543" cy="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5DEEEC8F-F713-41D5-89AD-D3520B432529}">
      <dsp:nvSpPr>
        <dsp:cNvPr id="0" name=""/>
        <dsp:cNvSpPr/>
      </dsp:nvSpPr>
      <dsp:spPr>
        <a:xfrm rot="5400000">
          <a:off x="2252889" y="2346437"/>
          <a:ext cx="1524697" cy="1145245"/>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1AAB557A-D24F-48E3-A520-692CB5685E4D}">
      <dsp:nvSpPr>
        <dsp:cNvPr id="0" name=""/>
        <dsp:cNvSpPr/>
      </dsp:nvSpPr>
      <dsp:spPr>
        <a:xfrm>
          <a:off x="4018403" y="2569171"/>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فك التشفير</a:t>
          </a:r>
          <a:endParaRPr lang="en-US" sz="3200" b="1" kern="1200" dirty="0"/>
        </a:p>
      </dsp:txBody>
      <dsp:txXfrm>
        <a:off x="4018403" y="2569171"/>
        <a:ext cx="1722173" cy="823772"/>
      </dsp:txXfrm>
    </dsp:sp>
    <dsp:sp modelId="{824AD0BC-DBDC-4E93-98C8-516F0DC9C1AA}">
      <dsp:nvSpPr>
        <dsp:cNvPr id="0" name=""/>
        <dsp:cNvSpPr/>
      </dsp:nvSpPr>
      <dsp:spPr>
        <a:xfrm>
          <a:off x="3587860" y="2981057"/>
          <a:ext cx="430543" cy="0"/>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48123728-D552-4AD3-85A9-B21D223275FE}">
      <dsp:nvSpPr>
        <dsp:cNvPr id="0" name=""/>
        <dsp:cNvSpPr/>
      </dsp:nvSpPr>
      <dsp:spPr>
        <a:xfrm rot="5400000">
          <a:off x="2661733" y="3104595"/>
          <a:ext cx="1047999" cy="800236"/>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13DD-9D93-4E22-AD75-FB5D5B68C8F7}">
      <dsp:nvSpPr>
        <dsp:cNvPr id="0" name=""/>
        <dsp:cNvSpPr/>
      </dsp:nvSpPr>
      <dsp:spPr>
        <a:xfrm>
          <a:off x="0" y="1245968"/>
          <a:ext cx="3444346" cy="3444346"/>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98DAB3-3BAA-4EF2-800D-BA167BA687D6}">
      <dsp:nvSpPr>
        <dsp:cNvPr id="0" name=""/>
        <dsp:cNvSpPr/>
      </dsp:nvSpPr>
      <dsp:spPr>
        <a:xfrm>
          <a:off x="492254" y="1738223"/>
          <a:ext cx="2459837" cy="2459837"/>
        </a:xfrm>
        <a:prstGeom prst="ellipse">
          <a:avLst/>
        </a:prstGeom>
        <a:solidFill>
          <a:srgbClr val="FFD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E9C4F8-352C-4175-8C99-3B68DC1D5D74}">
      <dsp:nvSpPr>
        <dsp:cNvPr id="0" name=""/>
        <dsp:cNvSpPr/>
      </dsp:nvSpPr>
      <dsp:spPr>
        <a:xfrm>
          <a:off x="984221" y="2230190"/>
          <a:ext cx="1475902" cy="1475902"/>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598AA4-D9D9-4B24-AE39-B7533F0FF489}">
      <dsp:nvSpPr>
        <dsp:cNvPr id="0" name=""/>
        <dsp:cNvSpPr/>
      </dsp:nvSpPr>
      <dsp:spPr>
        <a:xfrm>
          <a:off x="1476189" y="2722157"/>
          <a:ext cx="491967" cy="491967"/>
        </a:xfrm>
        <a:prstGeom prst="ellipse">
          <a:avLst/>
        </a:prstGeom>
        <a:solidFill>
          <a:srgbClr val="FFD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442A60-0C4F-496F-868E-34DA66FEC786}">
      <dsp:nvSpPr>
        <dsp:cNvPr id="0" name=""/>
        <dsp:cNvSpPr/>
      </dsp:nvSpPr>
      <dsp:spPr>
        <a:xfrm>
          <a:off x="4018403" y="97853"/>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المجمعات</a:t>
          </a:r>
          <a:endParaRPr lang="en-US" sz="3200" b="1" kern="1200" dirty="0"/>
        </a:p>
      </dsp:txBody>
      <dsp:txXfrm>
        <a:off x="4018403" y="97853"/>
        <a:ext cx="1722173" cy="823772"/>
      </dsp:txXfrm>
    </dsp:sp>
    <dsp:sp modelId="{8CE727D1-1E91-4BA9-9817-E656D65899E0}">
      <dsp:nvSpPr>
        <dsp:cNvPr id="0" name=""/>
        <dsp:cNvSpPr/>
      </dsp:nvSpPr>
      <dsp:spPr>
        <a:xfrm>
          <a:off x="3587860" y="509739"/>
          <a:ext cx="430543" cy="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CA260567-0020-4343-BADF-AE4923F7AAE7}">
      <dsp:nvSpPr>
        <dsp:cNvPr id="0" name=""/>
        <dsp:cNvSpPr/>
      </dsp:nvSpPr>
      <dsp:spPr>
        <a:xfrm rot="5400000">
          <a:off x="1423663" y="780981"/>
          <a:ext cx="2434004" cy="189439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56EBA185-21D1-4FA1-A4E3-69EE79CBA4C8}">
      <dsp:nvSpPr>
        <dsp:cNvPr id="0" name=""/>
        <dsp:cNvSpPr/>
      </dsp:nvSpPr>
      <dsp:spPr>
        <a:xfrm>
          <a:off x="4018403" y="921625"/>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الموزعات</a:t>
          </a:r>
          <a:endParaRPr lang="en-US" sz="3200" b="1" kern="1200" dirty="0"/>
        </a:p>
      </dsp:txBody>
      <dsp:txXfrm>
        <a:off x="4018403" y="921625"/>
        <a:ext cx="1722173" cy="823772"/>
      </dsp:txXfrm>
    </dsp:sp>
    <dsp:sp modelId="{1AF8D688-027C-40A6-9D2A-A956F015331F}">
      <dsp:nvSpPr>
        <dsp:cNvPr id="0" name=""/>
        <dsp:cNvSpPr/>
      </dsp:nvSpPr>
      <dsp:spPr>
        <a:xfrm>
          <a:off x="3587860" y="1333512"/>
          <a:ext cx="430543" cy="0"/>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D1BDB72D-E77A-4ADD-9A7F-EAFD39D30609}">
      <dsp:nvSpPr>
        <dsp:cNvPr id="0" name=""/>
        <dsp:cNvSpPr/>
      </dsp:nvSpPr>
      <dsp:spPr>
        <a:xfrm rot="5400000">
          <a:off x="1845021" y="1591264"/>
          <a:ext cx="1998868" cy="1483939"/>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85DBE716-E1AB-4E98-8CBB-3FA1419C3C24}">
      <dsp:nvSpPr>
        <dsp:cNvPr id="0" name=""/>
        <dsp:cNvSpPr/>
      </dsp:nvSpPr>
      <dsp:spPr>
        <a:xfrm>
          <a:off x="4018403" y="1745398"/>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المشفرات</a:t>
          </a:r>
          <a:endParaRPr lang="en-US" sz="3200" b="1" kern="1200" dirty="0"/>
        </a:p>
      </dsp:txBody>
      <dsp:txXfrm>
        <a:off x="4018403" y="1745398"/>
        <a:ext cx="1722173" cy="823772"/>
      </dsp:txXfrm>
    </dsp:sp>
    <dsp:sp modelId="{FD84FB30-4575-4A79-AE47-DC8A56A57FB9}">
      <dsp:nvSpPr>
        <dsp:cNvPr id="0" name=""/>
        <dsp:cNvSpPr/>
      </dsp:nvSpPr>
      <dsp:spPr>
        <a:xfrm>
          <a:off x="3587860" y="2157285"/>
          <a:ext cx="430543" cy="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5DEEEC8F-F713-41D5-89AD-D3520B432529}">
      <dsp:nvSpPr>
        <dsp:cNvPr id="0" name=""/>
        <dsp:cNvSpPr/>
      </dsp:nvSpPr>
      <dsp:spPr>
        <a:xfrm rot="5400000">
          <a:off x="2252889" y="2346437"/>
          <a:ext cx="1524697" cy="1145245"/>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1AAB557A-D24F-48E3-A520-692CB5685E4D}">
      <dsp:nvSpPr>
        <dsp:cNvPr id="0" name=""/>
        <dsp:cNvSpPr/>
      </dsp:nvSpPr>
      <dsp:spPr>
        <a:xfrm>
          <a:off x="4018403" y="2569171"/>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فك التشفير</a:t>
          </a:r>
          <a:endParaRPr lang="en-US" sz="3200" b="1" kern="1200" dirty="0"/>
        </a:p>
      </dsp:txBody>
      <dsp:txXfrm>
        <a:off x="4018403" y="2569171"/>
        <a:ext cx="1722173" cy="823772"/>
      </dsp:txXfrm>
    </dsp:sp>
    <dsp:sp modelId="{824AD0BC-DBDC-4E93-98C8-516F0DC9C1AA}">
      <dsp:nvSpPr>
        <dsp:cNvPr id="0" name=""/>
        <dsp:cNvSpPr/>
      </dsp:nvSpPr>
      <dsp:spPr>
        <a:xfrm>
          <a:off x="3587860" y="2981057"/>
          <a:ext cx="430543" cy="0"/>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48123728-D552-4AD3-85A9-B21D223275FE}">
      <dsp:nvSpPr>
        <dsp:cNvPr id="0" name=""/>
        <dsp:cNvSpPr/>
      </dsp:nvSpPr>
      <dsp:spPr>
        <a:xfrm rot="5400000">
          <a:off x="2661733" y="3104595"/>
          <a:ext cx="1047999" cy="800236"/>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13DD-9D93-4E22-AD75-FB5D5B68C8F7}">
      <dsp:nvSpPr>
        <dsp:cNvPr id="0" name=""/>
        <dsp:cNvSpPr/>
      </dsp:nvSpPr>
      <dsp:spPr>
        <a:xfrm>
          <a:off x="0" y="1245968"/>
          <a:ext cx="3444346" cy="3444346"/>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98DAB3-3BAA-4EF2-800D-BA167BA687D6}">
      <dsp:nvSpPr>
        <dsp:cNvPr id="0" name=""/>
        <dsp:cNvSpPr/>
      </dsp:nvSpPr>
      <dsp:spPr>
        <a:xfrm>
          <a:off x="492254" y="1738223"/>
          <a:ext cx="2459837" cy="2459837"/>
        </a:xfrm>
        <a:prstGeom prst="ellipse">
          <a:avLst/>
        </a:prstGeom>
        <a:solidFill>
          <a:srgbClr val="FFD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E9C4F8-352C-4175-8C99-3B68DC1D5D74}">
      <dsp:nvSpPr>
        <dsp:cNvPr id="0" name=""/>
        <dsp:cNvSpPr/>
      </dsp:nvSpPr>
      <dsp:spPr>
        <a:xfrm>
          <a:off x="984221" y="2230190"/>
          <a:ext cx="1475902" cy="1475902"/>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598AA4-D9D9-4B24-AE39-B7533F0FF489}">
      <dsp:nvSpPr>
        <dsp:cNvPr id="0" name=""/>
        <dsp:cNvSpPr/>
      </dsp:nvSpPr>
      <dsp:spPr>
        <a:xfrm>
          <a:off x="1476189" y="2722157"/>
          <a:ext cx="491967" cy="491967"/>
        </a:xfrm>
        <a:prstGeom prst="ellipse">
          <a:avLst/>
        </a:prstGeom>
        <a:solidFill>
          <a:srgbClr val="FFD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442A60-0C4F-496F-868E-34DA66FEC786}">
      <dsp:nvSpPr>
        <dsp:cNvPr id="0" name=""/>
        <dsp:cNvSpPr/>
      </dsp:nvSpPr>
      <dsp:spPr>
        <a:xfrm>
          <a:off x="4018403" y="97853"/>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المجمعات</a:t>
          </a:r>
          <a:endParaRPr lang="en-US" sz="3200" b="1" kern="1200" dirty="0"/>
        </a:p>
      </dsp:txBody>
      <dsp:txXfrm>
        <a:off x="4018403" y="97853"/>
        <a:ext cx="1722173" cy="823772"/>
      </dsp:txXfrm>
    </dsp:sp>
    <dsp:sp modelId="{8CE727D1-1E91-4BA9-9817-E656D65899E0}">
      <dsp:nvSpPr>
        <dsp:cNvPr id="0" name=""/>
        <dsp:cNvSpPr/>
      </dsp:nvSpPr>
      <dsp:spPr>
        <a:xfrm>
          <a:off x="3587860" y="509739"/>
          <a:ext cx="430543" cy="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CA260567-0020-4343-BADF-AE4923F7AAE7}">
      <dsp:nvSpPr>
        <dsp:cNvPr id="0" name=""/>
        <dsp:cNvSpPr/>
      </dsp:nvSpPr>
      <dsp:spPr>
        <a:xfrm rot="5400000">
          <a:off x="1423663" y="780981"/>
          <a:ext cx="2434004" cy="189439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56EBA185-21D1-4FA1-A4E3-69EE79CBA4C8}">
      <dsp:nvSpPr>
        <dsp:cNvPr id="0" name=""/>
        <dsp:cNvSpPr/>
      </dsp:nvSpPr>
      <dsp:spPr>
        <a:xfrm>
          <a:off x="4018403" y="921625"/>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الموزعات</a:t>
          </a:r>
          <a:endParaRPr lang="en-US" sz="3200" b="1" kern="1200" dirty="0"/>
        </a:p>
      </dsp:txBody>
      <dsp:txXfrm>
        <a:off x="4018403" y="921625"/>
        <a:ext cx="1722173" cy="823772"/>
      </dsp:txXfrm>
    </dsp:sp>
    <dsp:sp modelId="{1AF8D688-027C-40A6-9D2A-A956F015331F}">
      <dsp:nvSpPr>
        <dsp:cNvPr id="0" name=""/>
        <dsp:cNvSpPr/>
      </dsp:nvSpPr>
      <dsp:spPr>
        <a:xfrm>
          <a:off x="3587860" y="1333512"/>
          <a:ext cx="430543" cy="0"/>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D1BDB72D-E77A-4ADD-9A7F-EAFD39D30609}">
      <dsp:nvSpPr>
        <dsp:cNvPr id="0" name=""/>
        <dsp:cNvSpPr/>
      </dsp:nvSpPr>
      <dsp:spPr>
        <a:xfrm rot="5400000">
          <a:off x="1845021" y="1591264"/>
          <a:ext cx="1998868" cy="1483939"/>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85DBE716-E1AB-4E98-8CBB-3FA1419C3C24}">
      <dsp:nvSpPr>
        <dsp:cNvPr id="0" name=""/>
        <dsp:cNvSpPr/>
      </dsp:nvSpPr>
      <dsp:spPr>
        <a:xfrm>
          <a:off x="4018403" y="1745398"/>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المشفرات</a:t>
          </a:r>
          <a:endParaRPr lang="en-US" sz="3200" b="1" kern="1200" dirty="0"/>
        </a:p>
      </dsp:txBody>
      <dsp:txXfrm>
        <a:off x="4018403" y="1745398"/>
        <a:ext cx="1722173" cy="823772"/>
      </dsp:txXfrm>
    </dsp:sp>
    <dsp:sp modelId="{FD84FB30-4575-4A79-AE47-DC8A56A57FB9}">
      <dsp:nvSpPr>
        <dsp:cNvPr id="0" name=""/>
        <dsp:cNvSpPr/>
      </dsp:nvSpPr>
      <dsp:spPr>
        <a:xfrm>
          <a:off x="3587860" y="2157285"/>
          <a:ext cx="430543" cy="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5DEEEC8F-F713-41D5-89AD-D3520B432529}">
      <dsp:nvSpPr>
        <dsp:cNvPr id="0" name=""/>
        <dsp:cNvSpPr/>
      </dsp:nvSpPr>
      <dsp:spPr>
        <a:xfrm rot="5400000">
          <a:off x="2252889" y="2346437"/>
          <a:ext cx="1524697" cy="1145245"/>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1AAB557A-D24F-48E3-A520-692CB5685E4D}">
      <dsp:nvSpPr>
        <dsp:cNvPr id="0" name=""/>
        <dsp:cNvSpPr/>
      </dsp:nvSpPr>
      <dsp:spPr>
        <a:xfrm>
          <a:off x="4018403" y="2569171"/>
          <a:ext cx="1722173" cy="82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a:t>فك التشفير</a:t>
          </a:r>
          <a:endParaRPr lang="en-US" sz="3200" b="1" kern="1200" dirty="0"/>
        </a:p>
      </dsp:txBody>
      <dsp:txXfrm>
        <a:off x="4018403" y="2569171"/>
        <a:ext cx="1722173" cy="823772"/>
      </dsp:txXfrm>
    </dsp:sp>
    <dsp:sp modelId="{824AD0BC-DBDC-4E93-98C8-516F0DC9C1AA}">
      <dsp:nvSpPr>
        <dsp:cNvPr id="0" name=""/>
        <dsp:cNvSpPr/>
      </dsp:nvSpPr>
      <dsp:spPr>
        <a:xfrm>
          <a:off x="3587860" y="2981057"/>
          <a:ext cx="430543" cy="0"/>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48123728-D552-4AD3-85A9-B21D223275FE}">
      <dsp:nvSpPr>
        <dsp:cNvPr id="0" name=""/>
        <dsp:cNvSpPr/>
      </dsp:nvSpPr>
      <dsp:spPr>
        <a:xfrm rot="5400000">
          <a:off x="2661733" y="3104595"/>
          <a:ext cx="1047999" cy="800236"/>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9C4F8-352C-4175-8C99-3B68DC1D5D74}">
      <dsp:nvSpPr>
        <dsp:cNvPr id="0" name=""/>
        <dsp:cNvSpPr/>
      </dsp:nvSpPr>
      <dsp:spPr>
        <a:xfrm>
          <a:off x="0" y="1245968"/>
          <a:ext cx="3444346" cy="3444346"/>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598AA4-D9D9-4B24-AE39-B7533F0FF489}">
      <dsp:nvSpPr>
        <dsp:cNvPr id="0" name=""/>
        <dsp:cNvSpPr/>
      </dsp:nvSpPr>
      <dsp:spPr>
        <a:xfrm>
          <a:off x="1148115" y="2394084"/>
          <a:ext cx="1148115" cy="1148115"/>
        </a:xfrm>
        <a:prstGeom prst="ellipse">
          <a:avLst/>
        </a:prstGeom>
        <a:solidFill>
          <a:srgbClr val="FFD9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442A60-0C4F-496F-868E-34DA66FEC786}">
      <dsp:nvSpPr>
        <dsp:cNvPr id="0" name=""/>
        <dsp:cNvSpPr/>
      </dsp:nvSpPr>
      <dsp:spPr>
        <a:xfrm>
          <a:off x="4018403" y="97853"/>
          <a:ext cx="1722173" cy="143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ar-EG" sz="3200" b="1" kern="1200" dirty="0"/>
            <a:t>المجمعات</a:t>
          </a:r>
          <a:endParaRPr lang="en-US" sz="3200" b="1" kern="1200" dirty="0"/>
        </a:p>
      </dsp:txBody>
      <dsp:txXfrm>
        <a:off x="4018403" y="97853"/>
        <a:ext cx="1722173" cy="1435144"/>
      </dsp:txXfrm>
    </dsp:sp>
    <dsp:sp modelId="{8CE727D1-1E91-4BA9-9817-E656D65899E0}">
      <dsp:nvSpPr>
        <dsp:cNvPr id="0" name=""/>
        <dsp:cNvSpPr/>
      </dsp:nvSpPr>
      <dsp:spPr>
        <a:xfrm>
          <a:off x="3587860" y="815425"/>
          <a:ext cx="430543" cy="0"/>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CA260567-0020-4343-BADF-AE4923F7AAE7}">
      <dsp:nvSpPr>
        <dsp:cNvPr id="0" name=""/>
        <dsp:cNvSpPr/>
      </dsp:nvSpPr>
      <dsp:spPr>
        <a:xfrm rot="5400000">
          <a:off x="1577367" y="959083"/>
          <a:ext cx="2153864" cy="1864252"/>
        </a:xfrm>
        <a:prstGeom prst="line">
          <a:avLst/>
        </a:prstGeom>
        <a:noFill/>
        <a:ln w="6350" cap="flat" cmpd="sng" algn="ctr">
          <a:solidFill>
            <a:srgbClr val="4C4551"/>
          </a:solidFill>
          <a:prstDash val="solid"/>
          <a:miter lim="800000"/>
        </a:ln>
        <a:effectLst/>
      </dsp:spPr>
      <dsp:style>
        <a:lnRef idx="1">
          <a:scrgbClr r="0" g="0" b="0"/>
        </a:lnRef>
        <a:fillRef idx="0">
          <a:scrgbClr r="0" g="0" b="0"/>
        </a:fillRef>
        <a:effectRef idx="1">
          <a:scrgbClr r="0" g="0" b="0"/>
        </a:effectRef>
        <a:fontRef idx="minor"/>
      </dsp:style>
    </dsp:sp>
    <dsp:sp modelId="{56EBA185-21D1-4FA1-A4E3-69EE79CBA4C8}">
      <dsp:nvSpPr>
        <dsp:cNvPr id="0" name=""/>
        <dsp:cNvSpPr/>
      </dsp:nvSpPr>
      <dsp:spPr>
        <a:xfrm>
          <a:off x="4018403" y="1532997"/>
          <a:ext cx="1722173" cy="143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marL="0" lvl="0" indent="0" algn="l" defTabSz="400050">
            <a:lnSpc>
              <a:spcPct val="90000"/>
            </a:lnSpc>
            <a:spcBef>
              <a:spcPct val="0"/>
            </a:spcBef>
            <a:spcAft>
              <a:spcPct val="35000"/>
            </a:spcAft>
            <a:buNone/>
          </a:pPr>
          <a:r>
            <a:rPr lang="ar-EG" sz="900" b="1" kern="1200" dirty="0"/>
            <a:t>الموزعات</a:t>
          </a:r>
          <a:endParaRPr lang="en-US" sz="900" b="1" kern="1200" dirty="0"/>
        </a:p>
      </dsp:txBody>
      <dsp:txXfrm>
        <a:off x="4018403" y="1532997"/>
        <a:ext cx="1722173" cy="1435144"/>
      </dsp:txXfrm>
    </dsp:sp>
    <dsp:sp modelId="{1AF8D688-027C-40A6-9D2A-A956F015331F}">
      <dsp:nvSpPr>
        <dsp:cNvPr id="0" name=""/>
        <dsp:cNvSpPr/>
      </dsp:nvSpPr>
      <dsp:spPr>
        <a:xfrm>
          <a:off x="3587860" y="2250569"/>
          <a:ext cx="430543" cy="0"/>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 modelId="{D1BDB72D-E77A-4ADD-9A7F-EAFD39D30609}">
      <dsp:nvSpPr>
        <dsp:cNvPr id="0" name=""/>
        <dsp:cNvSpPr/>
      </dsp:nvSpPr>
      <dsp:spPr>
        <a:xfrm rot="5400000">
          <a:off x="2311615" y="2485531"/>
          <a:ext cx="1507705" cy="1041914"/>
        </a:xfrm>
        <a:prstGeom prst="line">
          <a:avLst/>
        </a:prstGeom>
        <a:noFill/>
        <a:ln w="6350" cap="flat" cmpd="sng" algn="ctr">
          <a:solidFill>
            <a:srgbClr val="00665A"/>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1BF3-B8CE-A462-4BD0-FB6EE5BA4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5295F-29FA-F48D-5FE4-E80655AF6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160C3B-ED86-91DD-B75B-E481AA1551CE}"/>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5" name="Footer Placeholder 4">
            <a:extLst>
              <a:ext uri="{FF2B5EF4-FFF2-40B4-BE49-F238E27FC236}">
                <a16:creationId xmlns:a16="http://schemas.microsoft.com/office/drawing/2014/main" id="{60AE9A5E-C089-D577-EA56-6E0BEE215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61CE6-5087-B490-BEE3-81CA869F101C}"/>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64932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0414-6AF7-AE7B-2A19-C497A11637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F6F76C-4F12-8202-8EF8-50F775EDC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1F1CD-A1BF-A8A8-858C-01565B321D70}"/>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5" name="Footer Placeholder 4">
            <a:extLst>
              <a:ext uri="{FF2B5EF4-FFF2-40B4-BE49-F238E27FC236}">
                <a16:creationId xmlns:a16="http://schemas.microsoft.com/office/drawing/2014/main" id="{B6CBB66C-23AC-1654-4EC8-A8EB610F4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829AF-B4F5-63DE-10E2-831CCCA19231}"/>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204023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0E47B-7436-7C93-4353-6A347F717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D8470A-4AC8-0BCE-1029-DD1622DD9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31F42-2EF0-E729-0759-8BDD6F9E21F9}"/>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5" name="Footer Placeholder 4">
            <a:extLst>
              <a:ext uri="{FF2B5EF4-FFF2-40B4-BE49-F238E27FC236}">
                <a16:creationId xmlns:a16="http://schemas.microsoft.com/office/drawing/2014/main" id="{CA620660-B5DA-C871-2AA7-75A1BF371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32561-070C-E5C1-32B2-996300CCFAEB}"/>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149964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6BEE-40A1-8A71-2964-B93FFAC8F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D89B0-DFE6-978F-63A4-A069B306E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D15C6-16E8-56DA-452A-CA5743516370}"/>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5" name="Footer Placeholder 4">
            <a:extLst>
              <a:ext uri="{FF2B5EF4-FFF2-40B4-BE49-F238E27FC236}">
                <a16:creationId xmlns:a16="http://schemas.microsoft.com/office/drawing/2014/main" id="{01709825-2F5D-1294-948C-CB431C740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DD9DA-300E-ED74-7EDD-B5B0E513B9C1}"/>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237413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A33F-F972-9E8E-B3FE-B98DB9BDB5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844EFF-54E8-231C-7599-3EC52BC8D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B31F9-D54C-2B84-4069-98B088EC89E8}"/>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5" name="Footer Placeholder 4">
            <a:extLst>
              <a:ext uri="{FF2B5EF4-FFF2-40B4-BE49-F238E27FC236}">
                <a16:creationId xmlns:a16="http://schemas.microsoft.com/office/drawing/2014/main" id="{7E604A82-1937-240E-CC78-CF898EABA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F218A-64CA-6831-7B85-11643D0B78DD}"/>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230044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E6C9-EE1C-8C18-B565-C36B3F538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F8FDB-9A52-3C77-D582-272E36E6F4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F9A35-FC51-F0A4-5C09-72E7768D77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3C067-883D-94A2-EC0F-9972EDD9F769}"/>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6" name="Footer Placeholder 5">
            <a:extLst>
              <a:ext uri="{FF2B5EF4-FFF2-40B4-BE49-F238E27FC236}">
                <a16:creationId xmlns:a16="http://schemas.microsoft.com/office/drawing/2014/main" id="{0C4710A0-66FB-8451-FE20-D881E559A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2A9C4-2273-BF7A-A319-9B7B862153C0}"/>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382009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6A01-A5D0-F89B-7BA3-64AD40139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12E684-6D1D-98F2-4739-D958421C0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B28E6-D4E2-D7FE-3EFC-CDAD2523EF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9BD75-8F43-F233-DD05-84C7CA14E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18DF4-6C4D-0B86-7C98-DF8CADB14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ABF49-63B0-A66C-D3BA-61FCAE099BAB}"/>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8" name="Footer Placeholder 7">
            <a:extLst>
              <a:ext uri="{FF2B5EF4-FFF2-40B4-BE49-F238E27FC236}">
                <a16:creationId xmlns:a16="http://schemas.microsoft.com/office/drawing/2014/main" id="{60C4357F-058C-BCB7-88C9-F5E91175B8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160D52-98A3-F56E-85AB-F99B4A298591}"/>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135216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E6AA-A2ED-0586-CFD6-CF6F5C32B7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444E7-07E0-9CE0-0021-542783BC2048}"/>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4" name="Footer Placeholder 3">
            <a:extLst>
              <a:ext uri="{FF2B5EF4-FFF2-40B4-BE49-F238E27FC236}">
                <a16:creationId xmlns:a16="http://schemas.microsoft.com/office/drawing/2014/main" id="{C99D8A24-C221-5E2E-F7D6-E5B9AB3276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EA9323-E1B6-678B-19AC-143F2F8EA51C}"/>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371874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132F98-D4D0-D462-0529-2A0586E3B4C5}"/>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3" name="Footer Placeholder 2">
            <a:extLst>
              <a:ext uri="{FF2B5EF4-FFF2-40B4-BE49-F238E27FC236}">
                <a16:creationId xmlns:a16="http://schemas.microsoft.com/office/drawing/2014/main" id="{E4125DAA-DFE8-5ACF-5218-0BC33B3B9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BC14C-F177-8349-F0E5-DC9934E2B723}"/>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73678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58FE-2887-B2FB-C0F4-D3D1608A1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E04BB-08C5-38CF-3F97-257061880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AAE365-740D-5367-1DF5-D257E719B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8889A-3357-8F82-1948-8279BABEF829}"/>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6" name="Footer Placeholder 5">
            <a:extLst>
              <a:ext uri="{FF2B5EF4-FFF2-40B4-BE49-F238E27FC236}">
                <a16:creationId xmlns:a16="http://schemas.microsoft.com/office/drawing/2014/main" id="{3CF167FD-2119-C81E-4C45-8E7224C80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18F9D-1421-9F54-668C-CEF7E6F712CA}"/>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260671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0516-CA4E-0630-128B-83013A068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539767-C965-E27D-D792-51DD1FB5E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53DF70-F964-D2D7-0B9D-B403D1BC4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DECCD-EF72-7F6C-0182-8B75632536A5}"/>
              </a:ext>
            </a:extLst>
          </p:cNvPr>
          <p:cNvSpPr>
            <a:spLocks noGrp="1"/>
          </p:cNvSpPr>
          <p:nvPr>
            <p:ph type="dt" sz="half" idx="10"/>
          </p:nvPr>
        </p:nvSpPr>
        <p:spPr/>
        <p:txBody>
          <a:bodyPr/>
          <a:lstStyle/>
          <a:p>
            <a:fld id="{36A75E17-EC47-407E-AADA-137B1895A953}" type="datetimeFigureOut">
              <a:rPr lang="en-US" smtClean="0"/>
              <a:t>7/26/2023</a:t>
            </a:fld>
            <a:endParaRPr lang="en-US"/>
          </a:p>
        </p:txBody>
      </p:sp>
      <p:sp>
        <p:nvSpPr>
          <p:cNvPr id="6" name="Footer Placeholder 5">
            <a:extLst>
              <a:ext uri="{FF2B5EF4-FFF2-40B4-BE49-F238E27FC236}">
                <a16:creationId xmlns:a16="http://schemas.microsoft.com/office/drawing/2014/main" id="{740FFAB5-46A0-C3A3-0224-DDD2F18AD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41391-E761-B3FD-430D-2911503AFACE}"/>
              </a:ext>
            </a:extLst>
          </p:cNvPr>
          <p:cNvSpPr>
            <a:spLocks noGrp="1"/>
          </p:cNvSpPr>
          <p:nvPr>
            <p:ph type="sldNum" sz="quarter" idx="12"/>
          </p:nvPr>
        </p:nvSpPr>
        <p:spPr/>
        <p:txBody>
          <a:bodyPr/>
          <a:lstStyle/>
          <a:p>
            <a:fld id="{F2C90C54-DF36-4F4D-9787-67B8BC0F34AF}" type="slidenum">
              <a:rPr lang="en-US" smtClean="0"/>
              <a:t>‹#›</a:t>
            </a:fld>
            <a:endParaRPr lang="en-US"/>
          </a:p>
        </p:txBody>
      </p:sp>
    </p:spTree>
    <p:extLst>
      <p:ext uri="{BB962C8B-B14F-4D97-AF65-F5344CB8AC3E}">
        <p14:creationId xmlns:p14="http://schemas.microsoft.com/office/powerpoint/2010/main" val="419424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330F8-9EC2-13EC-1D8D-A63C07B8B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21E11-227D-8746-6790-DE4EAA15D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AA95C-C0B8-FB05-CF1F-4DDB74905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75E17-EC47-407E-AADA-137B1895A953}" type="datetimeFigureOut">
              <a:rPr lang="en-US" smtClean="0"/>
              <a:t>7/26/2023</a:t>
            </a:fld>
            <a:endParaRPr lang="en-US"/>
          </a:p>
        </p:txBody>
      </p:sp>
      <p:sp>
        <p:nvSpPr>
          <p:cNvPr id="5" name="Footer Placeholder 4">
            <a:extLst>
              <a:ext uri="{FF2B5EF4-FFF2-40B4-BE49-F238E27FC236}">
                <a16:creationId xmlns:a16="http://schemas.microsoft.com/office/drawing/2014/main" id="{4CC12A2C-1751-8168-B63E-F9FC94E9F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401A16-6636-E7DE-C8BA-6AAE0B633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90C54-DF36-4F4D-9787-67B8BC0F34AF}" type="slidenum">
              <a:rPr lang="en-US" smtClean="0"/>
              <a:t>‹#›</a:t>
            </a:fld>
            <a:endParaRPr lang="en-US"/>
          </a:p>
        </p:txBody>
      </p:sp>
    </p:spTree>
    <p:extLst>
      <p:ext uri="{BB962C8B-B14F-4D97-AF65-F5344CB8AC3E}">
        <p14:creationId xmlns:p14="http://schemas.microsoft.com/office/powerpoint/2010/main" val="83995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2.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6.svg"/><Relationship Id="rId4" Type="http://schemas.openxmlformats.org/officeDocument/2006/relationships/image" Target="../media/image3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1.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40.png"/><Relationship Id="rId2" Type="http://schemas.openxmlformats.org/officeDocument/2006/relationships/image" Target="../media/image11.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43.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6.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6.svg"/><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4.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4.sv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4.sv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0.svg"/><Relationship Id="rId12" Type="http://schemas.openxmlformats.org/officeDocument/2006/relationships/image" Target="../media/image5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6.sv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60.png"/><Relationship Id="rId2" Type="http://schemas.openxmlformats.org/officeDocument/2006/relationships/image" Target="../media/image11.png"/><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62.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61.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6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65.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Layout" Target="../diagrams/layout1.xml"/><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diagramData" Target="../diagrams/data1.xml"/><Relationship Id="rId17" Type="http://schemas.openxmlformats.org/officeDocument/2006/relationships/image" Target="../media/image45.png"/><Relationship Id="rId2" Type="http://schemas.openxmlformats.org/officeDocument/2006/relationships/image" Target="../media/image11.png"/><Relationship Id="rId16" Type="http://schemas.microsoft.com/office/2007/relationships/diagramDrawing" Target="../diagrams/drawing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6.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68.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Layout" Target="../diagrams/layout2.xml"/><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diagramData" Target="../diagrams/data2.xml"/><Relationship Id="rId17" Type="http://schemas.openxmlformats.org/officeDocument/2006/relationships/image" Target="../media/image45.png"/><Relationship Id="rId2" Type="http://schemas.openxmlformats.org/officeDocument/2006/relationships/image" Target="../media/image11.png"/><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72.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71.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3.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45.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Layout" Target="../diagrams/layout3.xml"/><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diagramData" Target="../diagrams/data3.xml"/><Relationship Id="rId17" Type="http://schemas.openxmlformats.org/officeDocument/2006/relationships/image" Target="../media/image45.png"/><Relationship Id="rId2" Type="http://schemas.openxmlformats.org/officeDocument/2006/relationships/image" Target="../media/image11.png"/><Relationship Id="rId16" Type="http://schemas.microsoft.com/office/2007/relationships/diagramDrawing" Target="../diagrams/drawing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diagramColors" Target="../diagrams/colors3.xml"/><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Layout" Target="../diagrams/layout4.xml"/><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diagramData" Target="../diagrams/data4.xml"/><Relationship Id="rId17" Type="http://schemas.openxmlformats.org/officeDocument/2006/relationships/image" Target="../media/image45.png"/><Relationship Id="rId2" Type="http://schemas.openxmlformats.org/officeDocument/2006/relationships/image" Target="../media/image11.png"/><Relationship Id="rId16"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diagramColors" Target="../diagrams/colors4.xml"/><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4.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76.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7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4.svg"/></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9.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78.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77.png"/></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5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5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7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8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sv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3.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svg"/><Relationship Id="rId5" Type="http://schemas.openxmlformats.org/officeDocument/2006/relationships/image" Target="../media/image22.svg"/><Relationship Id="rId15" Type="http://schemas.openxmlformats.org/officeDocument/2006/relationships/image" Target="../media/image24.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8.svg"/><Relationship Id="rId14" Type="http://schemas.openxmlformats.org/officeDocument/2006/relationships/image" Target="../media/image23.png"/></Relationships>
</file>

<file path=ppt/slides/_rels/slide6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7.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82.png"/><Relationship Id="rId2" Type="http://schemas.openxmlformats.org/officeDocument/2006/relationships/image" Target="../media/image1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84.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83.png"/></Relationships>
</file>

<file path=ppt/slides/_rels/slide6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11.png"/><Relationship Id="rId16"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89.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88.png"/></Relationships>
</file>

<file path=ppt/slides/_rels/slide6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4.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11.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96.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95.png"/></Relationships>
</file>

<file path=ppt/slides/_rels/slide6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9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6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0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6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01.png"/><Relationship Id="rId4" Type="http://schemas.openxmlformats.org/officeDocument/2006/relationships/image" Target="../media/image9.png"/><Relationship Id="rId9" Type="http://schemas.openxmlformats.org/officeDocument/2006/relationships/image" Target="../media/image4.svg"/></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svg"/><Relationship Id="rId18" Type="http://schemas.openxmlformats.org/officeDocument/2006/relationships/image" Target="../media/image106.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3.png"/><Relationship Id="rId17" Type="http://schemas.openxmlformats.org/officeDocument/2006/relationships/image" Target="../media/image105.png"/><Relationship Id="rId2" Type="http://schemas.openxmlformats.org/officeDocument/2006/relationships/image" Target="../media/image11.png"/><Relationship Id="rId16"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svg"/><Relationship Id="rId5" Type="http://schemas.openxmlformats.org/officeDocument/2006/relationships/image" Target="../media/image22.svg"/><Relationship Id="rId15" Type="http://schemas.openxmlformats.org/officeDocument/2006/relationships/image" Target="../media/image103.png"/><Relationship Id="rId10" Type="http://schemas.openxmlformats.org/officeDocument/2006/relationships/image" Target="../media/image5.png"/><Relationship Id="rId19" Type="http://schemas.openxmlformats.org/officeDocument/2006/relationships/image" Target="../media/image107.png"/><Relationship Id="rId4" Type="http://schemas.openxmlformats.org/officeDocument/2006/relationships/image" Target="../media/image21.png"/><Relationship Id="rId9" Type="http://schemas.openxmlformats.org/officeDocument/2006/relationships/image" Target="../media/image8.svg"/><Relationship Id="rId14" Type="http://schemas.openxmlformats.org/officeDocument/2006/relationships/image" Target="../media/image102.png"/></Relationships>
</file>

<file path=ppt/slides/_rels/slide6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svg"/><Relationship Id="rId1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3.png"/><Relationship Id="rId17" Type="http://schemas.openxmlformats.org/officeDocument/2006/relationships/image" Target="../media/image31.png"/><Relationship Id="rId2" Type="http://schemas.openxmlformats.org/officeDocument/2006/relationships/image" Target="../media/image11.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svg"/><Relationship Id="rId5" Type="http://schemas.openxmlformats.org/officeDocument/2006/relationships/image" Target="../media/image22.svg"/><Relationship Id="rId15" Type="http://schemas.openxmlformats.org/officeDocument/2006/relationships/image" Target="../media/image29.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8.svg"/><Relationship Id="rId14" Type="http://schemas.openxmlformats.org/officeDocument/2006/relationships/image" Target="../media/image28.png"/></Relationships>
</file>

<file path=ppt/slides/_rels/slide7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3.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82.png"/><Relationship Id="rId2" Type="http://schemas.openxmlformats.org/officeDocument/2006/relationships/image" Target="../media/image11.png"/><Relationship Id="rId1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108.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85.png"/></Relationships>
</file>

<file path=ppt/slides/_rels/slide7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7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7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0.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8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11.png"/></Relationships>
</file>

<file path=ppt/slides/_rels/slide7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7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7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2.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13.png"/></Relationships>
</file>

<file path=ppt/slides/_rels/slide7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7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7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7.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8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8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7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8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0.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8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21.png"/></Relationships>
</file>

<file path=ppt/slides/_rels/slide8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2.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124.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23.png"/></Relationships>
</file>

<file path=ppt/slides/_rels/slide8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8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8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26.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6.svg"/><Relationship Id="rId4" Type="http://schemas.openxmlformats.org/officeDocument/2006/relationships/image" Target="../media/image12.png"/><Relationship Id="rId9" Type="http://schemas.openxmlformats.org/officeDocument/2006/relationships/image" Target="../media/image5.png"/></Relationships>
</file>

<file path=ppt/slides/_rels/slide8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8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8.png"/></Relationships>
</file>

<file path=ppt/slides/_rels/slide9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5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s>
</file>

<file path=ppt/slides/_rels/slide9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26.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6.svg"/><Relationship Id="rId4" Type="http://schemas.openxmlformats.org/officeDocument/2006/relationships/image" Target="../media/image12.png"/><Relationship Id="rId9" Type="http://schemas.openxmlformats.org/officeDocument/2006/relationships/image" Target="../media/image5.png"/></Relationships>
</file>

<file path=ppt/slides/_rels/slide9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7.png"/><Relationship Id="rId3"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5.svg"/><Relationship Id="rId15" Type="http://schemas.openxmlformats.org/officeDocument/2006/relationships/image" Target="../media/image129.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128.png"/></Relationships>
</file>

<file path=ppt/slides/_rels/slide9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30.jp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7FA7E1-8B34-C7F8-78C4-AEC3AE3BE52C}"/>
              </a:ext>
            </a:extLst>
          </p:cNvPr>
          <p:cNvSpPr/>
          <p:nvPr/>
        </p:nvSpPr>
        <p:spPr>
          <a:xfrm>
            <a:off x="0" y="0"/>
            <a:ext cx="12192000" cy="6858000"/>
          </a:xfrm>
          <a:prstGeom prst="rect">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7FA7E1-8B34-C7F8-78C4-AEC3AE3BE52C}"/>
              </a:ext>
            </a:extLst>
          </p:cNvPr>
          <p:cNvSpPr/>
          <p:nvPr/>
        </p:nvSpPr>
        <p:spPr>
          <a:xfrm>
            <a:off x="0" y="0"/>
            <a:ext cx="12192000" cy="6858000"/>
          </a:xfrm>
          <a:prstGeom prst="rect">
            <a:avLst/>
          </a:prstGeom>
          <a:gradFill>
            <a:gsLst>
              <a:gs pos="0">
                <a:srgbClr val="00665A">
                  <a:alpha val="24000"/>
                </a:srgbClr>
              </a:gs>
              <a:gs pos="100000">
                <a:srgbClr val="00483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dirty="0">
              <a:cs typeface="Arial" panose="020B0604020202020204" pitchFamily="34" charset="0"/>
            </a:endParaRPr>
          </a:p>
        </p:txBody>
      </p:sp>
      <p:sp>
        <p:nvSpPr>
          <p:cNvPr id="6" name="Title 1">
            <a:extLst>
              <a:ext uri="{FF2B5EF4-FFF2-40B4-BE49-F238E27FC236}">
                <a16:creationId xmlns:a16="http://schemas.microsoft.com/office/drawing/2014/main" id="{542AEF7F-B040-DDFB-28FF-80B4113677BD}"/>
              </a:ext>
            </a:extLst>
          </p:cNvPr>
          <p:cNvSpPr>
            <a:spLocks noGrp="1"/>
          </p:cNvSpPr>
          <p:nvPr>
            <p:ph type="ctrTitle"/>
          </p:nvPr>
        </p:nvSpPr>
        <p:spPr>
          <a:xfrm>
            <a:off x="3497339" y="5085484"/>
            <a:ext cx="7993380" cy="851894"/>
          </a:xfrm>
        </p:spPr>
        <p:txBody>
          <a:bodyPr anchor="t">
            <a:normAutofit/>
          </a:bodyPr>
          <a:lstStyle/>
          <a:p>
            <a:pPr algn="r" rtl="1"/>
            <a:r>
              <a:rPr lang="ar-EG" sz="4800" b="1" dirty="0">
                <a:solidFill>
                  <a:schemeClr val="bg1"/>
                </a:solidFill>
                <a:latin typeface="Arial" panose="020B0604020202020204" pitchFamily="34" charset="0"/>
                <a:cs typeface="Arial" panose="020B0604020202020204" pitchFamily="34" charset="0"/>
              </a:rPr>
              <a:t>الحقيبة التدريبية </a:t>
            </a:r>
            <a:r>
              <a:rPr lang="ar-EG" sz="4800" b="1" dirty="0">
                <a:solidFill>
                  <a:schemeClr val="accent4">
                    <a:lumMod val="60000"/>
                    <a:lumOff val="40000"/>
                  </a:schemeClr>
                </a:solidFill>
                <a:latin typeface="Arial" panose="020B0604020202020204" pitchFamily="34" charset="0"/>
                <a:cs typeface="Arial" panose="020B0604020202020204" pitchFamily="34" charset="0"/>
              </a:rPr>
              <a:t>مشروع التخرج</a:t>
            </a:r>
            <a:endParaRPr lang="en-US" sz="4800" b="1"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C954577-4EC7-A587-125E-8190D21DA00F}"/>
              </a:ext>
            </a:extLst>
          </p:cNvPr>
          <p:cNvSpPr/>
          <p:nvPr/>
        </p:nvSpPr>
        <p:spPr>
          <a:xfrm>
            <a:off x="11636904" y="4957483"/>
            <a:ext cx="59286" cy="8563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5CF9CC9-831B-A7F2-1877-434622B609BF}"/>
              </a:ext>
            </a:extLst>
          </p:cNvPr>
          <p:cNvGrpSpPr/>
          <p:nvPr/>
        </p:nvGrpSpPr>
        <p:grpSpPr>
          <a:xfrm>
            <a:off x="545268" y="484787"/>
            <a:ext cx="3098885" cy="585423"/>
            <a:chOff x="90086" y="408379"/>
            <a:chExt cx="3213534" cy="607082"/>
          </a:xfrm>
        </p:grpSpPr>
        <p:pic>
          <p:nvPicPr>
            <p:cNvPr id="13" name="Graphic 12">
              <a:extLst>
                <a:ext uri="{FF2B5EF4-FFF2-40B4-BE49-F238E27FC236}">
                  <a16:creationId xmlns:a16="http://schemas.microsoft.com/office/drawing/2014/main" id="{B82A005A-08D4-56DF-DE07-91AB7B5B4810}"/>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1878027" y="446000"/>
              <a:ext cx="1425593" cy="562013"/>
            </a:xfrm>
            <a:prstGeom prst="rect">
              <a:avLst/>
            </a:prstGeom>
          </p:spPr>
        </p:pic>
        <p:pic>
          <p:nvPicPr>
            <p:cNvPr id="14" name="Graphic 13">
              <a:extLst>
                <a:ext uri="{FF2B5EF4-FFF2-40B4-BE49-F238E27FC236}">
                  <a16:creationId xmlns:a16="http://schemas.microsoft.com/office/drawing/2014/main" id="{176438AD-6524-B456-201D-75DF88BCD4BC}"/>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1050611" y="483266"/>
              <a:ext cx="1043200" cy="532195"/>
            </a:xfrm>
            <a:prstGeom prst="rect">
              <a:avLst/>
            </a:prstGeom>
          </p:spPr>
        </p:pic>
        <p:pic>
          <p:nvPicPr>
            <p:cNvPr id="15" name="Graphic 14">
              <a:extLst>
                <a:ext uri="{FF2B5EF4-FFF2-40B4-BE49-F238E27FC236}">
                  <a16:creationId xmlns:a16="http://schemas.microsoft.com/office/drawing/2014/main" id="{7FA3B85A-470A-82B2-1B58-075C7CF16A24}"/>
                </a:ext>
              </a:extLst>
            </p:cNvPr>
            <p:cNvPicPr>
              <a:picLocks noChangeAspect="1"/>
            </p:cNvPicPr>
            <p:nvPr/>
          </p:nvPicPr>
          <p:blipFill>
            <a:blip r:embed="rId6">
              <a:lum bright="70000" contrast="-70000"/>
              <a:extLst>
                <a:ext uri="{96DAC541-7B7A-43D3-8B79-37D633B846F1}">
                  <asvg:svgBlip xmlns:asvg="http://schemas.microsoft.com/office/drawing/2016/SVG/main" r:embed="rId7"/>
                </a:ext>
              </a:extLst>
            </a:blip>
            <a:stretch>
              <a:fillRect/>
            </a:stretch>
          </p:blipFill>
          <p:spPr>
            <a:xfrm>
              <a:off x="90086" y="408379"/>
              <a:ext cx="877960" cy="589696"/>
            </a:xfrm>
            <a:prstGeom prst="rect">
              <a:avLst/>
            </a:prstGeom>
          </p:spPr>
        </p:pic>
      </p:grpSp>
    </p:spTree>
    <p:extLst>
      <p:ext uri="{BB962C8B-B14F-4D97-AF65-F5344CB8AC3E}">
        <p14:creationId xmlns:p14="http://schemas.microsoft.com/office/powerpoint/2010/main" val="14726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نشاط دراسة حالة </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8" name="TextBox 17">
            <a:extLst>
              <a:ext uri="{FF2B5EF4-FFF2-40B4-BE49-F238E27FC236}">
                <a16:creationId xmlns:a16="http://schemas.microsoft.com/office/drawing/2014/main" id="{51448989-1583-B986-C371-5E96A303CF98}"/>
              </a:ext>
            </a:extLst>
          </p:cNvPr>
          <p:cNvSpPr txBox="1"/>
          <p:nvPr/>
        </p:nvSpPr>
        <p:spPr>
          <a:xfrm>
            <a:off x="5114374" y="1119069"/>
            <a:ext cx="6109334" cy="2554545"/>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تم تكليف السيد حسن بتدريب مجموعة من الأفراد بالمؤسسة التي يعمل بها في، تسلم الأستاذ حسن جدول التدريب قبل بدء الدورة بأسبوع، وتسلم الكتاب الخاص بالمتدربين وكذلك المادة العلمية الخاصة بأحد الزملاء بالمركز والمجهزة للعرض على جهاز " الداتا شو" من محمود القائم على تنظيم الدورة صباح يوم التدريب، وقام بحذف اسم الزميل المدرب (الأستاذ فاضل) ثم كتابة اسمه هو بدلاً منه</a:t>
            </a:r>
          </a:p>
          <a:p>
            <a:pPr marL="285750" indent="-285750" algn="just" rtl="1">
              <a:buFont typeface="Arial" pitchFamily="34" charset="0"/>
              <a:buChar char="•"/>
            </a:pPr>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كان موعد بداية التدريب هو التاسعة صباحاً، لكن اليوم التدريبي الأول بدأ في الساعة العاشرة إلا ربع وكان المدرب قد عاد تواً من إجازة بالخارج في نفس اليوم</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6546" y="3871546"/>
            <a:ext cx="2404989" cy="2404989"/>
          </a:xfrm>
          <a:prstGeom prst="rect">
            <a:avLst/>
          </a:prstGeom>
        </p:spPr>
      </p:pic>
    </p:spTree>
    <p:extLst>
      <p:ext uri="{BB962C8B-B14F-4D97-AF65-F5344CB8AC3E}">
        <p14:creationId xmlns:p14="http://schemas.microsoft.com/office/powerpoint/2010/main" val="299425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نشاط دراسة حالة </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8" name="TextBox 17">
            <a:extLst>
              <a:ext uri="{FF2B5EF4-FFF2-40B4-BE49-F238E27FC236}">
                <a16:creationId xmlns:a16="http://schemas.microsoft.com/office/drawing/2014/main" id="{51448989-1583-B986-C371-5E96A303CF98}"/>
              </a:ext>
            </a:extLst>
          </p:cNvPr>
          <p:cNvSpPr txBox="1"/>
          <p:nvPr/>
        </p:nvSpPr>
        <p:spPr>
          <a:xfrm>
            <a:off x="5114374" y="1119069"/>
            <a:ext cx="6109334" cy="3046988"/>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بدأ التدريب بأن ألقى الأستاذ حسن التحية على المتدربين ثم شرع في الشرح وعرض المادة العلمية مستعيناً بالكتاب الخاص بالمتدربين</a:t>
            </a:r>
          </a:p>
          <a:p>
            <a:pPr algn="just" rtl="1"/>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استأثر الأستاذ حسن بالجلسة كاملة دون أن يتوقف أو يلتفت إلى تعليق أحد المتدربين عن خبرة المحاضرة مرت به أثناء شرح جزئية في الموضوع وبعد حوالي ساعة من بداية اليوم التدريبي بدأ الاستاذ حسن في القراءة من الكتاب الخاص بالمتدربين، الأمر الذي أثار اعتراض أحد المتدربين بشدة فما كان من المدرب إلا أن قام بطرد المتدرب خارج القاعة</a:t>
            </a:r>
          </a:p>
          <a:p>
            <a:pPr algn="just" rtl="1"/>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انسحب المتدرب من القاعة وهو في غاية الإحراج واستمر اليوم التدريبي والمتدربون في حالة غضب وإحباط شديد</a:t>
            </a: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12734" y="4527453"/>
            <a:ext cx="1651782" cy="1651782"/>
          </a:xfrm>
          <a:prstGeom prst="rect">
            <a:avLst/>
          </a:prstGeom>
        </p:spPr>
      </p:pic>
    </p:spTree>
    <p:extLst>
      <p:ext uri="{BB962C8B-B14F-4D97-AF65-F5344CB8AC3E}">
        <p14:creationId xmlns:p14="http://schemas.microsoft.com/office/powerpoint/2010/main" val="179224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نشاط دراسة حالة </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8" name="TextBox 17">
            <a:extLst>
              <a:ext uri="{FF2B5EF4-FFF2-40B4-BE49-F238E27FC236}">
                <a16:creationId xmlns:a16="http://schemas.microsoft.com/office/drawing/2014/main" id="{51448989-1583-B986-C371-5E96A303CF98}"/>
              </a:ext>
            </a:extLst>
          </p:cNvPr>
          <p:cNvSpPr txBox="1"/>
          <p:nvPr/>
        </p:nvSpPr>
        <p:spPr>
          <a:xfrm>
            <a:off x="5114374" y="1119069"/>
            <a:ext cx="6109334" cy="584775"/>
          </a:xfrm>
          <a:prstGeom prst="rect">
            <a:avLst/>
          </a:prstGeom>
          <a:noFill/>
        </p:spPr>
        <p:txBody>
          <a:bodyPr wrap="square">
            <a:spAutoFit/>
          </a:bodyPr>
          <a:lstStyle/>
          <a:p>
            <a:pPr marL="285750" indent="-285750" algn="r" rtl="1">
              <a:buFont typeface="Arial" pitchFamily="34" charset="0"/>
              <a:buChar char="•"/>
            </a:pPr>
            <a:r>
              <a:rPr lang="ar-EG" sz="1600" dirty="0">
                <a:latin typeface="Cairo" pitchFamily="2" charset="-78"/>
                <a:cs typeface="Cairo" pitchFamily="2" charset="-78"/>
              </a:rPr>
              <a:t>ما رأيك في هذا المدرب؟ </a:t>
            </a:r>
            <a:br>
              <a:rPr lang="ar-EG" sz="1600" dirty="0">
                <a:latin typeface="Cairo" pitchFamily="2" charset="-78"/>
                <a:cs typeface="Cairo" pitchFamily="2" charset="-78"/>
              </a:rPr>
            </a:br>
            <a:r>
              <a:rPr lang="ar-EG" sz="1600" dirty="0">
                <a:latin typeface="Cairo" pitchFamily="2" charset="-78"/>
                <a:cs typeface="Cairo" pitchFamily="2" charset="-78"/>
              </a:rPr>
              <a:t>هل ترى أنه قام بمسئولياته كاملة في هذا الموقف التدريبي؟</a:t>
            </a: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05383" y="2230740"/>
            <a:ext cx="4419600" cy="3810000"/>
          </a:xfrm>
          <a:prstGeom prst="rect">
            <a:avLst/>
          </a:prstGeom>
        </p:spPr>
      </p:pic>
    </p:spTree>
    <p:extLst>
      <p:ext uri="{BB962C8B-B14F-4D97-AF65-F5344CB8AC3E}">
        <p14:creationId xmlns:p14="http://schemas.microsoft.com/office/powerpoint/2010/main" val="292351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نشاط 1</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6374423" y="1314756"/>
            <a:ext cx="4929830"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جولة المعرض -مبادئ العملية التدريبية</a:t>
            </a:r>
          </a:p>
        </p:txBody>
      </p:sp>
      <p:sp>
        <p:nvSpPr>
          <p:cNvPr id="17" name="TextBox 16">
            <a:extLst>
              <a:ext uri="{FF2B5EF4-FFF2-40B4-BE49-F238E27FC236}">
                <a16:creationId xmlns:a16="http://schemas.microsoft.com/office/drawing/2014/main" id="{51448989-1583-B986-C371-5E96A303CF98}"/>
              </a:ext>
            </a:extLst>
          </p:cNvPr>
          <p:cNvSpPr txBox="1"/>
          <p:nvPr/>
        </p:nvSpPr>
        <p:spPr>
          <a:xfrm>
            <a:off x="5114374" y="2265059"/>
            <a:ext cx="6109334" cy="1569660"/>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ما الفرق بين التدريب والتعليم والتدريس؟</a:t>
            </a:r>
          </a:p>
          <a:p>
            <a:pPr marL="285750" indent="-285750" algn="just" rtl="1">
              <a:buFont typeface="Arial" pitchFamily="34" charset="0"/>
              <a:buChar char="•"/>
            </a:pPr>
            <a:r>
              <a:rPr lang="ar-EG" sz="1600" dirty="0">
                <a:latin typeface="Cairo" pitchFamily="2" charset="-78"/>
                <a:cs typeface="Cairo" pitchFamily="2" charset="-78"/>
              </a:rPr>
              <a:t>ما أركان العملية التدريبية؟</a:t>
            </a:r>
          </a:p>
          <a:p>
            <a:pPr marL="285750" indent="-285750" algn="just" rtl="1">
              <a:buFont typeface="Arial" pitchFamily="34" charset="0"/>
              <a:buChar char="•"/>
            </a:pPr>
            <a:r>
              <a:rPr lang="ar-EG" sz="1600" dirty="0">
                <a:latin typeface="Cairo" pitchFamily="2" charset="-78"/>
                <a:cs typeface="Cairo" pitchFamily="2" charset="-78"/>
              </a:rPr>
              <a:t>ما مهارات المدرب الفعال؟ وما أهم سماته؟</a:t>
            </a:r>
          </a:p>
          <a:p>
            <a:pPr marL="285750" indent="-285750" algn="just" rtl="1">
              <a:buFont typeface="Arial" pitchFamily="34" charset="0"/>
              <a:buChar char="•"/>
            </a:pPr>
            <a:r>
              <a:rPr lang="ar-EG" sz="1600" dirty="0">
                <a:latin typeface="Cairo" pitchFamily="2" charset="-78"/>
                <a:cs typeface="Cairo" pitchFamily="2" charset="-78"/>
              </a:rPr>
              <a:t>ما أهم مسئوليات وأدوار المدرب؟</a:t>
            </a:r>
          </a:p>
          <a:p>
            <a:pPr marL="285750" indent="-285750" algn="just" rtl="1">
              <a:buFont typeface="Arial" pitchFamily="34" charset="0"/>
              <a:buChar char="•"/>
            </a:pPr>
            <a:r>
              <a:rPr lang="ar-EG" sz="1600" dirty="0">
                <a:latin typeface="Cairo" pitchFamily="2" charset="-78"/>
                <a:cs typeface="Cairo" pitchFamily="2" charset="-78"/>
              </a:rPr>
              <a:t>ما أنماط المدربين؟ وما خصائص كل نمط؟</a:t>
            </a: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6342" y="1663672"/>
            <a:ext cx="5631217" cy="4757782"/>
          </a:xfrm>
          <a:prstGeom prst="rect">
            <a:avLst/>
          </a:prstGeom>
        </p:spPr>
      </p:pic>
    </p:spTree>
    <p:extLst>
      <p:ext uri="{BB962C8B-B14F-4D97-AF65-F5344CB8AC3E}">
        <p14:creationId xmlns:p14="http://schemas.microsoft.com/office/powerpoint/2010/main" val="400163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3480432"/>
            <a:ext cx="6711356" cy="1461939"/>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هو الجهد المنظم والمخطط له لتزويد القوى البشرية بمعارف معينة، وتحسين وتطوير مهاراتها، وقدراتها، وتغيير سلوكها واتجاهاتها بشكل إيجابي بنّاء مما يساعد الأفراد على أداء وظائفهم الحالية والمستقبلية بفاعلية </a:t>
            </a:r>
          </a:p>
          <a:p>
            <a:pPr marL="0" indent="0" algn="justLow" rtl="1">
              <a:buNone/>
            </a:pP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285895" y="3365611"/>
            <a:ext cx="3791808" cy="126778"/>
          </a:xfrm>
          <a:prstGeom prst="rect">
            <a:avLst/>
          </a:prstGeom>
        </p:spPr>
      </p:pic>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7">
              <a:biLevel thresh="75000"/>
              <a:extLst>
                <a:ext uri="{96DAC541-7B7A-43D3-8B79-37D633B846F1}">
                  <asvg:svgBlip xmlns:asvg="http://schemas.microsoft.com/office/drawing/2016/SVG/main" r:embed="rId8"/>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7">
              <a:biLevel thresh="75000"/>
              <a:extLst>
                <a:ext uri="{96DAC541-7B7A-43D3-8B79-37D633B846F1}">
                  <asvg:svgBlip xmlns:asvg="http://schemas.microsoft.com/office/drawing/2016/SVG/main" r:embed="rId8"/>
                </a:ext>
              </a:extLst>
            </a:blip>
            <a:stretch>
              <a:fillRect/>
            </a:stretch>
          </p:blipFill>
          <p:spPr>
            <a:xfrm>
              <a:off x="90086" y="408379"/>
              <a:ext cx="877960" cy="589696"/>
            </a:xfrm>
            <a:prstGeom prst="rect">
              <a:avLst/>
            </a:prstGeom>
          </p:spPr>
        </p:pic>
      </p:grpSp>
      <p:sp>
        <p:nvSpPr>
          <p:cNvPr id="9" name="TextBox 8">
            <a:extLst>
              <a:ext uri="{FF2B5EF4-FFF2-40B4-BE49-F238E27FC236}">
                <a16:creationId xmlns:a16="http://schemas.microsoft.com/office/drawing/2014/main" id="{653C61B4-7816-BC29-8B13-0DB2423C2A7A}"/>
              </a:ext>
            </a:extLst>
          </p:cNvPr>
          <p:cNvSpPr txBox="1"/>
          <p:nvPr/>
        </p:nvSpPr>
        <p:spPr>
          <a:xfrm>
            <a:off x="6304548" y="2574879"/>
            <a:ext cx="5543013" cy="769441"/>
          </a:xfrm>
          <a:prstGeom prst="rect">
            <a:avLst/>
          </a:prstGeom>
          <a:noFill/>
        </p:spPr>
        <p:txBody>
          <a:bodyPr wrap="square">
            <a:spAutoFit/>
          </a:bodyPr>
          <a:lstStyle/>
          <a:p>
            <a:pPr algn="justLow" rtl="1"/>
            <a:r>
              <a:rPr lang="ar-EG" sz="4400" dirty="0">
                <a:solidFill>
                  <a:srgbClr val="00665A"/>
                </a:solidFill>
                <a:latin typeface="29LT Azer Black" panose="00000600000000000000" pitchFamily="2" charset="-78"/>
                <a:cs typeface="29LT Azer Black" panose="00000600000000000000" pitchFamily="2" charset="-78"/>
              </a:rPr>
              <a:t>تعريف التدريب</a:t>
            </a:r>
            <a:endParaRPr lang="en-US" sz="4400" dirty="0">
              <a:solidFill>
                <a:srgbClr val="00665A"/>
              </a:solidFill>
              <a:latin typeface="29LT Azer Black" panose="00000600000000000000" pitchFamily="2" charset="-78"/>
              <a:cs typeface="29LT Azer Black" panose="00000600000000000000" pitchFamily="2" charset="-78"/>
            </a:endParaRPr>
          </a:p>
        </p:txBody>
      </p:sp>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111990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2617" y="892454"/>
            <a:ext cx="10058400" cy="5657537"/>
          </a:xfrm>
          <a:prstGeom prst="rect">
            <a:avLst/>
          </a:prstGeom>
        </p:spPr>
      </p:pic>
      <p:sp>
        <p:nvSpPr>
          <p:cNvPr id="18" name="Rectangle 17"/>
          <p:cNvSpPr/>
          <p:nvPr/>
        </p:nvSpPr>
        <p:spPr>
          <a:xfrm>
            <a:off x="4822187" y="1840743"/>
            <a:ext cx="3259259" cy="490904"/>
          </a:xfrm>
          <a:prstGeom prst="rect">
            <a:avLst/>
          </a:prstGeom>
        </p:spPr>
        <p:txBody>
          <a:bodyPr wrap="square">
            <a:spAutoFit/>
          </a:bodyPr>
          <a:lstStyle/>
          <a:p>
            <a:pPr lvl="0" algn="ctr" defTabSz="1289050" rtl="1">
              <a:lnSpc>
                <a:spcPct val="90000"/>
              </a:lnSpc>
              <a:spcBef>
                <a:spcPct val="0"/>
              </a:spcBef>
              <a:spcAft>
                <a:spcPct val="35000"/>
              </a:spcAft>
              <a:defRPr/>
            </a:pPr>
            <a:r>
              <a:rPr lang="ar-EG" sz="2800" dirty="0">
                <a:solidFill>
                  <a:srgbClr val="39343C"/>
                </a:solidFill>
                <a:latin typeface="29LT Azer Black" pitchFamily="2" charset="-78"/>
                <a:cs typeface="29LT Azer Black" pitchFamily="2" charset="-78"/>
              </a:rPr>
              <a:t>التدريب</a:t>
            </a:r>
          </a:p>
        </p:txBody>
      </p:sp>
      <p:sp>
        <p:nvSpPr>
          <p:cNvPr id="19" name="TextBox 18">
            <a:extLst>
              <a:ext uri="{FF2B5EF4-FFF2-40B4-BE49-F238E27FC236}">
                <a16:creationId xmlns:a16="http://schemas.microsoft.com/office/drawing/2014/main" id="{5308E0FC-FFA9-B873-1967-1DFC6A5430D9}"/>
              </a:ext>
            </a:extLst>
          </p:cNvPr>
          <p:cNvSpPr txBox="1"/>
          <p:nvPr/>
        </p:nvSpPr>
        <p:spPr>
          <a:xfrm>
            <a:off x="5361965" y="4507660"/>
            <a:ext cx="2179703" cy="846386"/>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اتجاهات</a:t>
            </a: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
        <p:nvSpPr>
          <p:cNvPr id="20" name="TextBox 19">
            <a:extLst>
              <a:ext uri="{FF2B5EF4-FFF2-40B4-BE49-F238E27FC236}">
                <a16:creationId xmlns:a16="http://schemas.microsoft.com/office/drawing/2014/main" id="{5308E0FC-FFA9-B873-1967-1DFC6A5430D9}"/>
              </a:ext>
            </a:extLst>
          </p:cNvPr>
          <p:cNvSpPr txBox="1"/>
          <p:nvPr/>
        </p:nvSpPr>
        <p:spPr>
          <a:xfrm>
            <a:off x="8081446" y="4507660"/>
            <a:ext cx="2179703" cy="846386"/>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مهارات </a:t>
            </a: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
        <p:nvSpPr>
          <p:cNvPr id="21" name="TextBox 20">
            <a:extLst>
              <a:ext uri="{FF2B5EF4-FFF2-40B4-BE49-F238E27FC236}">
                <a16:creationId xmlns:a16="http://schemas.microsoft.com/office/drawing/2014/main" id="{5308E0FC-FFA9-B873-1967-1DFC6A5430D9}"/>
              </a:ext>
            </a:extLst>
          </p:cNvPr>
          <p:cNvSpPr txBox="1"/>
          <p:nvPr/>
        </p:nvSpPr>
        <p:spPr>
          <a:xfrm>
            <a:off x="2651589" y="4507660"/>
            <a:ext cx="2179703" cy="846386"/>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معارف</a:t>
            </a: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324326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592" y="948679"/>
            <a:ext cx="4206937" cy="569842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255" y="916086"/>
            <a:ext cx="4206937" cy="5698426"/>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1">
              <a:biLevel thresh="75000"/>
              <a:extLst>
                <a:ext uri="{96DAC541-7B7A-43D3-8B79-37D633B846F1}">
                  <asvg:svgBlip xmlns:asvg="http://schemas.microsoft.com/office/drawing/2016/SVG/main" r:embed="rId12"/>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90086" y="408379"/>
              <a:ext cx="877960" cy="589696"/>
            </a:xfrm>
            <a:prstGeom prst="rect">
              <a:avLst/>
            </a:prstGeom>
          </p:spPr>
        </p:pic>
      </p:grpSp>
      <p:sp>
        <p:nvSpPr>
          <p:cNvPr id="20" name="TextBox 19">
            <a:extLst>
              <a:ext uri="{FF2B5EF4-FFF2-40B4-BE49-F238E27FC236}">
                <a16:creationId xmlns:a16="http://schemas.microsoft.com/office/drawing/2014/main" id="{5308E0FC-FFA9-B873-1967-1DFC6A5430D9}"/>
              </a:ext>
            </a:extLst>
          </p:cNvPr>
          <p:cNvSpPr txBox="1"/>
          <p:nvPr/>
        </p:nvSpPr>
        <p:spPr>
          <a:xfrm>
            <a:off x="7256031" y="2703744"/>
            <a:ext cx="2156910" cy="3354765"/>
          </a:xfrm>
          <a:prstGeom prst="rect">
            <a:avLst/>
          </a:prstGeom>
          <a:noFill/>
        </p:spPr>
        <p:txBody>
          <a:bodyPr wrap="square">
            <a:spAutoFit/>
          </a:bodyPr>
          <a:lstStyle/>
          <a:p>
            <a:pPr marL="285750" indent="-285750" algn="justLow" rtl="1">
              <a:buFont typeface="Arial" pitchFamily="34" charset="0"/>
              <a:buChar char="•"/>
            </a:pPr>
            <a:r>
              <a:rPr lang="ar-EG" sz="1400" b="1" dirty="0">
                <a:latin typeface="29LT Azer Extra Light" panose="00000400000000000000" pitchFamily="2" charset="-78"/>
                <a:cs typeface="29LT Azer Extra Light" panose="00000400000000000000" pitchFamily="2" charset="-78"/>
              </a:rPr>
              <a:t>عملية تربوية تهدف إلى إعداد الفرد للحياة، وذلك عن طريق تأهيله بالمعارف المتنوعة في المقام الأول ، ويكون مستمراً لفترة زمنية طويلة نسبيا</a:t>
            </a:r>
          </a:p>
          <a:p>
            <a:pPr marL="285750" indent="-285750" algn="justLow" rtl="1">
              <a:buFont typeface="Arial" pitchFamily="34" charset="0"/>
              <a:buChar char="•"/>
            </a:pPr>
            <a:endParaRPr lang="ar-EG" sz="1400" b="1" dirty="0">
              <a:latin typeface="29LT Azer Extra Light" panose="00000400000000000000" pitchFamily="2" charset="-78"/>
              <a:cs typeface="29LT Azer Extra Light" panose="00000400000000000000" pitchFamily="2" charset="-78"/>
            </a:endParaRPr>
          </a:p>
          <a:p>
            <a:pPr marL="285750" indent="-285750" algn="justLow" rtl="1">
              <a:buFont typeface="Arial" pitchFamily="34" charset="0"/>
              <a:buChar char="•"/>
            </a:pPr>
            <a:r>
              <a:rPr lang="ar-EG" sz="1400" b="1" dirty="0">
                <a:latin typeface="29LT Azer Extra Light" panose="00000400000000000000" pitchFamily="2" charset="-78"/>
                <a:cs typeface="29LT Azer Extra Light" panose="00000400000000000000" pitchFamily="2" charset="-78"/>
              </a:rPr>
              <a:t>نشاط منظم يهدف إلي مساعدة الفرد في أداء مهمة محددة من خلال تطوير مهاراته ، ويكون توقيته محدداً ويستغرق فترة زمنية غير طويلة</a:t>
            </a:r>
          </a:p>
          <a:p>
            <a:pPr marL="285750" indent="-285750" algn="justLow" rtl="1">
              <a:buFont typeface="Arial" pitchFamily="34" charset="0"/>
              <a:buChar char="•"/>
            </a:pPr>
            <a:endParaRPr lang="ar-EG" sz="1400" b="1" dirty="0">
              <a:latin typeface="29LT Azer Extra Light" panose="00000400000000000000" pitchFamily="2" charset="-78"/>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sp>
        <p:nvSpPr>
          <p:cNvPr id="32" name="TextBox 31">
            <a:extLst>
              <a:ext uri="{FF2B5EF4-FFF2-40B4-BE49-F238E27FC236}">
                <a16:creationId xmlns:a16="http://schemas.microsoft.com/office/drawing/2014/main" id="{5308E0FC-FFA9-B873-1967-1DFC6A5430D9}"/>
              </a:ext>
            </a:extLst>
          </p:cNvPr>
          <p:cNvSpPr txBox="1"/>
          <p:nvPr/>
        </p:nvSpPr>
        <p:spPr>
          <a:xfrm>
            <a:off x="7234487" y="1741004"/>
            <a:ext cx="2202451" cy="707886"/>
          </a:xfrm>
          <a:prstGeom prst="rect">
            <a:avLst/>
          </a:prstGeom>
          <a:noFill/>
        </p:spPr>
        <p:txBody>
          <a:bodyPr wrap="square">
            <a:spAutoFit/>
          </a:bodyPr>
          <a:lstStyle/>
          <a:p>
            <a:pPr algn="ctr" rtl="1"/>
            <a:r>
              <a:rPr lang="ar-SA" sz="2000" b="1" dirty="0">
                <a:solidFill>
                  <a:schemeClr val="bg1"/>
                </a:solidFill>
                <a:latin typeface="29LT Azer" pitchFamily="2" charset="-78"/>
                <a:cs typeface="29LT Azer" pitchFamily="2" charset="-78"/>
              </a:rPr>
              <a:t>التعليم</a:t>
            </a:r>
            <a:r>
              <a:rPr lang="ar-EG" sz="2000" b="1" dirty="0">
                <a:solidFill>
                  <a:schemeClr val="bg1"/>
                </a:solidFill>
                <a:latin typeface="29LT Azer" pitchFamily="2" charset="-78"/>
                <a:cs typeface="29LT Azer" pitchFamily="2" charset="-78"/>
              </a:rPr>
              <a:t>:</a:t>
            </a:r>
            <a:r>
              <a:rPr lang="ar-SA" sz="2000" b="1" dirty="0">
                <a:solidFill>
                  <a:schemeClr val="bg1"/>
                </a:solidFill>
                <a:latin typeface="29LT Azer" pitchFamily="2" charset="-78"/>
                <a:cs typeface="29LT Azer" pitchFamily="2" charset="-78"/>
              </a:rPr>
              <a:t> </a:t>
            </a:r>
            <a:endParaRPr lang="ar-EG" sz="2000" b="1" dirty="0">
              <a:solidFill>
                <a:schemeClr val="bg1"/>
              </a:solidFill>
              <a:effectLst/>
              <a:latin typeface="29LT Azer" pitchFamily="2" charset="-78"/>
              <a:ea typeface="Calibri" panose="020F0502020204030204" pitchFamily="34" charset="0"/>
              <a:cs typeface="29LT Azer" pitchFamily="2" charset="-78"/>
            </a:endParaRPr>
          </a:p>
          <a:p>
            <a:pPr marL="0" indent="0" algn="ctr" rtl="1">
              <a:buNone/>
            </a:pPr>
            <a:r>
              <a:rPr lang="ar-EG" sz="2000" b="1" dirty="0">
                <a:solidFill>
                  <a:schemeClr val="bg1"/>
                </a:solidFill>
                <a:latin typeface="29LT Azer" pitchFamily="2" charset="-78"/>
                <a:cs typeface="29LT Azer" pitchFamily="2" charset="-78"/>
              </a:rPr>
              <a:t> </a:t>
            </a:r>
            <a:endParaRPr lang="en-US" sz="2000" b="1" dirty="0">
              <a:solidFill>
                <a:schemeClr val="bg1"/>
              </a:solidFill>
              <a:latin typeface="29LT Azer" pitchFamily="2" charset="-78"/>
              <a:cs typeface="29LT Azer" pitchFamily="2" charset="-78"/>
            </a:endParaRPr>
          </a:p>
        </p:txBody>
      </p:sp>
      <p:sp>
        <p:nvSpPr>
          <p:cNvPr id="33" name="TextBox 32">
            <a:extLst>
              <a:ext uri="{FF2B5EF4-FFF2-40B4-BE49-F238E27FC236}">
                <a16:creationId xmlns:a16="http://schemas.microsoft.com/office/drawing/2014/main" id="{5308E0FC-FFA9-B873-1967-1DFC6A5430D9}"/>
              </a:ext>
            </a:extLst>
          </p:cNvPr>
          <p:cNvSpPr txBox="1"/>
          <p:nvPr/>
        </p:nvSpPr>
        <p:spPr>
          <a:xfrm>
            <a:off x="2766385" y="2674507"/>
            <a:ext cx="2370395" cy="2246769"/>
          </a:xfrm>
          <a:prstGeom prst="rect">
            <a:avLst/>
          </a:prstGeom>
          <a:noFill/>
        </p:spPr>
        <p:txBody>
          <a:bodyPr wrap="square">
            <a:spAutoFit/>
          </a:bodyPr>
          <a:lstStyle/>
          <a:p>
            <a:pPr marL="285750" indent="-285750" algn="just" rtl="1">
              <a:buFont typeface="Arial" pitchFamily="34" charset="0"/>
              <a:buChar char="•"/>
            </a:pPr>
            <a:r>
              <a:rPr lang="ar-EG" sz="1400" b="1" dirty="0">
                <a:latin typeface="29LT Azer Extra Light" panose="00000400000000000000" pitchFamily="2" charset="-78"/>
                <a:cs typeface="29LT Azer Extra Light" panose="00000400000000000000" pitchFamily="2" charset="-78"/>
              </a:rPr>
              <a:t>هو نشاط يهدف إلي مساعدة الفرد في أداء مهمة محددة عن طريق تطوير معارفه ومهاراته واتجاهاته ، ويكون توقيته محدداً ويستغرق فترة زمنية قصيرة نسبياً</a:t>
            </a:r>
          </a:p>
          <a:p>
            <a:pPr marL="285750" indent="-285750" algn="just" rtl="1">
              <a:buFont typeface="Arial" pitchFamily="34" charset="0"/>
              <a:buChar char="•"/>
            </a:pPr>
            <a:endParaRPr lang="ar-EG" sz="1400" b="1" dirty="0">
              <a:latin typeface="29LT Azer Extra Light" panose="00000400000000000000" pitchFamily="2" charset="-78"/>
              <a:cs typeface="29LT Azer Extra Light" panose="00000400000000000000" pitchFamily="2" charset="-78"/>
            </a:endParaRPr>
          </a:p>
          <a:p>
            <a:pPr marL="285750" indent="-285750" algn="just" rtl="1">
              <a:buFont typeface="Arial" pitchFamily="34" charset="0"/>
              <a:buChar char="•"/>
            </a:pPr>
            <a:r>
              <a:rPr lang="ar-EG" sz="1400" b="1" dirty="0">
                <a:latin typeface="29LT Azer Extra Light" panose="00000400000000000000" pitchFamily="2" charset="-78"/>
                <a:cs typeface="29LT Azer Extra Light" panose="00000400000000000000" pitchFamily="2" charset="-78"/>
              </a:rPr>
              <a:t>يهدف إلي إعداد الفرد للحياة ويكون لفترة زمنية طويلة</a:t>
            </a:r>
          </a:p>
          <a:p>
            <a:pPr marL="285750" indent="-285750" algn="just" rtl="1">
              <a:buFont typeface="Arial" pitchFamily="34" charset="0"/>
              <a:buChar char="•"/>
            </a:pPr>
            <a:endParaRPr lang="ar-EG" sz="1400" b="1" dirty="0">
              <a:latin typeface="29LT Azer Extra Light" panose="00000400000000000000" pitchFamily="2" charset="-78"/>
              <a:cs typeface="29LT Azer Extra Light" panose="00000400000000000000" pitchFamily="2" charset="-78"/>
            </a:endParaRPr>
          </a:p>
        </p:txBody>
      </p:sp>
      <p:sp>
        <p:nvSpPr>
          <p:cNvPr id="34" name="TextBox 33">
            <a:extLst>
              <a:ext uri="{FF2B5EF4-FFF2-40B4-BE49-F238E27FC236}">
                <a16:creationId xmlns:a16="http://schemas.microsoft.com/office/drawing/2014/main" id="{5308E0FC-FFA9-B873-1967-1DFC6A5430D9}"/>
              </a:ext>
            </a:extLst>
          </p:cNvPr>
          <p:cNvSpPr txBox="1"/>
          <p:nvPr/>
        </p:nvSpPr>
        <p:spPr>
          <a:xfrm>
            <a:off x="2850356" y="1741004"/>
            <a:ext cx="2202451" cy="1015663"/>
          </a:xfrm>
          <a:prstGeom prst="rect">
            <a:avLst/>
          </a:prstGeom>
          <a:noFill/>
        </p:spPr>
        <p:txBody>
          <a:bodyPr wrap="square">
            <a:spAutoFit/>
          </a:bodyPr>
          <a:lstStyle/>
          <a:p>
            <a:pPr algn="ctr" rtl="1"/>
            <a:r>
              <a:rPr lang="ar-SA" sz="2000" b="1" dirty="0">
                <a:solidFill>
                  <a:schemeClr val="bg1"/>
                </a:solidFill>
                <a:latin typeface="29LT Azer" pitchFamily="2" charset="-78"/>
                <a:cs typeface="29LT Azer" pitchFamily="2" charset="-78"/>
              </a:rPr>
              <a:t>التدريب</a:t>
            </a:r>
            <a:r>
              <a:rPr lang="ar-EG" sz="2000" b="1" dirty="0">
                <a:solidFill>
                  <a:schemeClr val="bg1"/>
                </a:solidFill>
                <a:latin typeface="29LT Azer" pitchFamily="2" charset="-78"/>
                <a:cs typeface="29LT Azer" pitchFamily="2" charset="-78"/>
              </a:rPr>
              <a:t>:</a:t>
            </a:r>
            <a:endParaRPr lang="ar-SA" sz="2000" b="1" dirty="0">
              <a:solidFill>
                <a:schemeClr val="bg1"/>
              </a:solidFill>
              <a:latin typeface="29LT Azer" pitchFamily="2" charset="-78"/>
              <a:cs typeface="29LT Azer" pitchFamily="2" charset="-78"/>
            </a:endParaRPr>
          </a:p>
          <a:p>
            <a:pPr marL="0" indent="0" algn="ctr" rtl="1">
              <a:buNone/>
            </a:pPr>
            <a:endParaRPr lang="ar-EG" sz="2000" b="1" dirty="0">
              <a:solidFill>
                <a:schemeClr val="bg1"/>
              </a:solidFill>
              <a:effectLst/>
              <a:latin typeface="29LT Azer" pitchFamily="2" charset="-78"/>
              <a:ea typeface="Calibri" panose="020F0502020204030204" pitchFamily="34" charset="0"/>
              <a:cs typeface="29LT Azer" pitchFamily="2" charset="-78"/>
            </a:endParaRPr>
          </a:p>
          <a:p>
            <a:pPr marL="0" indent="0" algn="ctr" rtl="1">
              <a:buNone/>
            </a:pPr>
            <a:r>
              <a:rPr lang="ar-EG" sz="2000" b="1" dirty="0">
                <a:solidFill>
                  <a:schemeClr val="bg1"/>
                </a:solidFill>
                <a:latin typeface="29LT Azer" pitchFamily="2" charset="-78"/>
                <a:cs typeface="29LT Azer" pitchFamily="2" charset="-78"/>
              </a:rPr>
              <a:t> </a:t>
            </a:r>
            <a:endParaRPr lang="en-US" sz="2000" b="1" dirty="0">
              <a:solidFill>
                <a:schemeClr val="bg1"/>
              </a:solidFill>
              <a:latin typeface="29LT Azer" pitchFamily="2" charset="-78"/>
              <a:cs typeface="29LT Azer" pitchFamily="2" charset="-78"/>
            </a:endParaRPr>
          </a:p>
        </p:txBody>
      </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الفرق بين التدريب والتعليم</a:t>
            </a:r>
          </a:p>
        </p:txBody>
      </p:sp>
    </p:spTree>
    <p:extLst>
      <p:ext uri="{BB962C8B-B14F-4D97-AF65-F5344CB8AC3E}">
        <p14:creationId xmlns:p14="http://schemas.microsoft.com/office/powerpoint/2010/main" val="394289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أهمية التدريب للمعلم</a:t>
            </a:r>
          </a:p>
        </p:txBody>
      </p:sp>
      <p:sp>
        <p:nvSpPr>
          <p:cNvPr id="22" name="TextBox 21">
            <a:extLst>
              <a:ext uri="{FF2B5EF4-FFF2-40B4-BE49-F238E27FC236}">
                <a16:creationId xmlns:a16="http://schemas.microsoft.com/office/drawing/2014/main" id="{51448989-1583-B986-C371-5E96A303CF98}"/>
              </a:ext>
            </a:extLst>
          </p:cNvPr>
          <p:cNvSpPr txBox="1"/>
          <p:nvPr/>
        </p:nvSpPr>
        <p:spPr>
          <a:xfrm>
            <a:off x="5114374" y="1119069"/>
            <a:ext cx="6109334" cy="1569660"/>
          </a:xfrm>
          <a:prstGeom prst="rect">
            <a:avLst/>
          </a:prstGeom>
          <a:noFill/>
        </p:spPr>
        <p:txBody>
          <a:bodyPr wrap="square">
            <a:spAutoFit/>
          </a:bodyPr>
          <a:lstStyle/>
          <a:p>
            <a:pPr marL="285750" indent="-285750" algn="r" rtl="1">
              <a:buFont typeface="Arial" pitchFamily="34" charset="0"/>
              <a:buChar char="•"/>
            </a:pPr>
            <a:r>
              <a:rPr lang="ar-EG" sz="1600" dirty="0">
                <a:latin typeface="Cairo" pitchFamily="2" charset="-78"/>
                <a:cs typeface="Cairo" pitchFamily="2" charset="-78"/>
              </a:rPr>
              <a:t>علاج القصور الناتج عن برامج الاعداد</a:t>
            </a:r>
          </a:p>
          <a:p>
            <a:pPr marL="285750" indent="-285750" algn="r" rtl="1">
              <a:buFont typeface="Arial" pitchFamily="34" charset="0"/>
              <a:buChar char="•"/>
            </a:pPr>
            <a:r>
              <a:rPr lang="ar-EG" sz="1600" dirty="0">
                <a:latin typeface="Cairo" pitchFamily="2" charset="-78"/>
                <a:cs typeface="Cairo" pitchFamily="2" charset="-78"/>
              </a:rPr>
              <a:t>تزويدهم بأهم واحدث المعلومات في مجال تخصصهم</a:t>
            </a:r>
          </a:p>
          <a:p>
            <a:pPr marL="285750" indent="-285750" algn="r" rtl="1">
              <a:buFont typeface="Arial" pitchFamily="34" charset="0"/>
              <a:buChar char="•"/>
            </a:pPr>
            <a:r>
              <a:rPr lang="ar-EG" sz="1600" dirty="0">
                <a:latin typeface="Cairo" pitchFamily="2" charset="-78"/>
                <a:cs typeface="Cairo" pitchFamily="2" charset="-78"/>
              </a:rPr>
              <a:t>تدريبهم على استخدام الحاسب الآلي وتوظيف التكنولوجيا في تدريسهم</a:t>
            </a:r>
          </a:p>
          <a:p>
            <a:pPr marL="285750" indent="-285750" algn="r" rtl="1">
              <a:buFont typeface="Arial" pitchFamily="34" charset="0"/>
              <a:buChar char="•"/>
            </a:pPr>
            <a:r>
              <a:rPr lang="ar-EG" sz="1600" dirty="0">
                <a:latin typeface="Cairo" pitchFamily="2" charset="-78"/>
                <a:cs typeface="Cairo" pitchFamily="2" charset="-78"/>
              </a:rPr>
              <a:t>زيادة الدافعية للتعلم الذاتي والنمو المهني </a:t>
            </a:r>
          </a:p>
          <a:p>
            <a:pPr marL="285750" indent="-285750" algn="r" rtl="1">
              <a:buFont typeface="Arial" pitchFamily="34" charset="0"/>
              <a:buChar char="•"/>
            </a:pPr>
            <a:r>
              <a:rPr lang="ar-EG" sz="1600" dirty="0">
                <a:latin typeface="Cairo" pitchFamily="2" charset="-78"/>
                <a:cs typeface="Cairo" pitchFamily="2" charset="-78"/>
              </a:rPr>
              <a:t>تطوير مهاراتهم التدريسية </a:t>
            </a: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67635" y="2910253"/>
            <a:ext cx="4508078" cy="3359935"/>
          </a:xfrm>
          <a:prstGeom prst="rect">
            <a:avLst/>
          </a:prstGeom>
        </p:spPr>
      </p:pic>
    </p:spTree>
    <p:extLst>
      <p:ext uri="{BB962C8B-B14F-4D97-AF65-F5344CB8AC3E}">
        <p14:creationId xmlns:p14="http://schemas.microsoft.com/office/powerpoint/2010/main" val="332236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أركان العملية التدريبية </a:t>
            </a:r>
          </a:p>
        </p:txBody>
      </p:sp>
      <p:sp>
        <p:nvSpPr>
          <p:cNvPr id="16" name="Oval 15"/>
          <p:cNvSpPr/>
          <p:nvPr/>
        </p:nvSpPr>
        <p:spPr>
          <a:xfrm>
            <a:off x="936723" y="2704502"/>
            <a:ext cx="1448995" cy="1448995"/>
          </a:xfrm>
          <a:prstGeom prst="ellipse">
            <a:avLst/>
          </a:prstGeom>
          <a:blipFill rotWithShape="1">
            <a:blip r:embed="rId12"/>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Oval 16"/>
          <p:cNvSpPr/>
          <p:nvPr/>
        </p:nvSpPr>
        <p:spPr>
          <a:xfrm>
            <a:off x="3093290" y="2704502"/>
            <a:ext cx="1448995" cy="1448995"/>
          </a:xfrm>
          <a:prstGeom prst="ellipse">
            <a:avLst/>
          </a:prstGeom>
          <a:blipFill rotWithShape="1">
            <a:blip r:embed="rId13"/>
            <a:srcRect/>
            <a:stretch>
              <a:fillRect l="-46000" r="-4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Oval 17"/>
          <p:cNvSpPr/>
          <p:nvPr/>
        </p:nvSpPr>
        <p:spPr>
          <a:xfrm>
            <a:off x="5371502" y="2704502"/>
            <a:ext cx="1448995" cy="1448995"/>
          </a:xfrm>
          <a:prstGeom prst="ellipse">
            <a:avLst/>
          </a:prstGeom>
          <a:blipFill rotWithShape="1">
            <a:blip r:embed="rId14"/>
            <a:srcRect/>
            <a:stretch>
              <a:fillRect l="-65000" r="-6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Oval 18"/>
          <p:cNvSpPr/>
          <p:nvPr/>
        </p:nvSpPr>
        <p:spPr>
          <a:xfrm>
            <a:off x="7486945" y="2704502"/>
            <a:ext cx="1448995" cy="1448995"/>
          </a:xfrm>
          <a:prstGeom prst="ellipse">
            <a:avLst/>
          </a:prstGeom>
          <a:blipFill rotWithShape="1">
            <a:blip r:embed="rId15"/>
            <a:srcRect/>
            <a:stretch>
              <a:fillRect l="-38000" r="-3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0" name="Oval 19"/>
          <p:cNvSpPr/>
          <p:nvPr/>
        </p:nvSpPr>
        <p:spPr>
          <a:xfrm>
            <a:off x="9602388" y="2704502"/>
            <a:ext cx="1448995" cy="1448995"/>
          </a:xfrm>
          <a:prstGeom prst="ellipse">
            <a:avLst/>
          </a:prstGeom>
          <a:blipFill rotWithShape="1">
            <a:blip r:embed="rId16"/>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3" name="Rectangle: Rounded Corners 54">
            <a:extLst>
              <a:ext uri="{FF2B5EF4-FFF2-40B4-BE49-F238E27FC236}">
                <a16:creationId xmlns:a16="http://schemas.microsoft.com/office/drawing/2014/main" id="{9A3577DD-8F69-3036-6223-46548D4B5B77}"/>
              </a:ext>
            </a:extLst>
          </p:cNvPr>
          <p:cNvSpPr/>
          <p:nvPr/>
        </p:nvSpPr>
        <p:spPr>
          <a:xfrm>
            <a:off x="9533948" y="4339110"/>
            <a:ext cx="1889090"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بيئة التدريب</a:t>
            </a:r>
          </a:p>
        </p:txBody>
      </p:sp>
      <p:sp>
        <p:nvSpPr>
          <p:cNvPr id="24" name="Rectangle: Rounded Corners 57">
            <a:extLst>
              <a:ext uri="{FF2B5EF4-FFF2-40B4-BE49-F238E27FC236}">
                <a16:creationId xmlns:a16="http://schemas.microsoft.com/office/drawing/2014/main" id="{5461BC0D-E363-E515-A7D8-E2BF6948503E}"/>
              </a:ext>
            </a:extLst>
          </p:cNvPr>
          <p:cNvSpPr/>
          <p:nvPr/>
        </p:nvSpPr>
        <p:spPr>
          <a:xfrm>
            <a:off x="7314506" y="4338441"/>
            <a:ext cx="1889090"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المدرب</a:t>
            </a:r>
          </a:p>
        </p:txBody>
      </p:sp>
      <p:sp>
        <p:nvSpPr>
          <p:cNvPr id="25" name="Rectangle: Rounded Corners 54">
            <a:extLst>
              <a:ext uri="{FF2B5EF4-FFF2-40B4-BE49-F238E27FC236}">
                <a16:creationId xmlns:a16="http://schemas.microsoft.com/office/drawing/2014/main" id="{9A3577DD-8F69-3036-6223-46548D4B5B77}"/>
              </a:ext>
            </a:extLst>
          </p:cNvPr>
          <p:cNvSpPr/>
          <p:nvPr/>
        </p:nvSpPr>
        <p:spPr>
          <a:xfrm>
            <a:off x="5131186" y="4339109"/>
            <a:ext cx="1889090"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المتدرب</a:t>
            </a:r>
          </a:p>
        </p:txBody>
      </p:sp>
      <p:sp>
        <p:nvSpPr>
          <p:cNvPr id="27" name="Rectangle: Rounded Corners 57">
            <a:extLst>
              <a:ext uri="{FF2B5EF4-FFF2-40B4-BE49-F238E27FC236}">
                <a16:creationId xmlns:a16="http://schemas.microsoft.com/office/drawing/2014/main" id="{5461BC0D-E363-E515-A7D8-E2BF6948503E}"/>
              </a:ext>
            </a:extLst>
          </p:cNvPr>
          <p:cNvSpPr/>
          <p:nvPr/>
        </p:nvSpPr>
        <p:spPr>
          <a:xfrm>
            <a:off x="2873243" y="4338440"/>
            <a:ext cx="1889090"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أساليب التدريب</a:t>
            </a:r>
          </a:p>
        </p:txBody>
      </p:sp>
      <p:sp>
        <p:nvSpPr>
          <p:cNvPr id="28" name="Rectangle: Rounded Corners 54">
            <a:extLst>
              <a:ext uri="{FF2B5EF4-FFF2-40B4-BE49-F238E27FC236}">
                <a16:creationId xmlns:a16="http://schemas.microsoft.com/office/drawing/2014/main" id="{9A3577DD-8F69-3036-6223-46548D4B5B77}"/>
              </a:ext>
            </a:extLst>
          </p:cNvPr>
          <p:cNvSpPr/>
          <p:nvPr/>
        </p:nvSpPr>
        <p:spPr>
          <a:xfrm>
            <a:off x="657783" y="4359334"/>
            <a:ext cx="1889090"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المحتوى التدريبي</a:t>
            </a:r>
          </a:p>
        </p:txBody>
      </p:sp>
    </p:spTree>
    <p:extLst>
      <p:ext uri="{BB962C8B-B14F-4D97-AF65-F5344CB8AC3E}">
        <p14:creationId xmlns:p14="http://schemas.microsoft.com/office/powerpoint/2010/main" val="386079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048" y="2522542"/>
            <a:ext cx="3810000" cy="381000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1">
              <a:biLevel thresh="75000"/>
              <a:extLst>
                <a:ext uri="{96DAC541-7B7A-43D3-8B79-37D633B846F1}">
                  <asvg:svgBlip xmlns:asvg="http://schemas.microsoft.com/office/drawing/2016/SVG/main" r:embed="rId12"/>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تتفق أم تختلف ؟ </a:t>
            </a:r>
          </a:p>
        </p:txBody>
      </p:sp>
      <p:sp>
        <p:nvSpPr>
          <p:cNvPr id="30" name="TextBox 29">
            <a:extLst>
              <a:ext uri="{FF2B5EF4-FFF2-40B4-BE49-F238E27FC236}">
                <a16:creationId xmlns:a16="http://schemas.microsoft.com/office/drawing/2014/main" id="{51448989-1583-B986-C371-5E96A303CF98}"/>
              </a:ext>
            </a:extLst>
          </p:cNvPr>
          <p:cNvSpPr txBox="1"/>
          <p:nvPr/>
        </p:nvSpPr>
        <p:spPr>
          <a:xfrm>
            <a:off x="5114374" y="1286520"/>
            <a:ext cx="6109334" cy="830997"/>
          </a:xfrm>
          <a:prstGeom prst="rect">
            <a:avLst/>
          </a:prstGeom>
          <a:noFill/>
        </p:spPr>
        <p:txBody>
          <a:bodyPr wrap="square">
            <a:spAutoFit/>
          </a:bodyPr>
          <a:lstStyle/>
          <a:p>
            <a:pPr marL="285750" indent="-285750" algn="r" rtl="1">
              <a:buFont typeface="Arial" pitchFamily="34" charset="0"/>
              <a:buChar char="•"/>
            </a:pPr>
            <a:r>
              <a:rPr lang="ar-EG" sz="1600" dirty="0">
                <a:latin typeface="Cairo" pitchFamily="2" charset="-78"/>
                <a:cs typeface="Cairo" pitchFamily="2" charset="-78"/>
              </a:rPr>
              <a:t>المدرب أهم ركن من أركان العملية التدريبية</a:t>
            </a:r>
          </a:p>
          <a:p>
            <a:pPr marL="285750" indent="-285750" algn="r" rtl="1">
              <a:buFont typeface="Arial" pitchFamily="34" charset="0"/>
              <a:buChar char="•"/>
            </a:pPr>
            <a:r>
              <a:rPr lang="ar-EG" sz="1600" dirty="0">
                <a:latin typeface="Cairo" pitchFamily="2" charset="-78"/>
                <a:cs typeface="Cairo" pitchFamily="2" charset="-78"/>
              </a:rPr>
              <a:t>إرساء القدوة يحتذي بها لا يعد الوسيلة الأساسية في التأثير في الآخرين، بل هو الوسيلة الوحيدة لذلك</a:t>
            </a: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28972" y="2193807"/>
            <a:ext cx="1440069" cy="1440069"/>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58706" y="2193807"/>
            <a:ext cx="1483342" cy="1488434"/>
          </a:xfrm>
          <a:prstGeom prst="rect">
            <a:avLst/>
          </a:prstGeom>
        </p:spPr>
      </p:pic>
    </p:spTree>
    <p:extLst>
      <p:ext uri="{BB962C8B-B14F-4D97-AF65-F5344CB8AC3E}">
        <p14:creationId xmlns:p14="http://schemas.microsoft.com/office/powerpoint/2010/main" val="178172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7FA7E1-8B34-C7F8-78C4-AEC3AE3BE52C}"/>
              </a:ext>
            </a:extLst>
          </p:cNvPr>
          <p:cNvSpPr/>
          <p:nvPr/>
        </p:nvSpPr>
        <p:spPr>
          <a:xfrm>
            <a:off x="0" y="0"/>
            <a:ext cx="12192000" cy="6858000"/>
          </a:xfrm>
          <a:prstGeom prst="rect">
            <a:avLst/>
          </a:prstGeom>
          <a:solidFill>
            <a:srgbClr val="004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5A"/>
              </a:solidFill>
            </a:endParaRPr>
          </a:p>
        </p:txBody>
      </p:sp>
      <p:sp>
        <p:nvSpPr>
          <p:cNvPr id="6" name="Title 1">
            <a:extLst>
              <a:ext uri="{FF2B5EF4-FFF2-40B4-BE49-F238E27FC236}">
                <a16:creationId xmlns:a16="http://schemas.microsoft.com/office/drawing/2014/main" id="{542AEF7F-B040-DDFB-28FF-80B4113677BD}"/>
              </a:ext>
            </a:extLst>
          </p:cNvPr>
          <p:cNvSpPr>
            <a:spLocks noGrp="1"/>
          </p:cNvSpPr>
          <p:nvPr>
            <p:ph type="ctrTitle"/>
          </p:nvPr>
        </p:nvSpPr>
        <p:spPr>
          <a:xfrm>
            <a:off x="7709535" y="612640"/>
            <a:ext cx="3819692" cy="695111"/>
          </a:xfrm>
        </p:spPr>
        <p:txBody>
          <a:bodyPr anchor="t">
            <a:normAutofit/>
          </a:bodyPr>
          <a:lstStyle/>
          <a:p>
            <a:pPr algn="r" rtl="0" fontAlgn="auto">
              <a:spcBef>
                <a:spcPts val="0"/>
              </a:spcBef>
              <a:spcAft>
                <a:spcPts val="0"/>
              </a:spcAft>
              <a:defRPr/>
            </a:pPr>
            <a:r>
              <a:rPr lang="ar-EG" sz="4000" dirty="0">
                <a:solidFill>
                  <a:schemeClr val="bg1"/>
                </a:solidFill>
                <a:latin typeface="29LT Azer Black" panose="00000600000000000000" pitchFamily="2" charset="-78"/>
                <a:cs typeface="29LT Azer Black" panose="00000600000000000000" pitchFamily="2" charset="-78"/>
              </a:rPr>
              <a:t>اليوم الخامس</a:t>
            </a:r>
            <a:endParaRPr lang="en-US" sz="4800" b="1" dirty="0">
              <a:solidFill>
                <a:schemeClr val="bg1"/>
              </a:solidFill>
              <a:latin typeface="29LT Azer Black" panose="00000600000000000000" pitchFamily="2" charset="-78"/>
              <a:cs typeface="29LT Azer Black" panose="00000600000000000000" pitchFamily="2" charset="-78"/>
            </a:endParaRPr>
          </a:p>
        </p:txBody>
      </p:sp>
      <p:sp>
        <p:nvSpPr>
          <p:cNvPr id="9" name="Rectangle: Rounded Corners 8">
            <a:extLst>
              <a:ext uri="{FF2B5EF4-FFF2-40B4-BE49-F238E27FC236}">
                <a16:creationId xmlns:a16="http://schemas.microsoft.com/office/drawing/2014/main" id="{D4ACBE39-BC06-CE1E-F832-719D2761FF26}"/>
              </a:ext>
            </a:extLst>
          </p:cNvPr>
          <p:cNvSpPr/>
          <p:nvPr/>
        </p:nvSpPr>
        <p:spPr>
          <a:xfrm>
            <a:off x="11589157" y="568680"/>
            <a:ext cx="101605" cy="596607"/>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a16="http://schemas.microsoft.com/office/drawing/2014/main" id="{0736355B-DDAB-3891-A7D3-DABAF1768D75}"/>
              </a:ext>
            </a:extLst>
          </p:cNvPr>
          <p:cNvSpPr txBox="1"/>
          <p:nvPr/>
        </p:nvSpPr>
        <p:spPr>
          <a:xfrm>
            <a:off x="5791861" y="1233153"/>
            <a:ext cx="6094324" cy="553357"/>
          </a:xfrm>
          <a:prstGeom prst="rect">
            <a:avLst/>
          </a:prstGeom>
          <a:noFill/>
        </p:spPr>
        <p:txBody>
          <a:bodyPr wrap="square">
            <a:spAutoFit/>
          </a:bodyPr>
          <a:lstStyle/>
          <a:p>
            <a:pPr algn="ctr">
              <a:lnSpc>
                <a:spcPct val="107000"/>
              </a:lnSpc>
              <a:spcAft>
                <a:spcPts val="800"/>
              </a:spcAft>
            </a:pPr>
            <a:r>
              <a:rPr lang="ar-EG" sz="2800" b="1" dirty="0">
                <a:solidFill>
                  <a:prstClr val="white"/>
                </a:solidFill>
                <a:latin typeface="29LT Azer Black" pitchFamily="2" charset="-78"/>
                <a:ea typeface="Calibri" panose="020F0502020204030204" pitchFamily="34" charset="0"/>
                <a:cs typeface="29LT Azer Black" pitchFamily="2" charset="-78"/>
              </a:rPr>
              <a:t>تدريب المدرب</a:t>
            </a:r>
          </a:p>
        </p:txBody>
      </p:sp>
      <p:grpSp>
        <p:nvGrpSpPr>
          <p:cNvPr id="16" name="Group 15">
            <a:extLst>
              <a:ext uri="{FF2B5EF4-FFF2-40B4-BE49-F238E27FC236}">
                <a16:creationId xmlns:a16="http://schemas.microsoft.com/office/drawing/2014/main" id="{5269467B-EFFB-0447-60B6-33CB77144E5E}"/>
              </a:ext>
            </a:extLst>
          </p:cNvPr>
          <p:cNvGrpSpPr/>
          <p:nvPr/>
        </p:nvGrpSpPr>
        <p:grpSpPr>
          <a:xfrm>
            <a:off x="150244" y="6121465"/>
            <a:ext cx="3098885" cy="585423"/>
            <a:chOff x="90086" y="408379"/>
            <a:chExt cx="3213534" cy="607082"/>
          </a:xfrm>
        </p:grpSpPr>
        <p:pic>
          <p:nvPicPr>
            <p:cNvPr id="17" name="Graphic 16">
              <a:extLst>
                <a:ext uri="{FF2B5EF4-FFF2-40B4-BE49-F238E27FC236}">
                  <a16:creationId xmlns:a16="http://schemas.microsoft.com/office/drawing/2014/main" id="{92BFA3DE-1806-3000-9D10-EAA84EFFE216}"/>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24EA1C4B-E8F4-F059-F596-F8A8B0CF0F6C}"/>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C973C188-141D-88E4-F0D1-F852D0276B20}"/>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90086" y="408379"/>
              <a:ext cx="877960" cy="589696"/>
            </a:xfrm>
            <a:prstGeom prst="rect">
              <a:avLst/>
            </a:prstGeom>
          </p:spPr>
        </p:pic>
      </p:grpSp>
    </p:spTree>
    <p:extLst>
      <p:ext uri="{BB962C8B-B14F-4D97-AF65-F5344CB8AC3E}">
        <p14:creationId xmlns:p14="http://schemas.microsoft.com/office/powerpoint/2010/main" val="185891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8"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أنماط المدربين</a:t>
            </a:r>
          </a:p>
        </p:txBody>
      </p:sp>
      <p:sp>
        <p:nvSpPr>
          <p:cNvPr id="22" name="Rectangle: Rounded Corners 57">
            <a:extLst>
              <a:ext uri="{FF2B5EF4-FFF2-40B4-BE49-F238E27FC236}">
                <a16:creationId xmlns:a16="http://schemas.microsoft.com/office/drawing/2014/main" id="{5461BC0D-E363-E515-A7D8-E2BF6948503E}"/>
              </a:ext>
            </a:extLst>
          </p:cNvPr>
          <p:cNvSpPr/>
          <p:nvPr/>
        </p:nvSpPr>
        <p:spPr>
          <a:xfrm>
            <a:off x="7780498" y="4338441"/>
            <a:ext cx="1889090"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يهتم بالمحتوي</a:t>
            </a:r>
          </a:p>
        </p:txBody>
      </p:sp>
      <p:sp>
        <p:nvSpPr>
          <p:cNvPr id="23" name="Rectangle: Rounded Corners 54">
            <a:extLst>
              <a:ext uri="{FF2B5EF4-FFF2-40B4-BE49-F238E27FC236}">
                <a16:creationId xmlns:a16="http://schemas.microsoft.com/office/drawing/2014/main" id="{9A3577DD-8F69-3036-6223-46548D4B5B77}"/>
              </a:ext>
            </a:extLst>
          </p:cNvPr>
          <p:cNvSpPr/>
          <p:nvPr/>
        </p:nvSpPr>
        <p:spPr>
          <a:xfrm>
            <a:off x="3482412" y="4339109"/>
            <a:ext cx="1889090"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يهتم بالمتدربين</a:t>
            </a:r>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00747" y="2088152"/>
            <a:ext cx="1871896" cy="1871896"/>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0641" y="1358181"/>
            <a:ext cx="2752631" cy="2906088"/>
          </a:xfrm>
          <a:prstGeom prst="rect">
            <a:avLst/>
          </a:prstGeom>
        </p:spPr>
      </p:pic>
    </p:spTree>
    <p:extLst>
      <p:ext uri="{BB962C8B-B14F-4D97-AF65-F5344CB8AC3E}">
        <p14:creationId xmlns:p14="http://schemas.microsoft.com/office/powerpoint/2010/main" val="122706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8"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الأنماط التفصيلية للمدربين</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286" y="977036"/>
            <a:ext cx="10058400" cy="5525310"/>
          </a:xfrm>
          <a:prstGeom prst="rect">
            <a:avLst/>
          </a:prstGeom>
        </p:spPr>
      </p:pic>
      <p:sp>
        <p:nvSpPr>
          <p:cNvPr id="19" name="TextBox 18">
            <a:extLst>
              <a:ext uri="{FF2B5EF4-FFF2-40B4-BE49-F238E27FC236}">
                <a16:creationId xmlns:a16="http://schemas.microsoft.com/office/drawing/2014/main" id="{5308E0FC-FFA9-B873-1967-1DFC6A5430D9}"/>
              </a:ext>
            </a:extLst>
          </p:cNvPr>
          <p:cNvSpPr txBox="1"/>
          <p:nvPr/>
        </p:nvSpPr>
        <p:spPr>
          <a:xfrm>
            <a:off x="8432920" y="2768355"/>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الاجتماعي</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0" name="TextBox 19">
            <a:extLst>
              <a:ext uri="{FF2B5EF4-FFF2-40B4-BE49-F238E27FC236}">
                <a16:creationId xmlns:a16="http://schemas.microsoft.com/office/drawing/2014/main" id="{5308E0FC-FFA9-B873-1967-1DFC6A5430D9}"/>
              </a:ext>
            </a:extLst>
          </p:cNvPr>
          <p:cNvSpPr txBox="1"/>
          <p:nvPr/>
        </p:nvSpPr>
        <p:spPr>
          <a:xfrm>
            <a:off x="6791689" y="4386273"/>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الفعال</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1" name="TextBox 20">
            <a:extLst>
              <a:ext uri="{FF2B5EF4-FFF2-40B4-BE49-F238E27FC236}">
                <a16:creationId xmlns:a16="http://schemas.microsoft.com/office/drawing/2014/main" id="{5308E0FC-FFA9-B873-1967-1DFC6A5430D9}"/>
              </a:ext>
            </a:extLst>
          </p:cNvPr>
          <p:cNvSpPr txBox="1"/>
          <p:nvPr/>
        </p:nvSpPr>
        <p:spPr>
          <a:xfrm>
            <a:off x="5134065" y="2768355"/>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الصارم</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3431288" y="4274771"/>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الوسطي</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1841546" y="2768355"/>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السلبي</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170273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3480432"/>
            <a:ext cx="6711356" cy="1154162"/>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تعني ما يظهره الشخص من معارف ومهارات وسمات شخصية طبقا</a:t>
            </a:r>
            <a:r>
              <a:rPr lang="ar-EG" sz="2000" b="1" dirty="0">
                <a:latin typeface="29LT Azer Extra Light" panose="00000400000000000000" pitchFamily="2" charset="-78"/>
                <a:cs typeface="29LT Azer Extra Light" panose="00000400000000000000" pitchFamily="2" charset="-78"/>
              </a:rPr>
              <a:t>ً</a:t>
            </a:r>
            <a:r>
              <a:rPr lang="ar-SA" sz="2000" b="1" dirty="0">
                <a:latin typeface="29LT Azer Extra Light" panose="00000400000000000000" pitchFamily="2" charset="-78"/>
                <a:cs typeface="29LT Azer Extra Light" panose="00000400000000000000" pitchFamily="2" charset="-78"/>
              </a:rPr>
              <a:t> لمعايير قياسية</a:t>
            </a:r>
          </a:p>
          <a:p>
            <a:pPr marL="0" indent="0" algn="justLow" rtl="1">
              <a:buNone/>
            </a:pP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285895" y="3365611"/>
            <a:ext cx="3791808" cy="126778"/>
          </a:xfrm>
          <a:prstGeom prst="rect">
            <a:avLst/>
          </a:prstGeom>
        </p:spPr>
      </p:pic>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90086" y="408379"/>
              <a:ext cx="877960" cy="589696"/>
            </a:xfrm>
            <a:prstGeom prst="rect">
              <a:avLst/>
            </a:prstGeom>
          </p:spPr>
        </p:pic>
      </p:grpSp>
      <p:sp>
        <p:nvSpPr>
          <p:cNvPr id="9" name="TextBox 8">
            <a:extLst>
              <a:ext uri="{FF2B5EF4-FFF2-40B4-BE49-F238E27FC236}">
                <a16:creationId xmlns:a16="http://schemas.microsoft.com/office/drawing/2014/main" id="{653C61B4-7816-BC29-8B13-0DB2423C2A7A}"/>
              </a:ext>
            </a:extLst>
          </p:cNvPr>
          <p:cNvSpPr txBox="1"/>
          <p:nvPr/>
        </p:nvSpPr>
        <p:spPr>
          <a:xfrm>
            <a:off x="6304548" y="2574879"/>
            <a:ext cx="5543013" cy="769441"/>
          </a:xfrm>
          <a:prstGeom prst="rect">
            <a:avLst/>
          </a:prstGeom>
          <a:noFill/>
        </p:spPr>
        <p:txBody>
          <a:bodyPr wrap="square">
            <a:spAutoFit/>
          </a:bodyPr>
          <a:lstStyle/>
          <a:p>
            <a:pPr algn="justLow" rtl="1"/>
            <a:r>
              <a:rPr lang="ar-EG" sz="4400" dirty="0">
                <a:solidFill>
                  <a:srgbClr val="00665A"/>
                </a:solidFill>
                <a:latin typeface="29LT Azer Black" panose="00000600000000000000" pitchFamily="2" charset="-78"/>
                <a:cs typeface="29LT Azer Black" panose="00000600000000000000" pitchFamily="2" charset="-78"/>
              </a:rPr>
              <a:t>جدارات المدرب</a:t>
            </a:r>
            <a:endParaRPr lang="en-US" sz="4400" dirty="0">
              <a:solidFill>
                <a:srgbClr val="00665A"/>
              </a:solidFill>
              <a:latin typeface="29LT Azer Black" panose="00000600000000000000" pitchFamily="2" charset="-78"/>
              <a:cs typeface="29LT Azer Black" panose="00000600000000000000" pitchFamily="2" charset="-78"/>
            </a:endParaRPr>
          </a:p>
        </p:txBody>
      </p:sp>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193599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2617" y="892454"/>
            <a:ext cx="10058400" cy="5657537"/>
          </a:xfrm>
          <a:prstGeom prst="rect">
            <a:avLst/>
          </a:prstGeom>
        </p:spPr>
      </p:pic>
      <p:sp>
        <p:nvSpPr>
          <p:cNvPr id="18" name="Rectangle 17"/>
          <p:cNvSpPr/>
          <p:nvPr/>
        </p:nvSpPr>
        <p:spPr>
          <a:xfrm>
            <a:off x="4822187" y="1840743"/>
            <a:ext cx="3259259" cy="1029513"/>
          </a:xfrm>
          <a:prstGeom prst="rect">
            <a:avLst/>
          </a:prstGeom>
        </p:spPr>
        <p:txBody>
          <a:bodyPr wrap="square">
            <a:spAutoFit/>
          </a:bodyPr>
          <a:lstStyle/>
          <a:p>
            <a:pPr lvl="0" algn="ctr" defTabSz="1289050" rtl="1">
              <a:lnSpc>
                <a:spcPct val="90000"/>
              </a:lnSpc>
              <a:spcBef>
                <a:spcPct val="0"/>
              </a:spcBef>
              <a:spcAft>
                <a:spcPct val="35000"/>
              </a:spcAft>
              <a:defRPr/>
            </a:pPr>
            <a:r>
              <a:rPr lang="ar-EG" sz="2800" dirty="0">
                <a:solidFill>
                  <a:srgbClr val="39343C"/>
                </a:solidFill>
                <a:latin typeface="29LT Azer Black" pitchFamily="2" charset="-78"/>
                <a:cs typeface="29LT Azer Black" pitchFamily="2" charset="-78"/>
              </a:rPr>
              <a:t>جدارات</a:t>
            </a:r>
          </a:p>
          <a:p>
            <a:pPr lvl="0" algn="ctr" defTabSz="1289050" rtl="1">
              <a:lnSpc>
                <a:spcPct val="90000"/>
              </a:lnSpc>
              <a:spcBef>
                <a:spcPct val="0"/>
              </a:spcBef>
              <a:spcAft>
                <a:spcPct val="35000"/>
              </a:spcAft>
              <a:defRPr/>
            </a:pPr>
            <a:endParaRPr lang="ar-EG" sz="2800" dirty="0">
              <a:solidFill>
                <a:srgbClr val="39343C"/>
              </a:solidFill>
              <a:latin typeface="29LT Azer Black" pitchFamily="2" charset="-78"/>
              <a:cs typeface="29LT Azer Black" pitchFamily="2" charset="-78"/>
            </a:endParaRPr>
          </a:p>
        </p:txBody>
      </p:sp>
      <p:sp>
        <p:nvSpPr>
          <p:cNvPr id="19" name="TextBox 18">
            <a:extLst>
              <a:ext uri="{FF2B5EF4-FFF2-40B4-BE49-F238E27FC236}">
                <a16:creationId xmlns:a16="http://schemas.microsoft.com/office/drawing/2014/main" id="{5308E0FC-FFA9-B873-1967-1DFC6A5430D9}"/>
              </a:ext>
            </a:extLst>
          </p:cNvPr>
          <p:cNvSpPr txBox="1"/>
          <p:nvPr/>
        </p:nvSpPr>
        <p:spPr>
          <a:xfrm>
            <a:off x="5361965" y="4507660"/>
            <a:ext cx="2179703" cy="1154162"/>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سمات</a:t>
            </a:r>
          </a:p>
          <a:p>
            <a:pPr algn="ctr" rtl="1"/>
            <a:endParaRPr lang="ar-EG" sz="2000" b="1" dirty="0">
              <a:solidFill>
                <a:srgbClr val="39343C"/>
              </a:solidFill>
              <a:latin typeface="29LT Azer Extra Light" panose="00000400000000000000" pitchFamily="2" charset="-78"/>
              <a:cs typeface="29LT Azer Extra Light" panose="00000400000000000000" pitchFamily="2" charset="-78"/>
            </a:endParaRP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
        <p:nvSpPr>
          <p:cNvPr id="20" name="TextBox 19">
            <a:extLst>
              <a:ext uri="{FF2B5EF4-FFF2-40B4-BE49-F238E27FC236}">
                <a16:creationId xmlns:a16="http://schemas.microsoft.com/office/drawing/2014/main" id="{5308E0FC-FFA9-B873-1967-1DFC6A5430D9}"/>
              </a:ext>
            </a:extLst>
          </p:cNvPr>
          <p:cNvSpPr txBox="1"/>
          <p:nvPr/>
        </p:nvSpPr>
        <p:spPr>
          <a:xfrm>
            <a:off x="8081446" y="4507660"/>
            <a:ext cx="2179703" cy="846386"/>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مهارات </a:t>
            </a: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
        <p:nvSpPr>
          <p:cNvPr id="21" name="TextBox 20">
            <a:extLst>
              <a:ext uri="{FF2B5EF4-FFF2-40B4-BE49-F238E27FC236}">
                <a16:creationId xmlns:a16="http://schemas.microsoft.com/office/drawing/2014/main" id="{5308E0FC-FFA9-B873-1967-1DFC6A5430D9}"/>
              </a:ext>
            </a:extLst>
          </p:cNvPr>
          <p:cNvSpPr txBox="1"/>
          <p:nvPr/>
        </p:nvSpPr>
        <p:spPr>
          <a:xfrm>
            <a:off x="2651589" y="4507660"/>
            <a:ext cx="2179703" cy="846386"/>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مسئوليات</a:t>
            </a: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86941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السلوكيات والسمات الشخصية</a:t>
            </a:r>
            <a:br>
              <a:rPr lang="ar-EG" sz="2500" b="1" dirty="0">
                <a:solidFill>
                  <a:srgbClr val="63596A"/>
                </a:solidFill>
                <a:latin typeface="Cairo SemiBold" pitchFamily="2" charset="-78"/>
                <a:cs typeface="Cairo SemiBold" pitchFamily="2" charset="-78"/>
              </a:rPr>
            </a:br>
            <a:endParaRPr lang="ar-EG" sz="2500" b="1" dirty="0">
              <a:solidFill>
                <a:srgbClr val="63596A"/>
              </a:solidFill>
              <a:latin typeface="Cairo SemiBold" pitchFamily="2" charset="-78"/>
              <a:cs typeface="Cairo SemiBold" pitchFamily="2" charset="-78"/>
            </a:endParaRPr>
          </a:p>
        </p:txBody>
      </p:sp>
      <p:sp>
        <p:nvSpPr>
          <p:cNvPr id="30" name="TextBox 29">
            <a:extLst>
              <a:ext uri="{FF2B5EF4-FFF2-40B4-BE49-F238E27FC236}">
                <a16:creationId xmlns:a16="http://schemas.microsoft.com/office/drawing/2014/main" id="{51448989-1583-B986-C371-5E96A303CF98}"/>
              </a:ext>
            </a:extLst>
          </p:cNvPr>
          <p:cNvSpPr txBox="1"/>
          <p:nvPr/>
        </p:nvSpPr>
        <p:spPr>
          <a:xfrm>
            <a:off x="5114374" y="1181016"/>
            <a:ext cx="6109334" cy="2308324"/>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مبدع ومجدد ويحب التطوير</a:t>
            </a:r>
          </a:p>
          <a:p>
            <a:pPr marL="285750" indent="-285750" algn="just" rtl="1">
              <a:buFont typeface="Arial" pitchFamily="34" charset="0"/>
              <a:buChar char="•"/>
            </a:pPr>
            <a:r>
              <a:rPr lang="ar-EG" sz="1600" dirty="0">
                <a:latin typeface="Cairo" pitchFamily="2" charset="-78"/>
                <a:cs typeface="Cairo" pitchFamily="2" charset="-78"/>
              </a:rPr>
              <a:t>محفز ومشجع للمتدربين على اكتشاف المعرفة بأنفسهم، ويقدم لهم العون والإرشاد عند الضرورة</a:t>
            </a:r>
          </a:p>
          <a:p>
            <a:pPr marL="285750" indent="-285750" algn="just" rtl="1">
              <a:buFont typeface="Arial" pitchFamily="34" charset="0"/>
              <a:buChar char="•"/>
            </a:pPr>
            <a:r>
              <a:rPr lang="ar-EG" sz="1600" dirty="0">
                <a:latin typeface="Cairo" pitchFamily="2" charset="-78"/>
                <a:cs typeface="Cairo" pitchFamily="2" charset="-78"/>
              </a:rPr>
              <a:t>قادر على كسر حاجز التباعد بينه وبين المتدربين حتى يحقق الألفة والتواصل والتفاعل المشترك بينهما من أول وهلة</a:t>
            </a:r>
          </a:p>
          <a:p>
            <a:pPr marL="285750" indent="-285750" algn="just" rtl="1">
              <a:buFont typeface="Arial" pitchFamily="34" charset="0"/>
              <a:buChar char="•"/>
            </a:pPr>
            <a:r>
              <a:rPr lang="ar-EG" sz="1600" dirty="0">
                <a:latin typeface="Cairo" pitchFamily="2" charset="-78"/>
                <a:cs typeface="Cairo" pitchFamily="2" charset="-78"/>
              </a:rPr>
              <a:t>قادر على إطلاق الشرارة الأولى في بداية التدريب كما أن لديه القدرة على التهيئة النفسية للمتدربين</a:t>
            </a:r>
          </a:p>
          <a:p>
            <a:pPr marL="285750" indent="-285750" algn="just" rtl="1">
              <a:buFont typeface="Arial" pitchFamily="34" charset="0"/>
              <a:buChar char="•"/>
            </a:pPr>
            <a:r>
              <a:rPr lang="ar-EG" sz="1600" dirty="0">
                <a:latin typeface="Cairo" pitchFamily="2" charset="-78"/>
                <a:cs typeface="Cairo" pitchFamily="2" charset="-78"/>
              </a:rPr>
              <a:t>لديه القدرة على جذب انتباه المتدربين طوال الوقت</a:t>
            </a:r>
          </a:p>
          <a:p>
            <a:pPr marL="285750" indent="-285750" algn="just" rtl="1">
              <a:buFont typeface="Arial" pitchFamily="34" charset="0"/>
              <a:buChar char="•"/>
            </a:pPr>
            <a:r>
              <a:rPr lang="ar-EG" sz="1600" dirty="0">
                <a:latin typeface="Cairo" pitchFamily="2" charset="-78"/>
                <a:cs typeface="Cairo" pitchFamily="2" charset="-78"/>
              </a:rPr>
              <a:t>يقظ وحاضر البديهة في قاعة التدريب</a:t>
            </a: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54267" y="3912577"/>
            <a:ext cx="2085703" cy="2092862"/>
          </a:xfrm>
          <a:prstGeom prst="rect">
            <a:avLst/>
          </a:prstGeom>
        </p:spPr>
      </p:pic>
    </p:spTree>
    <p:extLst>
      <p:ext uri="{BB962C8B-B14F-4D97-AF65-F5344CB8AC3E}">
        <p14:creationId xmlns:p14="http://schemas.microsoft.com/office/powerpoint/2010/main" val="77891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السلوكيات والسمات الشخصية</a:t>
            </a:r>
            <a:br>
              <a:rPr lang="ar-EG" sz="2500" b="1" dirty="0">
                <a:solidFill>
                  <a:srgbClr val="63596A"/>
                </a:solidFill>
                <a:latin typeface="Cairo SemiBold" pitchFamily="2" charset="-78"/>
                <a:cs typeface="Cairo SemiBold" pitchFamily="2" charset="-78"/>
              </a:rPr>
            </a:br>
            <a:endParaRPr lang="ar-EG" sz="2500" b="1" dirty="0">
              <a:solidFill>
                <a:srgbClr val="63596A"/>
              </a:solidFill>
              <a:latin typeface="Cairo SemiBold" pitchFamily="2" charset="-78"/>
              <a:cs typeface="Cairo SemiBold" pitchFamily="2" charset="-78"/>
            </a:endParaRPr>
          </a:p>
        </p:txBody>
      </p:sp>
      <p:sp>
        <p:nvSpPr>
          <p:cNvPr id="30" name="TextBox 29">
            <a:extLst>
              <a:ext uri="{FF2B5EF4-FFF2-40B4-BE49-F238E27FC236}">
                <a16:creationId xmlns:a16="http://schemas.microsoft.com/office/drawing/2014/main" id="{51448989-1583-B986-C371-5E96A303CF98}"/>
              </a:ext>
            </a:extLst>
          </p:cNvPr>
          <p:cNvSpPr txBox="1"/>
          <p:nvPr/>
        </p:nvSpPr>
        <p:spPr>
          <a:xfrm>
            <a:off x="5114374" y="1181016"/>
            <a:ext cx="6109334" cy="2308324"/>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حكيم وتظهر حكمته في التعامل مع الأنماط المختلفة للمتدربين بهدوء وصبر وحكمة</a:t>
            </a:r>
          </a:p>
          <a:p>
            <a:pPr marL="285750" indent="-285750" algn="just" rtl="1">
              <a:buFont typeface="Arial" pitchFamily="34" charset="0"/>
              <a:buChar char="•"/>
            </a:pPr>
            <a:r>
              <a:rPr lang="ar-EG" sz="1600" dirty="0">
                <a:latin typeface="Cairo" pitchFamily="2" charset="-78"/>
                <a:cs typeface="Cairo" pitchFamily="2" charset="-78"/>
              </a:rPr>
              <a:t>لا يبخل بالنصيحة في أي وقت وتحت أية ظروف لحل المشكلات التدريبية</a:t>
            </a:r>
          </a:p>
          <a:p>
            <a:pPr marL="285750" indent="-285750" algn="just" rtl="1">
              <a:buFont typeface="Arial" pitchFamily="34" charset="0"/>
              <a:buChar char="•"/>
            </a:pPr>
            <a:r>
              <a:rPr lang="ar-EG" sz="1600" dirty="0">
                <a:latin typeface="Cairo" pitchFamily="2" charset="-78"/>
                <a:cs typeface="Cairo" pitchFamily="2" charset="-78"/>
              </a:rPr>
              <a:t>قائد يتولى توجيه المتدربين نحو تحقيق الأهداف من خلال الثقة والاحترام المتبادل</a:t>
            </a:r>
          </a:p>
          <a:p>
            <a:pPr marL="285750" indent="-285750" algn="just" rtl="1">
              <a:buFont typeface="Arial" pitchFamily="34" charset="0"/>
              <a:buChar char="•"/>
            </a:pPr>
            <a:r>
              <a:rPr lang="ar-EG" sz="1600" dirty="0">
                <a:latin typeface="Cairo" pitchFamily="2" charset="-78"/>
                <a:cs typeface="Cairo" pitchFamily="2" charset="-78"/>
              </a:rPr>
              <a:t>متفاعل مع المتدربين قادر على توصيل رسالته بوضوح</a:t>
            </a:r>
          </a:p>
          <a:p>
            <a:pPr marL="285750" indent="-285750" algn="just" rtl="1">
              <a:buFont typeface="Arial" pitchFamily="34" charset="0"/>
              <a:buChar char="•"/>
            </a:pPr>
            <a:r>
              <a:rPr lang="ar-EG" sz="1600" dirty="0">
                <a:latin typeface="Cairo" pitchFamily="2" charset="-78"/>
                <a:cs typeface="Cairo" pitchFamily="2" charset="-78"/>
              </a:rPr>
              <a:t>ميسر يقوم بتسهيل عملية اكتساب المتدربين للمعارف والمهارات والسلوكيات الإيجابية المستهدفة من التدريب</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1817" y="3219076"/>
            <a:ext cx="5409933" cy="3517512"/>
          </a:xfrm>
          <a:prstGeom prst="rect">
            <a:avLst/>
          </a:prstGeom>
        </p:spPr>
      </p:pic>
    </p:spTree>
    <p:extLst>
      <p:ext uri="{BB962C8B-B14F-4D97-AF65-F5344CB8AC3E}">
        <p14:creationId xmlns:p14="http://schemas.microsoft.com/office/powerpoint/2010/main" val="68382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السلوكيات والسمات الشخصية</a:t>
            </a:r>
            <a:br>
              <a:rPr lang="ar-EG" sz="2500" b="1" dirty="0">
                <a:solidFill>
                  <a:srgbClr val="63596A"/>
                </a:solidFill>
                <a:latin typeface="Cairo SemiBold" pitchFamily="2" charset="-78"/>
                <a:cs typeface="Cairo SemiBold" pitchFamily="2" charset="-78"/>
              </a:rPr>
            </a:br>
            <a:endParaRPr lang="ar-EG" sz="2500" b="1" dirty="0">
              <a:solidFill>
                <a:srgbClr val="63596A"/>
              </a:solidFill>
              <a:latin typeface="Cairo SemiBold" pitchFamily="2" charset="-78"/>
              <a:cs typeface="Cairo SemiBold" pitchFamily="2" charset="-78"/>
            </a:endParaRPr>
          </a:p>
        </p:txBody>
      </p:sp>
      <p:sp>
        <p:nvSpPr>
          <p:cNvPr id="30" name="TextBox 29">
            <a:extLst>
              <a:ext uri="{FF2B5EF4-FFF2-40B4-BE49-F238E27FC236}">
                <a16:creationId xmlns:a16="http://schemas.microsoft.com/office/drawing/2014/main" id="{51448989-1583-B986-C371-5E96A303CF98}"/>
              </a:ext>
            </a:extLst>
          </p:cNvPr>
          <p:cNvSpPr txBox="1"/>
          <p:nvPr/>
        </p:nvSpPr>
        <p:spPr>
          <a:xfrm>
            <a:off x="5114374" y="1181016"/>
            <a:ext cx="6109334" cy="3293209"/>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يلتزم بالسلوكيات التي تعكس قيم مهنة التدريب، ويتخلى عن السلوكيات التي تؤثر سلباً على فهم وقبول الجمهور و (المجتمع) لمهنة التدريب</a:t>
            </a:r>
          </a:p>
          <a:p>
            <a:pPr marL="285750" indent="-285750" algn="just" rtl="1">
              <a:buFont typeface="Arial" pitchFamily="34" charset="0"/>
              <a:buChar char="•"/>
            </a:pPr>
            <a:r>
              <a:rPr lang="ar-EG" sz="1600" dirty="0">
                <a:latin typeface="Cairo" pitchFamily="2" charset="-78"/>
                <a:cs typeface="Cairo" pitchFamily="2" charset="-78"/>
              </a:rPr>
              <a:t>لا يدلي بيانات أو تصريحات عامة غير صادقة أو مضللة أو ادعاءات مزيفة من شأنها الإساءة إلى مهنة التدريب</a:t>
            </a:r>
          </a:p>
          <a:p>
            <a:pPr marL="285750" indent="-285750" algn="just" rtl="1">
              <a:buFont typeface="Arial" pitchFamily="34" charset="0"/>
              <a:buChar char="•"/>
            </a:pPr>
            <a:r>
              <a:rPr lang="ar-EG" sz="1600" dirty="0">
                <a:latin typeface="Cairo" pitchFamily="2" charset="-78"/>
                <a:cs typeface="Cairo" pitchFamily="2" charset="-78"/>
              </a:rPr>
              <a:t>يلتزم بحدود المجال العلمي والخبرة المهنية التي يتمتع فيها بالجدارة المطلوبة</a:t>
            </a:r>
          </a:p>
          <a:p>
            <a:pPr marL="285750" indent="-285750" algn="just" rtl="1">
              <a:buFont typeface="Arial" pitchFamily="34" charset="0"/>
              <a:buChar char="•"/>
            </a:pPr>
            <a:r>
              <a:rPr lang="ar-EG" sz="1600" dirty="0">
                <a:latin typeface="Cairo" pitchFamily="2" charset="-78"/>
                <a:cs typeface="Cairo" pitchFamily="2" charset="-78"/>
              </a:rPr>
              <a:t>يبذل قصادي جهده في أداء واجباته التدريبية والوفاء بمسئولياته المهنية بما يحقق الرسالة التدريبية، وأهداف كل من المتدرب والمؤسسة والمجتمع</a:t>
            </a:r>
          </a:p>
          <a:p>
            <a:pPr marL="285750" indent="-285750" algn="just" rtl="1">
              <a:buFont typeface="Arial" pitchFamily="34" charset="0"/>
              <a:buChar char="•"/>
            </a:pPr>
            <a:r>
              <a:rPr lang="ar-EG" sz="1600" dirty="0">
                <a:latin typeface="Cairo" pitchFamily="2" charset="-78"/>
                <a:cs typeface="Cairo" pitchFamily="2" charset="-78"/>
              </a:rPr>
              <a:t>يحترم كل المداخل المختلفة في التدريب، ويقدر جهود وإسهامات الآخرين، ولا يقوم بتقديم أو استخدام هذه الجهود والإسهامات على أنها من إبداعه وفكره، ولا ينسبها لنفسه دون وجه حق</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9767" y="4690746"/>
            <a:ext cx="1480609" cy="1480609"/>
          </a:xfrm>
          <a:prstGeom prst="rect">
            <a:avLst/>
          </a:prstGeom>
        </p:spPr>
      </p:pic>
    </p:spTree>
    <p:extLst>
      <p:ext uri="{BB962C8B-B14F-4D97-AF65-F5344CB8AC3E}">
        <p14:creationId xmlns:p14="http://schemas.microsoft.com/office/powerpoint/2010/main" val="100050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72060" y="2675086"/>
            <a:ext cx="6711356" cy="984885"/>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تشير المهارة بصفة عامة </a:t>
            </a:r>
            <a:r>
              <a:rPr lang="ar-EG" sz="2000" b="1" dirty="0">
                <a:latin typeface="29LT Azer Extra Light" panose="00000400000000000000" pitchFamily="2" charset="-78"/>
                <a:cs typeface="29LT Azer Extra Light" panose="00000400000000000000" pitchFamily="2" charset="-78"/>
              </a:rPr>
              <a:t>إ</a:t>
            </a:r>
            <a:r>
              <a:rPr lang="ar-SA" sz="2000" b="1" dirty="0">
                <a:latin typeface="29LT Azer Extra Light" panose="00000400000000000000" pitchFamily="2" charset="-78"/>
                <a:cs typeface="29LT Azer Extra Light" panose="00000400000000000000" pitchFamily="2" charset="-78"/>
              </a:rPr>
              <a:t>لي الحرفية في ممارسة عمل معين، وإتقانه وفق ضوابط معينة وهي تكتسب بالتدريب أو بالممارسة والخبرة</a:t>
            </a: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285895" y="3365611"/>
            <a:ext cx="3791808" cy="126778"/>
          </a:xfrm>
          <a:prstGeom prst="rect">
            <a:avLst/>
          </a:prstGeom>
        </p:spPr>
      </p:pic>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7">
              <a:biLevel thresh="75000"/>
              <a:extLst>
                <a:ext uri="{96DAC541-7B7A-43D3-8B79-37D633B846F1}">
                  <asvg:svgBlip xmlns:asvg="http://schemas.microsoft.com/office/drawing/2016/SVG/main" r:embed="rId8"/>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7">
              <a:biLevel thresh="75000"/>
              <a:extLst>
                <a:ext uri="{96DAC541-7B7A-43D3-8B79-37D633B846F1}">
                  <asvg:svgBlip xmlns:asvg="http://schemas.microsoft.com/office/drawing/2016/SVG/main" r:embed="rId8"/>
                </a:ext>
              </a:extLst>
            </a:blip>
            <a:stretch>
              <a:fillRect/>
            </a:stretch>
          </p:blipFill>
          <p:spPr>
            <a:xfrm>
              <a:off x="90086" y="408379"/>
              <a:ext cx="877960" cy="589696"/>
            </a:xfrm>
            <a:prstGeom prst="rect">
              <a:avLst/>
            </a:prstGeom>
          </p:spPr>
        </p:pic>
      </p:grpSp>
      <p:sp>
        <p:nvSpPr>
          <p:cNvPr id="9" name="TextBox 8">
            <a:extLst>
              <a:ext uri="{FF2B5EF4-FFF2-40B4-BE49-F238E27FC236}">
                <a16:creationId xmlns:a16="http://schemas.microsoft.com/office/drawing/2014/main" id="{653C61B4-7816-BC29-8B13-0DB2423C2A7A}"/>
              </a:ext>
            </a:extLst>
          </p:cNvPr>
          <p:cNvSpPr txBox="1"/>
          <p:nvPr/>
        </p:nvSpPr>
        <p:spPr>
          <a:xfrm>
            <a:off x="6340403" y="1886233"/>
            <a:ext cx="5543013" cy="769441"/>
          </a:xfrm>
          <a:prstGeom prst="rect">
            <a:avLst/>
          </a:prstGeom>
          <a:noFill/>
        </p:spPr>
        <p:txBody>
          <a:bodyPr wrap="square">
            <a:spAutoFit/>
          </a:bodyPr>
          <a:lstStyle/>
          <a:p>
            <a:pPr algn="justLow" rtl="1"/>
            <a:r>
              <a:rPr lang="ar-EG" sz="4400" dirty="0">
                <a:solidFill>
                  <a:srgbClr val="00665A"/>
                </a:solidFill>
                <a:latin typeface="29LT Azer Black" panose="00000600000000000000" pitchFamily="2" charset="-78"/>
                <a:cs typeface="29LT Azer Black" panose="00000600000000000000" pitchFamily="2" charset="-78"/>
              </a:rPr>
              <a:t>مهارات المدرب</a:t>
            </a:r>
            <a:endParaRPr lang="en-US" sz="4400" dirty="0">
              <a:solidFill>
                <a:srgbClr val="00665A"/>
              </a:solidFill>
              <a:latin typeface="29LT Azer Black" panose="00000600000000000000" pitchFamily="2" charset="-78"/>
              <a:cs typeface="29LT Azer Black" panose="00000600000000000000" pitchFamily="2" charset="-78"/>
            </a:endParaRPr>
          </a:p>
        </p:txBody>
      </p:sp>
      <p:sp>
        <p:nvSpPr>
          <p:cNvPr id="14" name="TextBox 13">
            <a:extLst>
              <a:ext uri="{FF2B5EF4-FFF2-40B4-BE49-F238E27FC236}">
                <a16:creationId xmlns:a16="http://schemas.microsoft.com/office/drawing/2014/main" id="{5308E0FC-FFA9-B873-1967-1DFC6A5430D9}"/>
              </a:ext>
            </a:extLst>
          </p:cNvPr>
          <p:cNvSpPr txBox="1"/>
          <p:nvPr/>
        </p:nvSpPr>
        <p:spPr>
          <a:xfrm>
            <a:off x="5172060" y="4468236"/>
            <a:ext cx="6711356" cy="400110"/>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هي التمكن من </a:t>
            </a:r>
            <a:r>
              <a:rPr lang="ar-EG" sz="2000" b="1" dirty="0">
                <a:latin typeface="29LT Azer Extra Light" panose="00000400000000000000" pitchFamily="2" charset="-78"/>
                <a:cs typeface="29LT Azer Extra Light" panose="00000400000000000000" pitchFamily="2" charset="-78"/>
              </a:rPr>
              <a:t>إن</a:t>
            </a:r>
            <a:r>
              <a:rPr lang="ar-SA" sz="2000" b="1" dirty="0">
                <a:latin typeface="29LT Azer Extra Light" panose="00000400000000000000" pitchFamily="2" charset="-78"/>
                <a:cs typeface="29LT Azer Extra Light" panose="00000400000000000000" pitchFamily="2" charset="-78"/>
              </a:rPr>
              <a:t>جاز مهمة بكيفية محددة وبدقة متناهية، وسرعة في التنفيذ</a:t>
            </a: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15" name="TextBox 14">
            <a:extLst>
              <a:ext uri="{FF2B5EF4-FFF2-40B4-BE49-F238E27FC236}">
                <a16:creationId xmlns:a16="http://schemas.microsoft.com/office/drawing/2014/main" id="{653C61B4-7816-BC29-8B13-0DB2423C2A7A}"/>
              </a:ext>
            </a:extLst>
          </p:cNvPr>
          <p:cNvSpPr txBox="1"/>
          <p:nvPr/>
        </p:nvSpPr>
        <p:spPr>
          <a:xfrm>
            <a:off x="6340403" y="3679383"/>
            <a:ext cx="5543013" cy="769441"/>
          </a:xfrm>
          <a:prstGeom prst="rect">
            <a:avLst/>
          </a:prstGeom>
          <a:noFill/>
        </p:spPr>
        <p:txBody>
          <a:bodyPr wrap="square">
            <a:spAutoFit/>
          </a:bodyPr>
          <a:lstStyle/>
          <a:p>
            <a:pPr algn="justLow" rtl="1"/>
            <a:r>
              <a:rPr lang="ar-EG" sz="4400" dirty="0">
                <a:solidFill>
                  <a:srgbClr val="00665A"/>
                </a:solidFill>
                <a:latin typeface="29LT Azer Black" panose="00000600000000000000" pitchFamily="2" charset="-78"/>
                <a:cs typeface="29LT Azer Black" panose="00000600000000000000" pitchFamily="2" charset="-78"/>
              </a:rPr>
              <a:t>المهارة</a:t>
            </a:r>
            <a:endParaRPr lang="en-US" sz="4400" dirty="0">
              <a:solidFill>
                <a:srgbClr val="00665A"/>
              </a:solidFill>
              <a:latin typeface="29LT Azer Black" panose="00000600000000000000" pitchFamily="2" charset="-78"/>
              <a:cs typeface="29LT Azer Black" panose="00000600000000000000" pitchFamily="2" charset="-78"/>
            </a:endParaRPr>
          </a:p>
        </p:txBody>
      </p:sp>
      <p:pic>
        <p:nvPicPr>
          <p:cNvPr id="21" name="Picture 20"/>
          <p:cNvPicPr>
            <a:picLocks noChangeAspect="1"/>
          </p:cNvPicPr>
          <p:nvPr/>
        </p:nvPicPr>
        <p:blipFill rotWithShape="1">
          <a:blip r:embed="rId11">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422279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906" y="1218393"/>
            <a:ext cx="10058400" cy="5525310"/>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6775297" y="3040463"/>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المهارات السلوكية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5134066" y="4658381"/>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المهارات الفنية</a:t>
            </a:r>
          </a:p>
          <a:p>
            <a:pPr algn="ctr" rtl="1"/>
            <a:endParaRPr lang="ar-EG" sz="2000" b="1" dirty="0">
              <a:solidFill>
                <a:schemeClr val="bg1"/>
              </a:solidFill>
              <a:latin typeface="29LT Azer Extra Light" panose="00000400000000000000" pitchFamily="2" charset="-78"/>
              <a:cs typeface="29LT Azer Extra Light" panose="00000400000000000000" pitchFamily="2" charset="-78"/>
            </a:endParaRP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3476442" y="3040463"/>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المهارات الفكرية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18" name="TextBox 17">
            <a:extLst>
              <a:ext uri="{FF2B5EF4-FFF2-40B4-BE49-F238E27FC236}">
                <a16:creationId xmlns:a16="http://schemas.microsoft.com/office/drawing/2014/main" id="{51448989-1583-B986-C371-5E96A303CF98}"/>
              </a:ext>
            </a:extLst>
          </p:cNvPr>
          <p:cNvSpPr txBox="1"/>
          <p:nvPr/>
        </p:nvSpPr>
        <p:spPr>
          <a:xfrm>
            <a:off x="5114374" y="1119069"/>
            <a:ext cx="6109334" cy="584775"/>
          </a:xfrm>
          <a:prstGeom prst="rect">
            <a:avLst/>
          </a:prstGeom>
          <a:noFill/>
        </p:spPr>
        <p:txBody>
          <a:bodyPr wrap="square">
            <a:spAutoFit/>
          </a:bodyPr>
          <a:lstStyle/>
          <a:p>
            <a:pPr marL="285750" indent="-285750" algn="r" rtl="1">
              <a:buFont typeface="Arial" pitchFamily="34" charset="0"/>
              <a:buChar char="•"/>
            </a:pPr>
            <a:r>
              <a:rPr lang="ar-EG" sz="1600" dirty="0">
                <a:latin typeface="Cairo" pitchFamily="2" charset="-78"/>
                <a:cs typeface="Cairo" pitchFamily="2" charset="-78"/>
              </a:rPr>
              <a:t>وفي مجال التدريب يمكن تقسيم المهارات التي يجب أن يتقنها المدرب إلي ثلاث مجموعات هي:</a:t>
            </a:r>
          </a:p>
        </p:txBody>
      </p:sp>
    </p:spTree>
    <p:extLst>
      <p:ext uri="{BB962C8B-B14F-4D97-AF65-F5344CB8AC3E}">
        <p14:creationId xmlns:p14="http://schemas.microsoft.com/office/powerpoint/2010/main" val="382578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المهارات الفنية</a:t>
            </a:r>
            <a:br>
              <a:rPr lang="ar-EG" sz="2500" b="1" dirty="0">
                <a:solidFill>
                  <a:srgbClr val="63596A"/>
                </a:solidFill>
                <a:latin typeface="Cairo SemiBold" pitchFamily="2" charset="-78"/>
                <a:cs typeface="Cairo SemiBold" pitchFamily="2" charset="-78"/>
              </a:rPr>
            </a:br>
            <a:endParaRPr lang="ar-EG" sz="2500" b="1" dirty="0">
              <a:solidFill>
                <a:srgbClr val="63596A"/>
              </a:solidFill>
              <a:latin typeface="Cairo SemiBold" pitchFamily="2" charset="-78"/>
              <a:cs typeface="Cairo SemiBold" pitchFamily="2" charset="-78"/>
            </a:endParaRPr>
          </a:p>
        </p:txBody>
      </p:sp>
      <p:sp>
        <p:nvSpPr>
          <p:cNvPr id="30" name="TextBox 29">
            <a:extLst>
              <a:ext uri="{FF2B5EF4-FFF2-40B4-BE49-F238E27FC236}">
                <a16:creationId xmlns:a16="http://schemas.microsoft.com/office/drawing/2014/main" id="{51448989-1583-B986-C371-5E96A303CF98}"/>
              </a:ext>
            </a:extLst>
          </p:cNvPr>
          <p:cNvSpPr txBox="1"/>
          <p:nvPr/>
        </p:nvSpPr>
        <p:spPr>
          <a:xfrm>
            <a:off x="5114374" y="1181016"/>
            <a:ext cx="6109334" cy="2554545"/>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وهي تعبر عن إتقان الجوانب الفنية للتدريب، المتمثلة في كيفية أداء المدرب لأدواره وكذلك إتقان التعامل مع الأجهزة والأدوات التدريبية</a:t>
            </a:r>
          </a:p>
          <a:p>
            <a:pPr marL="285750" indent="-285750" algn="just" rtl="1">
              <a:buFont typeface="Arial" pitchFamily="34" charset="0"/>
              <a:buChar char="•"/>
            </a:pPr>
            <a:r>
              <a:rPr lang="ar-EG" sz="1600" dirty="0">
                <a:latin typeface="Cairo" pitchFamily="2" charset="-78"/>
                <a:cs typeface="Cairo" pitchFamily="2" charset="-78"/>
              </a:rPr>
              <a:t>مهارة العرض والتقديم</a:t>
            </a:r>
          </a:p>
          <a:p>
            <a:pPr marL="285750" indent="-285750" algn="just" rtl="1">
              <a:buFont typeface="Arial" pitchFamily="34" charset="0"/>
              <a:buChar char="•"/>
            </a:pPr>
            <a:r>
              <a:rPr lang="ar-EG" sz="1600" dirty="0">
                <a:latin typeface="Cairo" pitchFamily="2" charset="-78"/>
                <a:cs typeface="Cairo" pitchFamily="2" charset="-78"/>
              </a:rPr>
              <a:t>مهارة إدارة الجلسة التدريبية</a:t>
            </a:r>
          </a:p>
          <a:p>
            <a:pPr marL="285750" indent="-285750" algn="just" rtl="1">
              <a:buFont typeface="Arial" pitchFamily="34" charset="0"/>
              <a:buChar char="•"/>
            </a:pPr>
            <a:r>
              <a:rPr lang="ar-EG" sz="1600" dirty="0">
                <a:latin typeface="Cairo" pitchFamily="2" charset="-78"/>
                <a:cs typeface="Cairo" pitchFamily="2" charset="-78"/>
              </a:rPr>
              <a:t>مهارة إعداد وتنفيذ الحالات العملية</a:t>
            </a:r>
          </a:p>
          <a:p>
            <a:pPr marL="285750" indent="-285750" algn="just" rtl="1">
              <a:buFont typeface="Arial" pitchFamily="34" charset="0"/>
              <a:buChar char="•"/>
            </a:pPr>
            <a:r>
              <a:rPr lang="ar-EG" sz="1600" dirty="0">
                <a:latin typeface="Cairo" pitchFamily="2" charset="-78"/>
                <a:cs typeface="Cairo" pitchFamily="2" charset="-78"/>
              </a:rPr>
              <a:t>مهارة إدارة الحوار والمناقشة وإعطاء التغذية الراجعة</a:t>
            </a:r>
          </a:p>
          <a:p>
            <a:pPr marL="285750" indent="-285750" algn="just" rtl="1">
              <a:buFont typeface="Arial" pitchFamily="34" charset="0"/>
              <a:buChar char="•"/>
            </a:pPr>
            <a:r>
              <a:rPr lang="ar-EG" sz="1600" dirty="0">
                <a:latin typeface="Cairo" pitchFamily="2" charset="-78"/>
                <a:cs typeface="Cairo" pitchFamily="2" charset="-78"/>
              </a:rPr>
              <a:t>مهارة التعامل مع تكنولوجيا التدريب</a:t>
            </a:r>
          </a:p>
          <a:p>
            <a:pPr marL="285750" indent="-285750" algn="just" rtl="1">
              <a:buFont typeface="Arial" pitchFamily="34" charset="0"/>
              <a:buChar char="•"/>
            </a:pPr>
            <a:r>
              <a:rPr lang="ar-EG" sz="1600" dirty="0">
                <a:latin typeface="Cairo" pitchFamily="2" charset="-78"/>
                <a:cs typeface="Cairo" pitchFamily="2" charset="-78"/>
              </a:rPr>
              <a:t>مهارة التعامل مع أسئلة المشاركين</a:t>
            </a:r>
          </a:p>
          <a:p>
            <a:pPr marL="285750" indent="-285750" algn="just" rtl="1">
              <a:buFont typeface="Arial" pitchFamily="34" charset="0"/>
              <a:buChar char="•"/>
            </a:pPr>
            <a:r>
              <a:rPr lang="ar-EG" sz="1600" dirty="0">
                <a:latin typeface="Cairo" pitchFamily="2" charset="-78"/>
                <a:cs typeface="Cairo" pitchFamily="2" charset="-78"/>
              </a:rPr>
              <a:t>مهارة التعامل مع المواقف الطارئة</a:t>
            </a:r>
          </a:p>
          <a:p>
            <a:pPr marL="285750" indent="-285750" algn="just" rtl="1">
              <a:buFont typeface="Arial" pitchFamily="34" charset="0"/>
              <a:buChar char="•"/>
            </a:pPr>
            <a:endParaRPr lang="ar-EG" sz="1600" dirty="0">
              <a:latin typeface="Cairo" pitchFamily="2" charset="-78"/>
              <a:cs typeface="Cairo" pitchFamily="2" charset="-7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4936" y="1752509"/>
            <a:ext cx="5314656" cy="4490321"/>
          </a:xfrm>
          <a:prstGeom prst="rect">
            <a:avLst/>
          </a:prstGeom>
        </p:spPr>
      </p:pic>
    </p:spTree>
    <p:extLst>
      <p:ext uri="{BB962C8B-B14F-4D97-AF65-F5344CB8AC3E}">
        <p14:creationId xmlns:p14="http://schemas.microsoft.com/office/powerpoint/2010/main" val="426228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4748355"/>
            <a:ext cx="6711356" cy="1154162"/>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اكساب المشاركين المعارف والمهارات والاتجاهات الإيجابية المتعلقة بالتدريب والعملية التدريبة ووحدات التدريب</a:t>
            </a:r>
          </a:p>
          <a:p>
            <a:pPr marL="0" indent="0" algn="justLow" rtl="1">
              <a:buNone/>
            </a:pP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285895" y="3365611"/>
            <a:ext cx="3791808" cy="126778"/>
          </a:xfrm>
          <a:prstGeom prst="rect">
            <a:avLst/>
          </a:prstGeom>
        </p:spPr>
      </p:pic>
      <p:sp>
        <p:nvSpPr>
          <p:cNvPr id="9" name="TextBox 8">
            <a:extLst>
              <a:ext uri="{FF2B5EF4-FFF2-40B4-BE49-F238E27FC236}">
                <a16:creationId xmlns:a16="http://schemas.microsoft.com/office/drawing/2014/main" id="{653C61B4-7816-BC29-8B13-0DB2423C2A7A}"/>
              </a:ext>
            </a:extLst>
          </p:cNvPr>
          <p:cNvSpPr txBox="1"/>
          <p:nvPr/>
        </p:nvSpPr>
        <p:spPr>
          <a:xfrm>
            <a:off x="821019" y="2476014"/>
            <a:ext cx="2059912" cy="1446550"/>
          </a:xfrm>
          <a:prstGeom prst="rect">
            <a:avLst/>
          </a:prstGeom>
          <a:noFill/>
        </p:spPr>
        <p:txBody>
          <a:bodyPr wrap="square">
            <a:spAutoFit/>
          </a:bodyPr>
          <a:lstStyle/>
          <a:p>
            <a:pPr algn="justLow" rtl="1"/>
            <a:r>
              <a:rPr lang="ar-EG" sz="4400" dirty="0">
                <a:solidFill>
                  <a:srgbClr val="FFFFFF"/>
                </a:solidFill>
                <a:latin typeface="29LT Azer Black" panose="00000600000000000000" pitchFamily="2" charset="-78"/>
                <a:cs typeface="29LT Azer Black" panose="00000600000000000000" pitchFamily="2" charset="-78"/>
              </a:rPr>
              <a:t>الهدف العام</a:t>
            </a:r>
            <a:endParaRPr lang="en-US" sz="4400" dirty="0">
              <a:latin typeface="29LT Azer Black" panose="00000600000000000000" pitchFamily="2" charset="-78"/>
              <a:cs typeface="29LT Azer Black" panose="00000600000000000000" pitchFamily="2" charset="-78"/>
            </a:endParaRPr>
          </a:p>
        </p:txBody>
      </p:sp>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90086" y="408379"/>
              <a:ext cx="877960" cy="589696"/>
            </a:xfrm>
            <a:prstGeom prst="rect">
              <a:avLst/>
            </a:prstGeom>
          </p:spPr>
        </p:pic>
      </p:grpSp>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4241" y="1899467"/>
            <a:ext cx="2599644" cy="2599644"/>
          </a:xfrm>
          <a:prstGeom prst="rect">
            <a:avLst/>
          </a:prstGeom>
        </p:spPr>
      </p:pic>
    </p:spTree>
    <p:extLst>
      <p:ext uri="{BB962C8B-B14F-4D97-AF65-F5344CB8AC3E}">
        <p14:creationId xmlns:p14="http://schemas.microsoft.com/office/powerpoint/2010/main" val="277603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المهارات السلوكية</a:t>
            </a:r>
            <a:br>
              <a:rPr lang="ar-EG" sz="2500" b="1" dirty="0">
                <a:solidFill>
                  <a:srgbClr val="63596A"/>
                </a:solidFill>
                <a:latin typeface="Cairo SemiBold" pitchFamily="2" charset="-78"/>
                <a:cs typeface="Cairo SemiBold" pitchFamily="2" charset="-78"/>
              </a:rPr>
            </a:br>
            <a:endParaRPr lang="ar-EG" sz="2500" b="1" dirty="0">
              <a:solidFill>
                <a:srgbClr val="63596A"/>
              </a:solidFill>
              <a:latin typeface="Cairo SemiBold" pitchFamily="2" charset="-78"/>
              <a:cs typeface="Cairo SemiBold" pitchFamily="2" charset="-78"/>
            </a:endParaRPr>
          </a:p>
        </p:txBody>
      </p:sp>
      <p:sp>
        <p:nvSpPr>
          <p:cNvPr id="30" name="TextBox 29">
            <a:extLst>
              <a:ext uri="{FF2B5EF4-FFF2-40B4-BE49-F238E27FC236}">
                <a16:creationId xmlns:a16="http://schemas.microsoft.com/office/drawing/2014/main" id="{51448989-1583-B986-C371-5E96A303CF98}"/>
              </a:ext>
            </a:extLst>
          </p:cNvPr>
          <p:cNvSpPr txBox="1"/>
          <p:nvPr/>
        </p:nvSpPr>
        <p:spPr>
          <a:xfrm>
            <a:off x="5114374" y="1181016"/>
            <a:ext cx="6109334" cy="3046988"/>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تشير إلى إتقان التعامل مع الآخرين، أي معاملة المتدربين كأفراد أولاً ثم كموارد، ومن أهم هذه المهارات: </a:t>
            </a:r>
          </a:p>
          <a:p>
            <a:pPr marL="342900" indent="-342900" algn="just" rtl="1">
              <a:buFont typeface="+mj-lt"/>
              <a:buAutoNum type="arabicPeriod"/>
            </a:pPr>
            <a:r>
              <a:rPr lang="ar-EG" sz="1600" dirty="0">
                <a:latin typeface="Cairo" pitchFamily="2" charset="-78"/>
                <a:cs typeface="Cairo" pitchFamily="2" charset="-78"/>
              </a:rPr>
              <a:t>مهارة التخطيط</a:t>
            </a:r>
          </a:p>
          <a:p>
            <a:pPr marL="342900" indent="-342900" algn="just" rtl="1">
              <a:buFont typeface="+mj-lt"/>
              <a:buAutoNum type="arabicPeriod"/>
            </a:pPr>
            <a:r>
              <a:rPr lang="ar-EG" sz="1600" dirty="0">
                <a:latin typeface="Cairo" pitchFamily="2" charset="-78"/>
                <a:cs typeface="Cairo" pitchFamily="2" charset="-78"/>
              </a:rPr>
              <a:t>مهارة تحفيز المشاركين</a:t>
            </a:r>
          </a:p>
          <a:p>
            <a:pPr marL="342900" indent="-342900" algn="just" rtl="1">
              <a:buFont typeface="+mj-lt"/>
              <a:buAutoNum type="arabicPeriod"/>
            </a:pPr>
            <a:r>
              <a:rPr lang="ar-EG" sz="1600" dirty="0">
                <a:latin typeface="Cairo" pitchFamily="2" charset="-78"/>
                <a:cs typeface="Cairo" pitchFamily="2" charset="-78"/>
              </a:rPr>
              <a:t>مهارة الاتصال الفعال</a:t>
            </a:r>
          </a:p>
          <a:p>
            <a:pPr marL="342900" indent="-342900" algn="just" rtl="1">
              <a:buFont typeface="+mj-lt"/>
              <a:buAutoNum type="arabicPeriod"/>
            </a:pPr>
            <a:r>
              <a:rPr lang="ar-EG" sz="1600" dirty="0">
                <a:latin typeface="Cairo" pitchFamily="2" charset="-78"/>
                <a:cs typeface="Cairo" pitchFamily="2" charset="-78"/>
              </a:rPr>
              <a:t>مهارة القيادة</a:t>
            </a:r>
          </a:p>
          <a:p>
            <a:pPr marL="342900" indent="-342900" algn="just" rtl="1">
              <a:buFont typeface="+mj-lt"/>
              <a:buAutoNum type="arabicPeriod"/>
            </a:pPr>
            <a:r>
              <a:rPr lang="ar-EG" sz="1600" dirty="0">
                <a:latin typeface="Cairo" pitchFamily="2" charset="-78"/>
                <a:cs typeface="Cairo" pitchFamily="2" charset="-78"/>
              </a:rPr>
              <a:t>الإلقاء</a:t>
            </a:r>
          </a:p>
          <a:p>
            <a:pPr marL="342900" indent="-342900" algn="just" rtl="1">
              <a:buFont typeface="+mj-lt"/>
              <a:buAutoNum type="arabicPeriod"/>
            </a:pPr>
            <a:r>
              <a:rPr lang="ar-EG" sz="1600" dirty="0">
                <a:latin typeface="Cairo" pitchFamily="2" charset="-78"/>
                <a:cs typeface="Cairo" pitchFamily="2" charset="-78"/>
              </a:rPr>
              <a:t>التفاوض</a:t>
            </a:r>
          </a:p>
          <a:p>
            <a:pPr marL="342900" indent="-342900" algn="just" rtl="1">
              <a:buFont typeface="+mj-lt"/>
              <a:buAutoNum type="arabicPeriod"/>
            </a:pPr>
            <a:r>
              <a:rPr lang="ar-EG" sz="1600" dirty="0">
                <a:latin typeface="Cairo" pitchFamily="2" charset="-78"/>
                <a:cs typeface="Cairo" pitchFamily="2" charset="-78"/>
              </a:rPr>
              <a:t>بناء الفرق</a:t>
            </a:r>
          </a:p>
          <a:p>
            <a:pPr marL="342900" indent="-342900" algn="just" rtl="1">
              <a:buFont typeface="+mj-lt"/>
              <a:buAutoNum type="arabicPeriod"/>
            </a:pPr>
            <a:r>
              <a:rPr lang="ar-EG" sz="1600" dirty="0">
                <a:latin typeface="Cairo" pitchFamily="2" charset="-78"/>
                <a:cs typeface="Cairo" pitchFamily="2" charset="-78"/>
              </a:rPr>
              <a:t>إدارة الوقت </a:t>
            </a:r>
          </a:p>
          <a:p>
            <a:pPr marL="342900" indent="-342900" algn="just" rtl="1">
              <a:buFont typeface="+mj-lt"/>
              <a:buAutoNum type="arabicPeriod"/>
            </a:pPr>
            <a:r>
              <a:rPr lang="ar-EG" sz="1600" dirty="0">
                <a:latin typeface="Cairo" pitchFamily="2" charset="-78"/>
                <a:cs typeface="Cairo" pitchFamily="2" charset="-78"/>
              </a:rPr>
              <a:t>طرح الأسئلة </a:t>
            </a: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6342" y="2438916"/>
            <a:ext cx="5219068" cy="3578176"/>
          </a:xfrm>
          <a:prstGeom prst="rect">
            <a:avLst/>
          </a:prstGeom>
        </p:spPr>
      </p:pic>
    </p:spTree>
    <p:extLst>
      <p:ext uri="{BB962C8B-B14F-4D97-AF65-F5344CB8AC3E}">
        <p14:creationId xmlns:p14="http://schemas.microsoft.com/office/powerpoint/2010/main" val="16535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المهارات الفكرية</a:t>
            </a:r>
            <a:br>
              <a:rPr lang="ar-EG" sz="2500" b="1" dirty="0">
                <a:solidFill>
                  <a:srgbClr val="63596A"/>
                </a:solidFill>
                <a:latin typeface="Cairo SemiBold" pitchFamily="2" charset="-78"/>
                <a:cs typeface="Cairo SemiBold" pitchFamily="2" charset="-78"/>
              </a:rPr>
            </a:br>
            <a:endParaRPr lang="ar-EG" sz="2500" b="1" dirty="0">
              <a:solidFill>
                <a:srgbClr val="63596A"/>
              </a:solidFill>
              <a:latin typeface="Cairo SemiBold" pitchFamily="2" charset="-78"/>
              <a:cs typeface="Cairo SemiBold" pitchFamily="2" charset="-78"/>
            </a:endParaRPr>
          </a:p>
        </p:txBody>
      </p:sp>
      <p:sp>
        <p:nvSpPr>
          <p:cNvPr id="30" name="TextBox 29">
            <a:extLst>
              <a:ext uri="{FF2B5EF4-FFF2-40B4-BE49-F238E27FC236}">
                <a16:creationId xmlns:a16="http://schemas.microsoft.com/office/drawing/2014/main" id="{51448989-1583-B986-C371-5E96A303CF98}"/>
              </a:ext>
            </a:extLst>
          </p:cNvPr>
          <p:cNvSpPr txBox="1"/>
          <p:nvPr/>
        </p:nvSpPr>
        <p:spPr>
          <a:xfrm>
            <a:off x="5114374" y="1181016"/>
            <a:ext cx="6109334" cy="2062103"/>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وتشير إلى مجموعة من المهارات الذهنية ومن أهمها:</a:t>
            </a:r>
          </a:p>
          <a:p>
            <a:pPr marL="342900" indent="-342900" algn="just" rtl="1">
              <a:buFont typeface="+mj-lt"/>
              <a:buAutoNum type="arabicPeriod"/>
            </a:pPr>
            <a:r>
              <a:rPr lang="ar-EG" sz="1600" dirty="0">
                <a:latin typeface="Cairo" pitchFamily="2" charset="-78"/>
                <a:cs typeface="Cairo" pitchFamily="2" charset="-78"/>
              </a:rPr>
              <a:t>الابتكار: إنتاج أفكار جديدة غير مسبوقة</a:t>
            </a:r>
          </a:p>
          <a:p>
            <a:pPr marL="342900" indent="-342900" algn="just" rtl="1">
              <a:buFont typeface="+mj-lt"/>
              <a:buAutoNum type="arabicPeriod"/>
            </a:pPr>
            <a:r>
              <a:rPr lang="ar-EG" sz="1600" dirty="0">
                <a:latin typeface="Cairo" pitchFamily="2" charset="-78"/>
                <a:cs typeface="Cairo" pitchFamily="2" charset="-78"/>
              </a:rPr>
              <a:t>التحليل: تتبع الظواهر والاستنتاج، وربط الأفكار والأجزاء بعضها البعض</a:t>
            </a:r>
          </a:p>
          <a:p>
            <a:pPr marL="342900" indent="-342900" algn="just" rtl="1">
              <a:buFont typeface="+mj-lt"/>
              <a:buAutoNum type="arabicPeriod"/>
            </a:pPr>
            <a:r>
              <a:rPr lang="ar-EG" sz="1600" dirty="0">
                <a:latin typeface="Cairo" pitchFamily="2" charset="-78"/>
                <a:cs typeface="Cairo" pitchFamily="2" charset="-78"/>
              </a:rPr>
              <a:t>التقويم: قياس الأداء واقتراح إجراءات محددة لتطويره</a:t>
            </a:r>
          </a:p>
          <a:p>
            <a:pPr marL="342900" indent="-342900" algn="just" rtl="1">
              <a:buFont typeface="+mj-lt"/>
              <a:buAutoNum type="arabicPeriod"/>
            </a:pPr>
            <a:r>
              <a:rPr lang="ar-EG" sz="1600" dirty="0">
                <a:latin typeface="Cairo" pitchFamily="2" charset="-78"/>
                <a:cs typeface="Cairo" pitchFamily="2" charset="-78"/>
              </a:rPr>
              <a:t>التنبؤ: التوقع العلمي لسير الأحداث مستقبلاً بناء على استقراء الماضي</a:t>
            </a:r>
          </a:p>
          <a:p>
            <a:pPr marL="342900" indent="-342900" algn="just" rtl="1">
              <a:buFont typeface="+mj-lt"/>
              <a:buAutoNum type="arabicPeriod"/>
            </a:pPr>
            <a:r>
              <a:rPr lang="ar-EG" sz="1600" dirty="0">
                <a:latin typeface="Cairo" pitchFamily="2" charset="-78"/>
                <a:cs typeface="Cairo" pitchFamily="2" charset="-78"/>
              </a:rPr>
              <a:t>التفكير المنظم</a:t>
            </a:r>
          </a:p>
          <a:p>
            <a:pPr algn="just" rtl="1"/>
            <a:endParaRPr lang="ar-EG" sz="1600" dirty="0">
              <a:latin typeface="Cairo" pitchFamily="2" charset="-78"/>
              <a:cs typeface="Cairo" pitchFamily="2" charset="-7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0173" y="1482383"/>
            <a:ext cx="3710940" cy="4297680"/>
          </a:xfrm>
          <a:prstGeom prst="rect">
            <a:avLst/>
          </a:prstGeom>
        </p:spPr>
      </p:pic>
    </p:spTree>
    <p:extLst>
      <p:ext uri="{BB962C8B-B14F-4D97-AF65-F5344CB8AC3E}">
        <p14:creationId xmlns:p14="http://schemas.microsoft.com/office/powerpoint/2010/main" val="64951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Title 1">
            <a:extLst>
              <a:ext uri="{FF2B5EF4-FFF2-40B4-BE49-F238E27FC236}">
                <a16:creationId xmlns:a16="http://schemas.microsoft.com/office/drawing/2014/main" id="{85D22935-33D0-40FF-D378-68408523FE69}"/>
              </a:ext>
            </a:extLst>
          </p:cNvPr>
          <p:cNvSpPr txBox="1">
            <a:spLocks/>
          </p:cNvSpPr>
          <p:nvPr/>
        </p:nvSpPr>
        <p:spPr>
          <a:xfrm>
            <a:off x="5934635" y="502657"/>
            <a:ext cx="598218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أهم مهارات إدارة الجلسة</a:t>
            </a:r>
          </a:p>
        </p:txBody>
      </p:sp>
      <p:grpSp>
        <p:nvGrpSpPr>
          <p:cNvPr id="16" name="Group 15"/>
          <p:cNvGrpSpPr/>
          <p:nvPr/>
        </p:nvGrpSpPr>
        <p:grpSpPr>
          <a:xfrm>
            <a:off x="5076603" y="1361868"/>
            <a:ext cx="1687895" cy="1460227"/>
            <a:chOff x="3215386" y="44007"/>
            <a:chExt cx="1462152" cy="1264933"/>
          </a:xfrm>
          <a:solidFill>
            <a:srgbClr val="00483F"/>
          </a:solidFill>
        </p:grpSpPr>
        <p:sp>
          <p:nvSpPr>
            <p:cNvPr id="37" name="Hexagon 36"/>
            <p:cNvSpPr/>
            <p:nvPr/>
          </p:nvSpPr>
          <p:spPr>
            <a:xfrm>
              <a:off x="3215386" y="44007"/>
              <a:ext cx="1462152" cy="1264933"/>
            </a:xfrm>
            <a:prstGeom prst="hexagon">
              <a:avLst>
                <a:gd name="adj" fmla="val 28570"/>
                <a:gd name="vf" fmla="val 11547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38" name="Hexagon 4"/>
            <p:cNvSpPr/>
            <p:nvPr/>
          </p:nvSpPr>
          <p:spPr>
            <a:xfrm>
              <a:off x="3457696" y="253633"/>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EG" sz="2600" kern="1200" dirty="0">
                  <a:latin typeface="29LT Azer Light" pitchFamily="2" charset="-78"/>
                  <a:cs typeface="29LT Azer Light" pitchFamily="2" charset="-78"/>
                </a:rPr>
                <a:t>التواصل</a:t>
              </a:r>
            </a:p>
          </p:txBody>
        </p:sp>
      </p:grpSp>
      <p:grpSp>
        <p:nvGrpSpPr>
          <p:cNvPr id="17" name="Group 16"/>
          <p:cNvGrpSpPr/>
          <p:nvPr/>
        </p:nvGrpSpPr>
        <p:grpSpPr>
          <a:xfrm>
            <a:off x="6417567" y="2095880"/>
            <a:ext cx="1687895" cy="1460227"/>
            <a:chOff x="4556350" y="778019"/>
            <a:chExt cx="1462152" cy="1264933"/>
          </a:xfrm>
          <a:solidFill>
            <a:srgbClr val="00483F"/>
          </a:solidFill>
        </p:grpSpPr>
        <p:sp>
          <p:nvSpPr>
            <p:cNvPr id="35" name="Hexagon 34"/>
            <p:cNvSpPr/>
            <p:nvPr/>
          </p:nvSpPr>
          <p:spPr>
            <a:xfrm>
              <a:off x="4556350" y="778019"/>
              <a:ext cx="1462152" cy="1264933"/>
            </a:xfrm>
            <a:prstGeom prst="hexagon">
              <a:avLst>
                <a:gd name="adj" fmla="val 28570"/>
                <a:gd name="vf" fmla="val 115470"/>
              </a:avLst>
            </a:prstGeom>
            <a:grpFill/>
          </p:spPr>
          <p:style>
            <a:lnRef idx="2">
              <a:schemeClr val="lt1">
                <a:hueOff val="0"/>
                <a:satOff val="0"/>
                <a:lumOff val="0"/>
                <a:alphaOff val="0"/>
              </a:schemeClr>
            </a:lnRef>
            <a:fillRef idx="1">
              <a:schemeClr val="accent3">
                <a:hueOff val="187182"/>
                <a:satOff val="-50"/>
                <a:lumOff val="1530"/>
                <a:alphaOff val="0"/>
              </a:schemeClr>
            </a:fillRef>
            <a:effectRef idx="0">
              <a:schemeClr val="accent3">
                <a:hueOff val="187182"/>
                <a:satOff val="-50"/>
                <a:lumOff val="1530"/>
                <a:alphaOff val="0"/>
              </a:schemeClr>
            </a:effectRef>
            <a:fontRef idx="minor">
              <a:schemeClr val="lt1"/>
            </a:fontRef>
          </p:style>
          <p:txBody>
            <a:bodyPr/>
            <a:lstStyle/>
            <a:p>
              <a:endParaRPr lang="en-US"/>
            </a:p>
          </p:txBody>
        </p:sp>
        <p:sp>
          <p:nvSpPr>
            <p:cNvPr id="36" name="Hexagon 6"/>
            <p:cNvSpPr/>
            <p:nvPr/>
          </p:nvSpPr>
          <p:spPr>
            <a:xfrm>
              <a:off x="4798660" y="987645"/>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EG" sz="2600" kern="1200" dirty="0">
                  <a:latin typeface="29LT Azer Light" pitchFamily="2" charset="-78"/>
                  <a:cs typeface="29LT Azer Light" pitchFamily="2" charset="-78"/>
                </a:rPr>
                <a:t>الإلقاء</a:t>
              </a:r>
            </a:p>
          </p:txBody>
        </p:sp>
      </p:grpSp>
      <p:grpSp>
        <p:nvGrpSpPr>
          <p:cNvPr id="18" name="Group 17"/>
          <p:cNvGrpSpPr/>
          <p:nvPr/>
        </p:nvGrpSpPr>
        <p:grpSpPr>
          <a:xfrm>
            <a:off x="6417567" y="3625375"/>
            <a:ext cx="1687895" cy="1460227"/>
            <a:chOff x="4556350" y="2307514"/>
            <a:chExt cx="1462152" cy="1264933"/>
          </a:xfrm>
        </p:grpSpPr>
        <p:sp>
          <p:nvSpPr>
            <p:cNvPr id="33" name="Hexagon 32"/>
            <p:cNvSpPr/>
            <p:nvPr/>
          </p:nvSpPr>
          <p:spPr>
            <a:xfrm>
              <a:off x="4556350" y="2307514"/>
              <a:ext cx="1462152" cy="1264933"/>
            </a:xfrm>
            <a:prstGeom prst="hexagon">
              <a:avLst>
                <a:gd name="adj" fmla="val 28570"/>
                <a:gd name="vf" fmla="val 115470"/>
              </a:avLst>
            </a:prstGeom>
            <a:solidFill>
              <a:srgbClr val="00483F"/>
            </a:solidFill>
          </p:spPr>
          <p:style>
            <a:lnRef idx="2">
              <a:schemeClr val="lt1">
                <a:hueOff val="0"/>
                <a:satOff val="0"/>
                <a:lumOff val="0"/>
                <a:alphaOff val="0"/>
              </a:schemeClr>
            </a:lnRef>
            <a:fillRef idx="1">
              <a:schemeClr val="accent3">
                <a:hueOff val="374364"/>
                <a:satOff val="-101"/>
                <a:lumOff val="3059"/>
                <a:alphaOff val="0"/>
              </a:schemeClr>
            </a:fillRef>
            <a:effectRef idx="0">
              <a:schemeClr val="accent3">
                <a:hueOff val="374364"/>
                <a:satOff val="-101"/>
                <a:lumOff val="3059"/>
                <a:alphaOff val="0"/>
              </a:schemeClr>
            </a:effectRef>
            <a:fontRef idx="minor">
              <a:schemeClr val="lt1"/>
            </a:fontRef>
          </p:style>
          <p:txBody>
            <a:bodyPr/>
            <a:lstStyle/>
            <a:p>
              <a:endParaRPr lang="en-US"/>
            </a:p>
          </p:txBody>
        </p:sp>
        <p:sp>
          <p:nvSpPr>
            <p:cNvPr id="34" name="Hexagon 8"/>
            <p:cNvSpPr/>
            <p:nvPr/>
          </p:nvSpPr>
          <p:spPr>
            <a:xfrm>
              <a:off x="4677538" y="2517140"/>
              <a:ext cx="1098654" cy="845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EG" sz="2600" kern="1200" dirty="0">
                  <a:latin typeface="29LT Azer Light" pitchFamily="2" charset="-78"/>
                  <a:cs typeface="29LT Azer Light" pitchFamily="2" charset="-78"/>
                </a:rPr>
                <a:t>التفاوض</a:t>
              </a:r>
            </a:p>
          </p:txBody>
        </p:sp>
      </p:grpSp>
      <p:grpSp>
        <p:nvGrpSpPr>
          <p:cNvPr id="19" name="Group 18"/>
          <p:cNvGrpSpPr/>
          <p:nvPr/>
        </p:nvGrpSpPr>
        <p:grpSpPr>
          <a:xfrm>
            <a:off x="5076603" y="4404265"/>
            <a:ext cx="1687895" cy="1460227"/>
            <a:chOff x="3215386" y="3086404"/>
            <a:chExt cx="1462152" cy="1264933"/>
          </a:xfrm>
          <a:solidFill>
            <a:srgbClr val="00483F"/>
          </a:solidFill>
        </p:grpSpPr>
        <p:sp>
          <p:nvSpPr>
            <p:cNvPr id="28" name="Hexagon 27"/>
            <p:cNvSpPr/>
            <p:nvPr/>
          </p:nvSpPr>
          <p:spPr>
            <a:xfrm>
              <a:off x="3215386" y="3086404"/>
              <a:ext cx="1462152" cy="1264933"/>
            </a:xfrm>
            <a:prstGeom prst="hexagon">
              <a:avLst>
                <a:gd name="adj" fmla="val 28570"/>
                <a:gd name="vf" fmla="val 115470"/>
              </a:avLst>
            </a:prstGeom>
            <a:grpFill/>
          </p:spPr>
          <p:style>
            <a:lnRef idx="2">
              <a:schemeClr val="lt1">
                <a:hueOff val="0"/>
                <a:satOff val="0"/>
                <a:lumOff val="0"/>
                <a:alphaOff val="0"/>
              </a:schemeClr>
            </a:lnRef>
            <a:fillRef idx="1">
              <a:schemeClr val="accent3">
                <a:hueOff val="561546"/>
                <a:satOff val="-151"/>
                <a:lumOff val="4589"/>
                <a:alphaOff val="0"/>
              </a:schemeClr>
            </a:fillRef>
            <a:effectRef idx="0">
              <a:schemeClr val="accent3">
                <a:hueOff val="561546"/>
                <a:satOff val="-151"/>
                <a:lumOff val="4589"/>
                <a:alphaOff val="0"/>
              </a:schemeClr>
            </a:effectRef>
            <a:fontRef idx="minor">
              <a:schemeClr val="lt1"/>
            </a:fontRef>
          </p:style>
          <p:txBody>
            <a:bodyPr/>
            <a:lstStyle/>
            <a:p>
              <a:endParaRPr lang="en-US"/>
            </a:p>
          </p:txBody>
        </p:sp>
        <p:sp>
          <p:nvSpPr>
            <p:cNvPr id="32" name="Hexagon 10"/>
            <p:cNvSpPr/>
            <p:nvPr/>
          </p:nvSpPr>
          <p:spPr>
            <a:xfrm>
              <a:off x="3457696" y="329603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EG" sz="2600" kern="1200" dirty="0">
                  <a:latin typeface="29LT Azer Light" pitchFamily="2" charset="-78"/>
                  <a:cs typeface="29LT Azer Light" pitchFamily="2" charset="-78"/>
                </a:rPr>
                <a:t>طرح الاسئلة</a:t>
              </a:r>
            </a:p>
          </p:txBody>
        </p:sp>
      </p:grpSp>
      <p:grpSp>
        <p:nvGrpSpPr>
          <p:cNvPr id="20" name="Group 19"/>
          <p:cNvGrpSpPr/>
          <p:nvPr/>
        </p:nvGrpSpPr>
        <p:grpSpPr>
          <a:xfrm>
            <a:off x="3729413" y="3626245"/>
            <a:ext cx="1687895" cy="1460227"/>
            <a:chOff x="1868196" y="2308384"/>
            <a:chExt cx="1462152" cy="1264933"/>
          </a:xfrm>
          <a:solidFill>
            <a:srgbClr val="00483F"/>
          </a:solidFill>
        </p:grpSpPr>
        <p:sp>
          <p:nvSpPr>
            <p:cNvPr id="25" name="Hexagon 24"/>
            <p:cNvSpPr/>
            <p:nvPr/>
          </p:nvSpPr>
          <p:spPr>
            <a:xfrm>
              <a:off x="1868196" y="2308384"/>
              <a:ext cx="1462152" cy="1264933"/>
            </a:xfrm>
            <a:prstGeom prst="hexagon">
              <a:avLst>
                <a:gd name="adj" fmla="val 28570"/>
                <a:gd name="vf" fmla="val 115470"/>
              </a:avLst>
            </a:prstGeom>
            <a:grpFill/>
          </p:spPr>
          <p:style>
            <a:lnRef idx="2">
              <a:schemeClr val="lt1">
                <a:hueOff val="0"/>
                <a:satOff val="0"/>
                <a:lumOff val="0"/>
                <a:alphaOff val="0"/>
              </a:schemeClr>
            </a:lnRef>
            <a:fillRef idx="1">
              <a:schemeClr val="accent3">
                <a:hueOff val="748729"/>
                <a:satOff val="-202"/>
                <a:lumOff val="6118"/>
                <a:alphaOff val="0"/>
              </a:schemeClr>
            </a:fillRef>
            <a:effectRef idx="0">
              <a:schemeClr val="accent3">
                <a:hueOff val="748729"/>
                <a:satOff val="-202"/>
                <a:lumOff val="6118"/>
                <a:alphaOff val="0"/>
              </a:schemeClr>
            </a:effectRef>
            <a:fontRef idx="minor">
              <a:schemeClr val="lt1"/>
            </a:fontRef>
          </p:style>
          <p:txBody>
            <a:bodyPr/>
            <a:lstStyle/>
            <a:p>
              <a:endParaRPr lang="en-US"/>
            </a:p>
          </p:txBody>
        </p:sp>
        <p:sp>
          <p:nvSpPr>
            <p:cNvPr id="27" name="Hexagon 12"/>
            <p:cNvSpPr/>
            <p:nvPr/>
          </p:nvSpPr>
          <p:spPr>
            <a:xfrm>
              <a:off x="2110506" y="2518010"/>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EG" sz="2600" kern="1200" dirty="0">
                  <a:latin typeface="29LT Azer Light" pitchFamily="2" charset="-78"/>
                  <a:cs typeface="29LT Azer Light" pitchFamily="2" charset="-78"/>
                </a:rPr>
                <a:t>الإقناع والتأثير</a:t>
              </a:r>
            </a:p>
          </p:txBody>
        </p:sp>
      </p:grpSp>
      <p:grpSp>
        <p:nvGrpSpPr>
          <p:cNvPr id="22" name="Group 21"/>
          <p:cNvGrpSpPr/>
          <p:nvPr/>
        </p:nvGrpSpPr>
        <p:grpSpPr>
          <a:xfrm>
            <a:off x="3729413" y="2094139"/>
            <a:ext cx="1687895" cy="1460227"/>
            <a:chOff x="1868196" y="776278"/>
            <a:chExt cx="1462152" cy="1264933"/>
          </a:xfrm>
          <a:solidFill>
            <a:srgbClr val="00483F"/>
          </a:solidFill>
        </p:grpSpPr>
        <p:sp>
          <p:nvSpPr>
            <p:cNvPr id="23" name="Hexagon 22"/>
            <p:cNvSpPr/>
            <p:nvPr/>
          </p:nvSpPr>
          <p:spPr>
            <a:xfrm>
              <a:off x="1868196" y="776278"/>
              <a:ext cx="1462152" cy="1264933"/>
            </a:xfrm>
            <a:prstGeom prst="hexagon">
              <a:avLst>
                <a:gd name="adj" fmla="val 28570"/>
                <a:gd name="vf" fmla="val 115470"/>
              </a:avLst>
            </a:prstGeom>
            <a:grpFill/>
          </p:spPr>
          <p:style>
            <a:lnRef idx="2">
              <a:schemeClr val="lt1">
                <a:hueOff val="0"/>
                <a:satOff val="0"/>
                <a:lumOff val="0"/>
                <a:alphaOff val="0"/>
              </a:schemeClr>
            </a:lnRef>
            <a:fillRef idx="1">
              <a:schemeClr val="accent3">
                <a:hueOff val="935911"/>
                <a:satOff val="-252"/>
                <a:lumOff val="7648"/>
                <a:alphaOff val="0"/>
              </a:schemeClr>
            </a:fillRef>
            <a:effectRef idx="0">
              <a:schemeClr val="accent3">
                <a:hueOff val="935911"/>
                <a:satOff val="-252"/>
                <a:lumOff val="7648"/>
                <a:alphaOff val="0"/>
              </a:schemeClr>
            </a:effectRef>
            <a:fontRef idx="minor">
              <a:schemeClr val="lt1"/>
            </a:fontRef>
          </p:style>
          <p:txBody>
            <a:bodyPr/>
            <a:lstStyle/>
            <a:p>
              <a:endParaRPr lang="en-US"/>
            </a:p>
          </p:txBody>
        </p:sp>
        <p:sp>
          <p:nvSpPr>
            <p:cNvPr id="24" name="Hexagon 14"/>
            <p:cNvSpPr/>
            <p:nvPr/>
          </p:nvSpPr>
          <p:spPr>
            <a:xfrm>
              <a:off x="2110506" y="985904"/>
              <a:ext cx="977532" cy="84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EG" sz="2600" kern="1200" dirty="0">
                  <a:latin typeface="29LT Azer Light" pitchFamily="2" charset="-78"/>
                  <a:cs typeface="29LT Azer Light" pitchFamily="2" charset="-78"/>
                </a:rPr>
                <a:t>العرض</a:t>
              </a:r>
            </a:p>
          </p:txBody>
        </p:sp>
      </p:gr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5034" y="3020729"/>
            <a:ext cx="1211032" cy="1211032"/>
          </a:xfrm>
          <a:prstGeom prst="rect">
            <a:avLst/>
          </a:prstGeom>
        </p:spPr>
      </p:pic>
    </p:spTree>
    <p:extLst>
      <p:ext uri="{BB962C8B-B14F-4D97-AF65-F5344CB8AC3E}">
        <p14:creationId xmlns:p14="http://schemas.microsoft.com/office/powerpoint/2010/main" val="1801125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3480432"/>
            <a:ext cx="6711356" cy="984885"/>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المسئولية هي القدرة على إتخاذ القرار والتصرف من أجل تحقيق هدف ما، وتحمل نتائج هذا التصرف</a:t>
            </a: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285895" y="3365611"/>
            <a:ext cx="3791808" cy="126778"/>
          </a:xfrm>
          <a:prstGeom prst="rect">
            <a:avLst/>
          </a:prstGeom>
        </p:spPr>
      </p:pic>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90086" y="408379"/>
              <a:ext cx="877960" cy="589696"/>
            </a:xfrm>
            <a:prstGeom prst="rect">
              <a:avLst/>
            </a:prstGeom>
          </p:spPr>
        </p:pic>
      </p:grpSp>
      <p:sp>
        <p:nvSpPr>
          <p:cNvPr id="9" name="TextBox 8">
            <a:extLst>
              <a:ext uri="{FF2B5EF4-FFF2-40B4-BE49-F238E27FC236}">
                <a16:creationId xmlns:a16="http://schemas.microsoft.com/office/drawing/2014/main" id="{653C61B4-7816-BC29-8B13-0DB2423C2A7A}"/>
              </a:ext>
            </a:extLst>
          </p:cNvPr>
          <p:cNvSpPr txBox="1"/>
          <p:nvPr/>
        </p:nvSpPr>
        <p:spPr>
          <a:xfrm>
            <a:off x="6304548" y="2574879"/>
            <a:ext cx="5543013" cy="769441"/>
          </a:xfrm>
          <a:prstGeom prst="rect">
            <a:avLst/>
          </a:prstGeom>
          <a:noFill/>
        </p:spPr>
        <p:txBody>
          <a:bodyPr wrap="square">
            <a:spAutoFit/>
          </a:bodyPr>
          <a:lstStyle/>
          <a:p>
            <a:pPr algn="justLow" rtl="1"/>
            <a:r>
              <a:rPr lang="ar-EG" sz="4400" dirty="0">
                <a:solidFill>
                  <a:srgbClr val="00665A"/>
                </a:solidFill>
                <a:latin typeface="29LT Azer Black" panose="00000600000000000000" pitchFamily="2" charset="-78"/>
                <a:cs typeface="29LT Azer Black" panose="00000600000000000000" pitchFamily="2" charset="-78"/>
              </a:rPr>
              <a:t>مسئوليات المدرب</a:t>
            </a:r>
            <a:endParaRPr lang="en-US" sz="4400" dirty="0">
              <a:solidFill>
                <a:srgbClr val="00665A"/>
              </a:solidFill>
              <a:latin typeface="29LT Azer Black" panose="00000600000000000000" pitchFamily="2" charset="-78"/>
              <a:cs typeface="29LT Azer Black" panose="00000600000000000000" pitchFamily="2" charset="-78"/>
            </a:endParaRPr>
          </a:p>
        </p:txBody>
      </p:sp>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2122338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8950569" y="1314756"/>
            <a:ext cx="235368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Cairo SemiBold" pitchFamily="2" charset="-78"/>
                <a:cs typeface="Cairo SemiBold" pitchFamily="2" charset="-78"/>
              </a:rPr>
              <a:t>قبل الجلسة</a:t>
            </a:r>
          </a:p>
        </p:txBody>
      </p:sp>
      <p:sp>
        <p:nvSpPr>
          <p:cNvPr id="17" name="TextBox 16">
            <a:extLst>
              <a:ext uri="{FF2B5EF4-FFF2-40B4-BE49-F238E27FC236}">
                <a16:creationId xmlns:a16="http://schemas.microsoft.com/office/drawing/2014/main" id="{51448989-1583-B986-C371-5E96A303CF98}"/>
              </a:ext>
            </a:extLst>
          </p:cNvPr>
          <p:cNvSpPr txBox="1"/>
          <p:nvPr/>
        </p:nvSpPr>
        <p:spPr>
          <a:xfrm>
            <a:off x="5114374" y="2265059"/>
            <a:ext cx="6109334" cy="1569660"/>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لتحضير الجيد للمادة العلمية وأساليب التدريب التي سيقوم باستخدامها أثناء التدريب ويراعي توافقها مع المادة والأهداف المرجوة من هذا التدريب</a:t>
            </a:r>
          </a:p>
          <a:p>
            <a:pPr marL="285750" indent="-285750" algn="just" rtl="1">
              <a:buFont typeface="Arial" pitchFamily="34" charset="0"/>
              <a:buChar char="•"/>
            </a:pPr>
            <a:r>
              <a:rPr lang="ar-EG" sz="1600" dirty="0">
                <a:latin typeface="Cairo" pitchFamily="2" charset="-78"/>
                <a:cs typeface="Cairo" pitchFamily="2" charset="-78"/>
              </a:rPr>
              <a:t>وضع خطة مفصلة للجلسات التدريبية</a:t>
            </a:r>
          </a:p>
          <a:p>
            <a:pPr marL="285750" indent="-285750" algn="just" rtl="1">
              <a:buFont typeface="Arial" pitchFamily="34" charset="0"/>
              <a:buChar char="•"/>
            </a:pPr>
            <a:r>
              <a:rPr lang="ar-EG" sz="1600" dirty="0">
                <a:latin typeface="Cairo" pitchFamily="2" charset="-78"/>
                <a:cs typeface="Cairo" pitchFamily="2" charset="-78"/>
              </a:rPr>
              <a:t>الاستعداد بخطة بديلة </a:t>
            </a:r>
            <a:r>
              <a:rPr lang="en-US" sz="1600" dirty="0">
                <a:latin typeface="Cairo" pitchFamily="2" charset="-78"/>
                <a:cs typeface="Cairo" pitchFamily="2" charset="-78"/>
              </a:rPr>
              <a:t>Plan B</a:t>
            </a:r>
            <a:r>
              <a:rPr lang="ar-EG" sz="1600" dirty="0">
                <a:latin typeface="Cairo" pitchFamily="2" charset="-78"/>
                <a:cs typeface="Cairo" pitchFamily="2" charset="-78"/>
              </a:rPr>
              <a:t> تحسباً لحدوث مواقف طارئة </a:t>
            </a:r>
          </a:p>
          <a:p>
            <a:pPr algn="just" rtl="1"/>
            <a:endParaRPr lang="ar-EG" sz="1600" dirty="0">
              <a:latin typeface="Cairo" pitchFamily="2" charset="-78"/>
              <a:cs typeface="Cairo" pitchFamily="2" charset="-78"/>
            </a:endParaRPr>
          </a:p>
        </p:txBody>
      </p:sp>
      <p:sp>
        <p:nvSpPr>
          <p:cNvPr id="18" name="Rectangle: Rounded Corners 15">
            <a:extLst>
              <a:ext uri="{FF2B5EF4-FFF2-40B4-BE49-F238E27FC236}">
                <a16:creationId xmlns:a16="http://schemas.microsoft.com/office/drawing/2014/main" id="{9627FEFF-DA7A-9C67-6BD6-710A0FB605CD}"/>
              </a:ext>
            </a:extLst>
          </p:cNvPr>
          <p:cNvSpPr/>
          <p:nvPr/>
        </p:nvSpPr>
        <p:spPr>
          <a:xfrm>
            <a:off x="8950569" y="3834719"/>
            <a:ext cx="2273139"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Cairo SemiBold" pitchFamily="2" charset="-78"/>
                <a:cs typeface="Cairo SemiBold" pitchFamily="2" charset="-78"/>
              </a:rPr>
              <a:t>أثناء الجلسة</a:t>
            </a:r>
          </a:p>
        </p:txBody>
      </p:sp>
      <p:sp>
        <p:nvSpPr>
          <p:cNvPr id="19" name="TextBox 18">
            <a:extLst>
              <a:ext uri="{FF2B5EF4-FFF2-40B4-BE49-F238E27FC236}">
                <a16:creationId xmlns:a16="http://schemas.microsoft.com/office/drawing/2014/main" id="{51448989-1583-B986-C371-5E96A303CF98}"/>
              </a:ext>
            </a:extLst>
          </p:cNvPr>
          <p:cNvSpPr txBox="1"/>
          <p:nvPr/>
        </p:nvSpPr>
        <p:spPr>
          <a:xfrm>
            <a:off x="5033830" y="4785022"/>
            <a:ext cx="6109334" cy="1323439"/>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كسر الحواجز النفسية</a:t>
            </a:r>
          </a:p>
          <a:p>
            <a:pPr marL="285750" indent="-285750" algn="just" rtl="1">
              <a:buFont typeface="Arial" pitchFamily="34" charset="0"/>
              <a:buChar char="•"/>
            </a:pPr>
            <a:r>
              <a:rPr lang="ar-EG" sz="1600" dirty="0">
                <a:latin typeface="Cairo" pitchFamily="2" charset="-78"/>
                <a:cs typeface="Cairo" pitchFamily="2" charset="-78"/>
              </a:rPr>
              <a:t>جذب انتباه المشاركين إلي موضوع التدريب</a:t>
            </a:r>
          </a:p>
          <a:p>
            <a:pPr marL="285750" indent="-285750" algn="just" rtl="1">
              <a:buFont typeface="Arial" pitchFamily="34" charset="0"/>
              <a:buChar char="•"/>
            </a:pPr>
            <a:r>
              <a:rPr lang="ar-EG" sz="1600" dirty="0">
                <a:latin typeface="Cairo" pitchFamily="2" charset="-78"/>
                <a:cs typeface="Cairo" pitchFamily="2" charset="-78"/>
              </a:rPr>
              <a:t>وضع القواعد المهنية والاتفاق عليها قبل بدء الجلسة والالتزام بها</a:t>
            </a:r>
          </a:p>
          <a:p>
            <a:pPr marL="285750" indent="-285750" algn="just" rtl="1">
              <a:buFont typeface="Arial" pitchFamily="34" charset="0"/>
              <a:buChar char="•"/>
            </a:pPr>
            <a:r>
              <a:rPr lang="ar-EG" sz="1600" dirty="0">
                <a:latin typeface="Cairo" pitchFamily="2" charset="-78"/>
                <a:cs typeface="Cairo" pitchFamily="2" charset="-78"/>
              </a:rPr>
              <a:t>حصر توقعات المشاركين حول موضوع التدريب</a:t>
            </a:r>
          </a:p>
          <a:p>
            <a:pPr algn="just" rtl="1"/>
            <a:endParaRPr lang="ar-EG" sz="1600" dirty="0">
              <a:latin typeface="Cairo" pitchFamily="2" charset="-78"/>
              <a:cs typeface="Cairo" pitchFamily="2" charset="-78"/>
            </a:endParaRPr>
          </a:p>
        </p:txBody>
      </p:sp>
    </p:spTree>
    <p:extLst>
      <p:ext uri="{BB962C8B-B14F-4D97-AF65-F5344CB8AC3E}">
        <p14:creationId xmlns:p14="http://schemas.microsoft.com/office/powerpoint/2010/main" val="3694106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9407769" y="1314756"/>
            <a:ext cx="189648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بعد الجلسة</a:t>
            </a:r>
          </a:p>
        </p:txBody>
      </p:sp>
      <p:sp>
        <p:nvSpPr>
          <p:cNvPr id="17" name="TextBox 16">
            <a:extLst>
              <a:ext uri="{FF2B5EF4-FFF2-40B4-BE49-F238E27FC236}">
                <a16:creationId xmlns:a16="http://schemas.microsoft.com/office/drawing/2014/main" id="{51448989-1583-B986-C371-5E96A303CF98}"/>
              </a:ext>
            </a:extLst>
          </p:cNvPr>
          <p:cNvSpPr txBox="1"/>
          <p:nvPr/>
        </p:nvSpPr>
        <p:spPr>
          <a:xfrm>
            <a:off x="5114374" y="2265059"/>
            <a:ext cx="6109334" cy="1323439"/>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عمل ملخص لما تم التدريب عليه ويمكن إشراك المتدربين في هذا التلخيص</a:t>
            </a:r>
          </a:p>
          <a:p>
            <a:pPr marL="285750" indent="-285750" algn="just" rtl="1">
              <a:buFont typeface="Arial" pitchFamily="34" charset="0"/>
              <a:buChar char="•"/>
            </a:pPr>
            <a:r>
              <a:rPr lang="ar-EG" sz="1600" dirty="0">
                <a:latin typeface="Cairo" pitchFamily="2" charset="-78"/>
                <a:cs typeface="Cairo" pitchFamily="2" charset="-78"/>
              </a:rPr>
              <a:t>التأكد من قيام كل متدرب بعمل تقييم للبرنامج وختام البرنامج بشكر المتدربين</a:t>
            </a: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89061" y="3952193"/>
            <a:ext cx="1918708" cy="1918708"/>
          </a:xfrm>
          <a:prstGeom prst="rect">
            <a:avLst/>
          </a:prstGeom>
        </p:spPr>
      </p:pic>
    </p:spTree>
    <p:extLst>
      <p:ext uri="{BB962C8B-B14F-4D97-AF65-F5344CB8AC3E}">
        <p14:creationId xmlns:p14="http://schemas.microsoft.com/office/powerpoint/2010/main" val="154823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محاور اليوم الخامس</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936723" y="2507618"/>
            <a:ext cx="5922742" cy="2366829"/>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4074478"/>
            <a:ext cx="5922742" cy="2366829"/>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1815513" y="3489371"/>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التعامل مع المواقف الصعبة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6807348" y="5088570"/>
            <a:ext cx="3243718" cy="954107"/>
          </a:xfrm>
          <a:prstGeom prst="rect">
            <a:avLst/>
          </a:prstGeom>
          <a:noFill/>
        </p:spPr>
        <p:txBody>
          <a:bodyPr wrap="square">
            <a:spAutoFit/>
          </a:bodyPr>
          <a:lstStyle/>
          <a:p>
            <a:pPr algn="r" rtl="1"/>
            <a:r>
              <a:rPr lang="ar-EG" sz="2400" b="1" dirty="0">
                <a:solidFill>
                  <a:srgbClr val="4C4551"/>
                </a:solidFill>
                <a:latin typeface="29LT Azer Black" pitchFamily="2" charset="-78"/>
                <a:cs typeface="29LT Azer Black" pitchFamily="2" charset="-78"/>
              </a:rPr>
              <a:t>فنيات تنفيذ التدريب وتقويمه</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840465"/>
            <a:ext cx="5922742" cy="2366829"/>
          </a:xfrm>
          <a:prstGeom prst="rect">
            <a:avLst/>
          </a:prstGeom>
        </p:spPr>
      </p:pic>
      <p:sp>
        <p:nvSpPr>
          <p:cNvPr id="30" name="TextBox 29">
            <a:extLst>
              <a:ext uri="{FF2B5EF4-FFF2-40B4-BE49-F238E27FC236}">
                <a16:creationId xmlns:a16="http://schemas.microsoft.com/office/drawing/2014/main" id="{5308E0FC-FFA9-B873-1967-1DFC6A5430D9}"/>
              </a:ext>
            </a:extLst>
          </p:cNvPr>
          <p:cNvSpPr txBox="1"/>
          <p:nvPr/>
        </p:nvSpPr>
        <p:spPr>
          <a:xfrm>
            <a:off x="6974789" y="1822218"/>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مبادئ العملية التدريبية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74733" y="1446639"/>
            <a:ext cx="1154479" cy="1154479"/>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19635" y="2934732"/>
            <a:ext cx="1855474" cy="1272107"/>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13894" y="4680652"/>
            <a:ext cx="1154479" cy="1154479"/>
          </a:xfrm>
          <a:prstGeom prst="rect">
            <a:avLst/>
          </a:prstGeom>
        </p:spPr>
      </p:pic>
    </p:spTree>
    <p:extLst>
      <p:ext uri="{BB962C8B-B14F-4D97-AF65-F5344CB8AC3E}">
        <p14:creationId xmlns:p14="http://schemas.microsoft.com/office/powerpoint/2010/main" val="346768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3972874"/>
            <a:ext cx="6711356" cy="984885"/>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الشخص الذي يتسم بأن سلوكه غير متوقع ، كما يتصف سلوكه بشكل ذاتي غير موضوعي ومضيع الوقت</a:t>
            </a: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10285895" y="3365611"/>
            <a:ext cx="3791808" cy="126778"/>
          </a:xfrm>
          <a:prstGeom prst="rect">
            <a:avLst/>
          </a:prstGeom>
        </p:spPr>
      </p:pic>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9" name="TextBox 8">
            <a:extLst>
              <a:ext uri="{FF2B5EF4-FFF2-40B4-BE49-F238E27FC236}">
                <a16:creationId xmlns:a16="http://schemas.microsoft.com/office/drawing/2014/main" id="{653C61B4-7816-BC29-8B13-0DB2423C2A7A}"/>
              </a:ext>
            </a:extLst>
          </p:cNvPr>
          <p:cNvSpPr txBox="1"/>
          <p:nvPr/>
        </p:nvSpPr>
        <p:spPr>
          <a:xfrm>
            <a:off x="6304548" y="3067321"/>
            <a:ext cx="5543013" cy="769441"/>
          </a:xfrm>
          <a:prstGeom prst="rect">
            <a:avLst/>
          </a:prstGeom>
          <a:noFill/>
        </p:spPr>
        <p:txBody>
          <a:bodyPr wrap="square">
            <a:spAutoFit/>
          </a:bodyPr>
          <a:lstStyle/>
          <a:p>
            <a:pPr algn="justLow" rtl="1"/>
            <a:r>
              <a:rPr lang="ar-EG" sz="4400" dirty="0">
                <a:solidFill>
                  <a:srgbClr val="00665A"/>
                </a:solidFill>
                <a:latin typeface="29LT Azer Black" panose="00000600000000000000" pitchFamily="2" charset="-78"/>
                <a:cs typeface="29LT Azer Black" panose="00000600000000000000" pitchFamily="2" charset="-78"/>
              </a:rPr>
              <a:t>المتدرب الصعب</a:t>
            </a:r>
            <a:endParaRPr lang="en-US" sz="4400" dirty="0">
              <a:solidFill>
                <a:srgbClr val="00665A"/>
              </a:solidFill>
              <a:latin typeface="29LT Azer Black" panose="00000600000000000000" pitchFamily="2" charset="-78"/>
              <a:cs typeface="29LT Azer Black" panose="00000600000000000000" pitchFamily="2" charset="-78"/>
            </a:endParaRPr>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9768" y="1441916"/>
            <a:ext cx="1625405" cy="1625405"/>
          </a:xfrm>
          <a:prstGeom prst="rect">
            <a:avLst/>
          </a:prstGeom>
        </p:spPr>
      </p:pic>
    </p:spTree>
    <p:extLst>
      <p:ext uri="{BB962C8B-B14F-4D97-AF65-F5344CB8AC3E}">
        <p14:creationId xmlns:p14="http://schemas.microsoft.com/office/powerpoint/2010/main" val="3494998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أسباب ودوافع السلوكيات الصعبة</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94486" y="2625310"/>
            <a:ext cx="6352583" cy="2109399"/>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04978" y="1176040"/>
            <a:ext cx="6352583" cy="2109399"/>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04977" y="4176297"/>
            <a:ext cx="6352583" cy="2109399"/>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5026387" y="2099349"/>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عدم الرغبة في المشاركة</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sp>
        <p:nvSpPr>
          <p:cNvPr id="22" name="TextBox 21">
            <a:extLst>
              <a:ext uri="{FF2B5EF4-FFF2-40B4-BE49-F238E27FC236}">
                <a16:creationId xmlns:a16="http://schemas.microsoft.com/office/drawing/2014/main" id="{5308E0FC-FFA9-B873-1967-1DFC6A5430D9}"/>
              </a:ext>
            </a:extLst>
          </p:cNvPr>
          <p:cNvSpPr txBox="1"/>
          <p:nvPr/>
        </p:nvSpPr>
        <p:spPr>
          <a:xfrm>
            <a:off x="2784464" y="3561796"/>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عدم القناعة بالأهمية والأهداف</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4941510" y="5112167"/>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ضغوط العمل</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20645" y="1807853"/>
            <a:ext cx="986927" cy="986927"/>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43299" y="2947930"/>
            <a:ext cx="1203423" cy="1203423"/>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20645" y="4176297"/>
            <a:ext cx="1377814" cy="1377814"/>
          </a:xfrm>
          <a:prstGeom prst="rect">
            <a:avLst/>
          </a:prstGeom>
        </p:spPr>
      </p:pic>
    </p:spTree>
    <p:extLst>
      <p:ext uri="{BB962C8B-B14F-4D97-AF65-F5344CB8AC3E}">
        <p14:creationId xmlns:p14="http://schemas.microsoft.com/office/powerpoint/2010/main" val="283972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أسباب ودوافع السلوكيات الصعبة</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94486" y="3214395"/>
            <a:ext cx="6352583" cy="2109399"/>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04978" y="1765125"/>
            <a:ext cx="6352583" cy="2109399"/>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5131891" y="2697226"/>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عدم مصداقية المحاضر وضعف مهاراته</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sp>
        <p:nvSpPr>
          <p:cNvPr id="22" name="TextBox 21">
            <a:extLst>
              <a:ext uri="{FF2B5EF4-FFF2-40B4-BE49-F238E27FC236}">
                <a16:creationId xmlns:a16="http://schemas.microsoft.com/office/drawing/2014/main" id="{5308E0FC-FFA9-B873-1967-1DFC6A5430D9}"/>
              </a:ext>
            </a:extLst>
          </p:cNvPr>
          <p:cNvSpPr txBox="1"/>
          <p:nvPr/>
        </p:nvSpPr>
        <p:spPr>
          <a:xfrm>
            <a:off x="2784464" y="4150881"/>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ضعف المادة العلمية</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52739" y="1578907"/>
            <a:ext cx="1778446" cy="1778446"/>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35025" y="3614925"/>
            <a:ext cx="1505196" cy="1505196"/>
          </a:xfrm>
          <a:prstGeom prst="rect">
            <a:avLst/>
          </a:prstGeom>
        </p:spPr>
      </p:pic>
    </p:spTree>
    <p:extLst>
      <p:ext uri="{BB962C8B-B14F-4D97-AF65-F5344CB8AC3E}">
        <p14:creationId xmlns:p14="http://schemas.microsoft.com/office/powerpoint/2010/main" val="313797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محاور اليوم الخامس</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936723" y="2507618"/>
            <a:ext cx="5922742" cy="2366829"/>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4074478"/>
            <a:ext cx="5922742" cy="2366829"/>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1815513" y="3489371"/>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التعامل مع المواقف الصعبة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6807348" y="5088570"/>
            <a:ext cx="3243718" cy="954107"/>
          </a:xfrm>
          <a:prstGeom prst="rect">
            <a:avLst/>
          </a:prstGeom>
          <a:noFill/>
        </p:spPr>
        <p:txBody>
          <a:bodyPr wrap="square">
            <a:spAutoFit/>
          </a:bodyPr>
          <a:lstStyle/>
          <a:p>
            <a:pPr algn="r" rtl="1"/>
            <a:r>
              <a:rPr lang="ar-EG" sz="2400" b="1" dirty="0">
                <a:solidFill>
                  <a:srgbClr val="4C4551"/>
                </a:solidFill>
                <a:latin typeface="29LT Azer Black" pitchFamily="2" charset="-78"/>
                <a:cs typeface="29LT Azer Black" pitchFamily="2" charset="-78"/>
              </a:rPr>
              <a:t>فنيات تنفيذ التدريب وتقويمه</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840465"/>
            <a:ext cx="5922742" cy="2366829"/>
          </a:xfrm>
          <a:prstGeom prst="rect">
            <a:avLst/>
          </a:prstGeom>
        </p:spPr>
      </p:pic>
      <p:sp>
        <p:nvSpPr>
          <p:cNvPr id="30" name="TextBox 29">
            <a:extLst>
              <a:ext uri="{FF2B5EF4-FFF2-40B4-BE49-F238E27FC236}">
                <a16:creationId xmlns:a16="http://schemas.microsoft.com/office/drawing/2014/main" id="{5308E0FC-FFA9-B873-1967-1DFC6A5430D9}"/>
              </a:ext>
            </a:extLst>
          </p:cNvPr>
          <p:cNvSpPr txBox="1"/>
          <p:nvPr/>
        </p:nvSpPr>
        <p:spPr>
          <a:xfrm>
            <a:off x="6974789" y="1822218"/>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مبادئ العملية التدريبية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74733" y="1446639"/>
            <a:ext cx="1154479" cy="1154479"/>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19635" y="2934732"/>
            <a:ext cx="1855474" cy="1272107"/>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13894" y="4680652"/>
            <a:ext cx="1154479" cy="1154479"/>
          </a:xfrm>
          <a:prstGeom prst="rect">
            <a:avLst/>
          </a:prstGeom>
        </p:spPr>
      </p:pic>
    </p:spTree>
    <p:extLst>
      <p:ext uri="{BB962C8B-B14F-4D97-AF65-F5344CB8AC3E}">
        <p14:creationId xmlns:p14="http://schemas.microsoft.com/office/powerpoint/2010/main" val="7361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الشخص المتردد</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286" y="977036"/>
            <a:ext cx="10058400" cy="5525310"/>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8432920" y="2768355"/>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يفتقر الثقة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6791689" y="4386273"/>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الخجل والقلق</a:t>
            </a:r>
          </a:p>
          <a:p>
            <a:pPr algn="ctr" rtl="1"/>
            <a:endParaRPr lang="ar-EG" sz="2000" b="1" dirty="0">
              <a:solidFill>
                <a:schemeClr val="bg1"/>
              </a:solidFill>
              <a:latin typeface="29LT Azer Extra Light" panose="00000400000000000000" pitchFamily="2" charset="-78"/>
              <a:cs typeface="29LT Azer Extra Light" panose="00000400000000000000" pitchFamily="2" charset="-78"/>
            </a:endParaRP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5134065" y="2821107"/>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صعوبة في اتخاذ القرار</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3431288" y="4415443"/>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يرى نفسه ليس بخير</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8" name="TextBox 27">
            <a:extLst>
              <a:ext uri="{FF2B5EF4-FFF2-40B4-BE49-F238E27FC236}">
                <a16:creationId xmlns:a16="http://schemas.microsoft.com/office/drawing/2014/main" id="{5308E0FC-FFA9-B873-1967-1DFC6A5430D9}"/>
              </a:ext>
            </a:extLst>
          </p:cNvPr>
          <p:cNvSpPr txBox="1"/>
          <p:nvPr/>
        </p:nvSpPr>
        <p:spPr>
          <a:xfrm>
            <a:off x="1601284" y="2821107"/>
            <a:ext cx="2642644"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دائم الاعتماد على الآخرين</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2197398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كيفية التعامل معه</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286" y="977036"/>
            <a:ext cx="10058400" cy="5525310"/>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8204328" y="2821107"/>
            <a:ext cx="2487126"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التعاون وليس الاعتمادية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6791689" y="4386273"/>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مزيد من الدعم</a:t>
            </a:r>
          </a:p>
          <a:p>
            <a:pPr algn="ctr" rtl="1"/>
            <a:endParaRPr lang="ar-EG" sz="2000" b="1" dirty="0">
              <a:solidFill>
                <a:schemeClr val="bg1"/>
              </a:solidFill>
              <a:latin typeface="29LT Azer Extra Light" panose="00000400000000000000" pitchFamily="2" charset="-78"/>
              <a:cs typeface="29LT Azer Extra Light" panose="00000400000000000000" pitchFamily="2" charset="-78"/>
            </a:endParaRP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5028561" y="2821107"/>
            <a:ext cx="2374566"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التدريب على اتخاذ القرار</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3431288" y="4415443"/>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الرعاية السليمة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8" name="TextBox 27">
            <a:extLst>
              <a:ext uri="{FF2B5EF4-FFF2-40B4-BE49-F238E27FC236}">
                <a16:creationId xmlns:a16="http://schemas.microsoft.com/office/drawing/2014/main" id="{5308E0FC-FFA9-B873-1967-1DFC6A5430D9}"/>
              </a:ext>
            </a:extLst>
          </p:cNvPr>
          <p:cNvSpPr txBox="1"/>
          <p:nvPr/>
        </p:nvSpPr>
        <p:spPr>
          <a:xfrm>
            <a:off x="1601284" y="2821107"/>
            <a:ext cx="2642644"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زرع الثقة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1534574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graphicFrame>
        <p:nvGraphicFramePr>
          <p:cNvPr id="32" name="Diagram 31"/>
          <p:cNvGraphicFramePr/>
          <p:nvPr>
            <p:extLst>
              <p:ext uri="{D42A27DB-BD31-4B8C-83A1-F6EECF244321}">
                <p14:modId xmlns:p14="http://schemas.microsoft.com/office/powerpoint/2010/main" val="2104383385"/>
              </p:ext>
            </p:extLst>
          </p:nvPr>
        </p:nvGraphicFramePr>
        <p:xfrm>
          <a:off x="3640202" y="1274885"/>
          <a:ext cx="5740577" cy="4788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3" name="Rectangle: Rounded Corners 54">
            <a:extLst>
              <a:ext uri="{FF2B5EF4-FFF2-40B4-BE49-F238E27FC236}">
                <a16:creationId xmlns:a16="http://schemas.microsoft.com/office/drawing/2014/main" id="{9A3577DD-8F69-3036-6223-46548D4B5B77}"/>
              </a:ext>
            </a:extLst>
          </p:cNvPr>
          <p:cNvSpPr/>
          <p:nvPr/>
        </p:nvSpPr>
        <p:spPr>
          <a:xfrm>
            <a:off x="7765375" y="1549628"/>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لا يرغب في الاستماع</a:t>
            </a:r>
          </a:p>
        </p:txBody>
      </p:sp>
      <p:sp>
        <p:nvSpPr>
          <p:cNvPr id="34" name="Rectangle: Rounded Corners 57">
            <a:extLst>
              <a:ext uri="{FF2B5EF4-FFF2-40B4-BE49-F238E27FC236}">
                <a16:creationId xmlns:a16="http://schemas.microsoft.com/office/drawing/2014/main" id="{5461BC0D-E363-E515-A7D8-E2BF6948503E}"/>
              </a:ext>
            </a:extLst>
          </p:cNvPr>
          <p:cNvSpPr/>
          <p:nvPr/>
        </p:nvSpPr>
        <p:spPr>
          <a:xfrm>
            <a:off x="7765375" y="2393020"/>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يرفض الحقائق</a:t>
            </a:r>
          </a:p>
        </p:txBody>
      </p:sp>
      <p:sp>
        <p:nvSpPr>
          <p:cNvPr id="35" name="Rectangle: Rounded Corners 54">
            <a:extLst>
              <a:ext uri="{FF2B5EF4-FFF2-40B4-BE49-F238E27FC236}">
                <a16:creationId xmlns:a16="http://schemas.microsoft.com/office/drawing/2014/main" id="{9A3577DD-8F69-3036-6223-46548D4B5B77}"/>
              </a:ext>
            </a:extLst>
          </p:cNvPr>
          <p:cNvSpPr/>
          <p:nvPr/>
        </p:nvSpPr>
        <p:spPr>
          <a:xfrm>
            <a:off x="7765375" y="3196721"/>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صلب وقاس</a:t>
            </a:r>
          </a:p>
        </p:txBody>
      </p:sp>
      <p:sp>
        <p:nvSpPr>
          <p:cNvPr id="36" name="Rectangle: Rounded Corners 57">
            <a:extLst>
              <a:ext uri="{FF2B5EF4-FFF2-40B4-BE49-F238E27FC236}">
                <a16:creationId xmlns:a16="http://schemas.microsoft.com/office/drawing/2014/main" id="{5461BC0D-E363-E515-A7D8-E2BF6948503E}"/>
              </a:ext>
            </a:extLst>
          </p:cNvPr>
          <p:cNvSpPr/>
          <p:nvPr/>
        </p:nvSpPr>
        <p:spPr>
          <a:xfrm>
            <a:off x="7765375" y="4022528"/>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ليس لديه تقدير للآخرين</a:t>
            </a:r>
          </a:p>
        </p:txBody>
      </p:sp>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7324" y="2230740"/>
            <a:ext cx="3810000" cy="3810000"/>
          </a:xfrm>
          <a:prstGeom prst="rect">
            <a:avLst/>
          </a:prstGeom>
        </p:spPr>
      </p:pic>
      <p:sp>
        <p:nvSpPr>
          <p:cNvPr id="19"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الشخص العنيد</a:t>
            </a:r>
            <a:endParaRPr lang="ar-EG" sz="2800" b="1" dirty="0">
              <a:solidFill>
                <a:srgbClr val="63596A"/>
              </a:solidFill>
              <a:latin typeface="Cairo SemiBold" pitchFamily="2" charset="-78"/>
              <a:cs typeface="Cairo SemiBold" pitchFamily="2" charset="-78"/>
              <a:sym typeface="Calibri"/>
            </a:endParaRPr>
          </a:p>
        </p:txBody>
      </p:sp>
    </p:spTree>
    <p:extLst>
      <p:ext uri="{BB962C8B-B14F-4D97-AF65-F5344CB8AC3E}">
        <p14:creationId xmlns:p14="http://schemas.microsoft.com/office/powerpoint/2010/main" val="29338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graphicEl>
                                              <a:dgm id="{90598AA4-D9D9-4B24-AE39-B7533F0FF489}"/>
                                            </p:graphicEl>
                                          </p:spTgt>
                                        </p:tgtEl>
                                        <p:attrNameLst>
                                          <p:attrName>style.visibility</p:attrName>
                                        </p:attrNameLst>
                                      </p:cBhvr>
                                      <p:to>
                                        <p:strVal val="visible"/>
                                      </p:to>
                                    </p:set>
                                    <p:anim calcmode="lin" valueType="num">
                                      <p:cBhvr additive="base">
                                        <p:cTn id="7" dur="500" fill="hold"/>
                                        <p:tgtEl>
                                          <p:spTgt spid="32">
                                            <p:graphicEl>
                                              <a:dgm id="{90598AA4-D9D9-4B24-AE39-B7533F0FF48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graphicEl>
                                              <a:dgm id="{90598AA4-D9D9-4B24-AE39-B7533F0FF48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graphicEl>
                                              <a:dgm id="{CA260567-0020-4343-BADF-AE4923F7AAE7}"/>
                                            </p:graphicEl>
                                          </p:spTgt>
                                        </p:tgtEl>
                                        <p:attrNameLst>
                                          <p:attrName>style.visibility</p:attrName>
                                        </p:attrNameLst>
                                      </p:cBhvr>
                                      <p:to>
                                        <p:strVal val="visible"/>
                                      </p:to>
                                    </p:set>
                                    <p:anim calcmode="lin" valueType="num">
                                      <p:cBhvr additive="base">
                                        <p:cTn id="11" dur="500" fill="hold"/>
                                        <p:tgtEl>
                                          <p:spTgt spid="32">
                                            <p:graphicEl>
                                              <a:dgm id="{CA260567-0020-4343-BADF-AE4923F7AAE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
                                            <p:graphicEl>
                                              <a:dgm id="{CA260567-0020-4343-BADF-AE4923F7AAE7}"/>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graphicEl>
                                              <a:dgm id="{8CE727D1-1E91-4BA9-9817-E656D65899E0}"/>
                                            </p:graphicEl>
                                          </p:spTgt>
                                        </p:tgtEl>
                                        <p:attrNameLst>
                                          <p:attrName>style.visibility</p:attrName>
                                        </p:attrNameLst>
                                      </p:cBhvr>
                                      <p:to>
                                        <p:strVal val="visible"/>
                                      </p:to>
                                    </p:set>
                                    <p:anim calcmode="lin" valueType="num">
                                      <p:cBhvr additive="base">
                                        <p:cTn id="15" dur="500" fill="hold"/>
                                        <p:tgtEl>
                                          <p:spTgt spid="32">
                                            <p:graphicEl>
                                              <a:dgm id="{8CE727D1-1E91-4BA9-9817-E656D65899E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
                                            <p:graphicEl>
                                              <a:dgm id="{8CE727D1-1E91-4BA9-9817-E656D65899E0}"/>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graphicEl>
                                              <a:dgm id="{6D442A60-0C4F-496F-868E-34DA66FEC786}"/>
                                            </p:graphicEl>
                                          </p:spTgt>
                                        </p:tgtEl>
                                        <p:attrNameLst>
                                          <p:attrName>style.visibility</p:attrName>
                                        </p:attrNameLst>
                                      </p:cBhvr>
                                      <p:to>
                                        <p:strVal val="visible"/>
                                      </p:to>
                                    </p:set>
                                    <p:anim calcmode="lin" valueType="num">
                                      <p:cBhvr additive="base">
                                        <p:cTn id="19" dur="500" fill="hold"/>
                                        <p:tgtEl>
                                          <p:spTgt spid="32">
                                            <p:graphicEl>
                                              <a:dgm id="{6D442A60-0C4F-496F-868E-34DA66FEC78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graphicEl>
                                              <a:dgm id="{6D442A60-0C4F-496F-868E-34DA66FEC78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graphicEl>
                                              <a:dgm id="{D1BDB72D-E77A-4ADD-9A7F-EAFD39D30609}"/>
                                            </p:graphicEl>
                                          </p:spTgt>
                                        </p:tgtEl>
                                        <p:attrNameLst>
                                          <p:attrName>style.visibility</p:attrName>
                                        </p:attrNameLst>
                                      </p:cBhvr>
                                      <p:to>
                                        <p:strVal val="visible"/>
                                      </p:to>
                                    </p:set>
                                    <p:anim calcmode="lin" valueType="num">
                                      <p:cBhvr additive="base">
                                        <p:cTn id="25" dur="500" fill="hold"/>
                                        <p:tgtEl>
                                          <p:spTgt spid="32">
                                            <p:graphicEl>
                                              <a:dgm id="{D1BDB72D-E77A-4ADD-9A7F-EAFD39D3060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graphicEl>
                                              <a:dgm id="{D1BDB72D-E77A-4ADD-9A7F-EAFD39D30609}"/>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graphicEl>
                                              <a:dgm id="{1AF8D688-027C-40A6-9D2A-A956F015331F}"/>
                                            </p:graphicEl>
                                          </p:spTgt>
                                        </p:tgtEl>
                                        <p:attrNameLst>
                                          <p:attrName>style.visibility</p:attrName>
                                        </p:attrNameLst>
                                      </p:cBhvr>
                                      <p:to>
                                        <p:strVal val="visible"/>
                                      </p:to>
                                    </p:set>
                                    <p:anim calcmode="lin" valueType="num">
                                      <p:cBhvr additive="base">
                                        <p:cTn id="29" dur="500" fill="hold"/>
                                        <p:tgtEl>
                                          <p:spTgt spid="32">
                                            <p:graphicEl>
                                              <a:dgm id="{1AF8D688-027C-40A6-9D2A-A956F015331F}"/>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graphicEl>
                                              <a:dgm id="{1AF8D688-027C-40A6-9D2A-A956F015331F}"/>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graphicEl>
                                              <a:dgm id="{30E9C4F8-352C-4175-8C99-3B68DC1D5D74}"/>
                                            </p:graphicEl>
                                          </p:spTgt>
                                        </p:tgtEl>
                                        <p:attrNameLst>
                                          <p:attrName>style.visibility</p:attrName>
                                        </p:attrNameLst>
                                      </p:cBhvr>
                                      <p:to>
                                        <p:strVal val="visible"/>
                                      </p:to>
                                    </p:set>
                                    <p:anim calcmode="lin" valueType="num">
                                      <p:cBhvr additive="base">
                                        <p:cTn id="33" dur="500" fill="hold"/>
                                        <p:tgtEl>
                                          <p:spTgt spid="32">
                                            <p:graphicEl>
                                              <a:dgm id="{30E9C4F8-352C-4175-8C99-3B68DC1D5D7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
                                            <p:graphicEl>
                                              <a:dgm id="{30E9C4F8-352C-4175-8C99-3B68DC1D5D7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graphicEl>
                                              <a:dgm id="{56EBA185-21D1-4FA1-A4E3-69EE79CBA4C8}"/>
                                            </p:graphicEl>
                                          </p:spTgt>
                                        </p:tgtEl>
                                        <p:attrNameLst>
                                          <p:attrName>style.visibility</p:attrName>
                                        </p:attrNameLst>
                                      </p:cBhvr>
                                      <p:to>
                                        <p:strVal val="visible"/>
                                      </p:to>
                                    </p:set>
                                    <p:anim calcmode="lin" valueType="num">
                                      <p:cBhvr additive="base">
                                        <p:cTn id="37" dur="500" fill="hold"/>
                                        <p:tgtEl>
                                          <p:spTgt spid="32">
                                            <p:graphicEl>
                                              <a:dgm id="{56EBA185-21D1-4FA1-A4E3-69EE79CBA4C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graphicEl>
                                              <a:dgm id="{56EBA185-21D1-4FA1-A4E3-69EE79CBA4C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graphicEl>
                                              <a:dgm id="{5DEEEC8F-F713-41D5-89AD-D3520B432529}"/>
                                            </p:graphicEl>
                                          </p:spTgt>
                                        </p:tgtEl>
                                        <p:attrNameLst>
                                          <p:attrName>style.visibility</p:attrName>
                                        </p:attrNameLst>
                                      </p:cBhvr>
                                      <p:to>
                                        <p:strVal val="visible"/>
                                      </p:to>
                                    </p:set>
                                    <p:anim calcmode="lin" valueType="num">
                                      <p:cBhvr additive="base">
                                        <p:cTn id="43" dur="500" fill="hold"/>
                                        <p:tgtEl>
                                          <p:spTgt spid="32">
                                            <p:graphicEl>
                                              <a:dgm id="{5DEEEC8F-F713-41D5-89AD-D3520B43252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
                                            <p:graphicEl>
                                              <a:dgm id="{5DEEEC8F-F713-41D5-89AD-D3520B432529}"/>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graphicEl>
                                              <a:dgm id="{FD84FB30-4575-4A79-AE47-DC8A56A57FB9}"/>
                                            </p:graphicEl>
                                          </p:spTgt>
                                        </p:tgtEl>
                                        <p:attrNameLst>
                                          <p:attrName>style.visibility</p:attrName>
                                        </p:attrNameLst>
                                      </p:cBhvr>
                                      <p:to>
                                        <p:strVal val="visible"/>
                                      </p:to>
                                    </p:set>
                                    <p:anim calcmode="lin" valueType="num">
                                      <p:cBhvr additive="base">
                                        <p:cTn id="47" dur="500" fill="hold"/>
                                        <p:tgtEl>
                                          <p:spTgt spid="32">
                                            <p:graphicEl>
                                              <a:dgm id="{FD84FB30-4575-4A79-AE47-DC8A56A57FB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
                                            <p:graphicEl>
                                              <a:dgm id="{FD84FB30-4575-4A79-AE47-DC8A56A57FB9}"/>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graphicEl>
                                              <a:dgm id="{6198DAB3-3BAA-4EF2-800D-BA167BA687D6}"/>
                                            </p:graphicEl>
                                          </p:spTgt>
                                        </p:tgtEl>
                                        <p:attrNameLst>
                                          <p:attrName>style.visibility</p:attrName>
                                        </p:attrNameLst>
                                      </p:cBhvr>
                                      <p:to>
                                        <p:strVal val="visible"/>
                                      </p:to>
                                    </p:set>
                                    <p:anim calcmode="lin" valueType="num">
                                      <p:cBhvr additive="base">
                                        <p:cTn id="51" dur="500" fill="hold"/>
                                        <p:tgtEl>
                                          <p:spTgt spid="32">
                                            <p:graphicEl>
                                              <a:dgm id="{6198DAB3-3BAA-4EF2-800D-BA167BA687D6}"/>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
                                            <p:graphicEl>
                                              <a:dgm id="{6198DAB3-3BAA-4EF2-800D-BA167BA687D6}"/>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graphicEl>
                                              <a:dgm id="{85DBE716-E1AB-4E98-8CBB-3FA1419C3C24}"/>
                                            </p:graphicEl>
                                          </p:spTgt>
                                        </p:tgtEl>
                                        <p:attrNameLst>
                                          <p:attrName>style.visibility</p:attrName>
                                        </p:attrNameLst>
                                      </p:cBhvr>
                                      <p:to>
                                        <p:strVal val="visible"/>
                                      </p:to>
                                    </p:set>
                                    <p:anim calcmode="lin" valueType="num">
                                      <p:cBhvr additive="base">
                                        <p:cTn id="55" dur="500" fill="hold"/>
                                        <p:tgtEl>
                                          <p:spTgt spid="32">
                                            <p:graphicEl>
                                              <a:dgm id="{85DBE716-E1AB-4E98-8CBB-3FA1419C3C24}"/>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
                                            <p:graphicEl>
                                              <a:dgm id="{85DBE716-E1AB-4E98-8CBB-3FA1419C3C24}"/>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graphicEl>
                                              <a:dgm id="{1B4613DD-9D93-4E22-AD75-FB5D5B68C8F7}"/>
                                            </p:graphicEl>
                                          </p:spTgt>
                                        </p:tgtEl>
                                        <p:attrNameLst>
                                          <p:attrName>style.visibility</p:attrName>
                                        </p:attrNameLst>
                                      </p:cBhvr>
                                      <p:to>
                                        <p:strVal val="visible"/>
                                      </p:to>
                                    </p:set>
                                    <p:anim calcmode="lin" valueType="num">
                                      <p:cBhvr additive="base">
                                        <p:cTn id="61" dur="500" fill="hold"/>
                                        <p:tgtEl>
                                          <p:spTgt spid="32">
                                            <p:graphicEl>
                                              <a:dgm id="{1B4613DD-9D93-4E22-AD75-FB5D5B68C8F7}"/>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
                                            <p:graphicEl>
                                              <a:dgm id="{1B4613DD-9D93-4E22-AD75-FB5D5B68C8F7}"/>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graphicEl>
                                              <a:dgm id="{48123728-D552-4AD3-85A9-B21D223275FE}"/>
                                            </p:graphicEl>
                                          </p:spTgt>
                                        </p:tgtEl>
                                        <p:attrNameLst>
                                          <p:attrName>style.visibility</p:attrName>
                                        </p:attrNameLst>
                                      </p:cBhvr>
                                      <p:to>
                                        <p:strVal val="visible"/>
                                      </p:to>
                                    </p:set>
                                    <p:anim calcmode="lin" valueType="num">
                                      <p:cBhvr additive="base">
                                        <p:cTn id="65" dur="500" fill="hold"/>
                                        <p:tgtEl>
                                          <p:spTgt spid="32">
                                            <p:graphicEl>
                                              <a:dgm id="{48123728-D552-4AD3-85A9-B21D223275FE}"/>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32">
                                            <p:graphicEl>
                                              <a:dgm id="{48123728-D552-4AD3-85A9-B21D223275FE}"/>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graphicEl>
                                              <a:dgm id="{824AD0BC-DBDC-4E93-98C8-516F0DC9C1AA}"/>
                                            </p:graphicEl>
                                          </p:spTgt>
                                        </p:tgtEl>
                                        <p:attrNameLst>
                                          <p:attrName>style.visibility</p:attrName>
                                        </p:attrNameLst>
                                      </p:cBhvr>
                                      <p:to>
                                        <p:strVal val="visible"/>
                                      </p:to>
                                    </p:set>
                                    <p:anim calcmode="lin" valueType="num">
                                      <p:cBhvr additive="base">
                                        <p:cTn id="69" dur="500" fill="hold"/>
                                        <p:tgtEl>
                                          <p:spTgt spid="32">
                                            <p:graphicEl>
                                              <a:dgm id="{824AD0BC-DBDC-4E93-98C8-516F0DC9C1AA}"/>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32">
                                            <p:graphicEl>
                                              <a:dgm id="{824AD0BC-DBDC-4E93-98C8-516F0DC9C1AA}"/>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graphicEl>
                                              <a:dgm id="{1AAB557A-D24F-48E3-A520-692CB5685E4D}"/>
                                            </p:graphicEl>
                                          </p:spTgt>
                                        </p:tgtEl>
                                        <p:attrNameLst>
                                          <p:attrName>style.visibility</p:attrName>
                                        </p:attrNameLst>
                                      </p:cBhvr>
                                      <p:to>
                                        <p:strVal val="visible"/>
                                      </p:to>
                                    </p:set>
                                    <p:anim calcmode="lin" valueType="num">
                                      <p:cBhvr additive="base">
                                        <p:cTn id="73" dur="500" fill="hold"/>
                                        <p:tgtEl>
                                          <p:spTgt spid="32">
                                            <p:graphicEl>
                                              <a:dgm id="{1AAB557A-D24F-48E3-A520-692CB5685E4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2">
                                            <p:graphicEl>
                                              <a:dgm id="{1AAB557A-D24F-48E3-A520-692CB5685E4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كيفية التعامل معه</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71138" y="1649215"/>
            <a:ext cx="5251358" cy="2008386"/>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6403395" y="2581315"/>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الرعاية والاهتمام</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3" name="Picture 22"/>
          <p:cNvPicPr>
            <a:picLocks noChangeAspect="1"/>
          </p:cNvPicPr>
          <p:nvPr/>
        </p:nvPicPr>
        <p:blipFill rotWithShape="1">
          <a:blip r:embed="rId12">
            <a:extLst>
              <a:ext uri="{28A0092B-C50C-407E-A947-70E740481C1C}">
                <a14:useLocalDpi xmlns:a14="http://schemas.microsoft.com/office/drawing/2010/main" val="0"/>
              </a:ext>
            </a:extLst>
          </a:blip>
          <a:srcRect l="16269"/>
          <a:stretch/>
        </p:blipFill>
        <p:spPr>
          <a:xfrm>
            <a:off x="1084294" y="1649215"/>
            <a:ext cx="5319101" cy="2109399"/>
          </a:xfrm>
          <a:prstGeom prst="rect">
            <a:avLst/>
          </a:prstGeom>
        </p:spPr>
      </p:pic>
      <p:sp>
        <p:nvSpPr>
          <p:cNvPr id="24" name="TextBox 23">
            <a:extLst>
              <a:ext uri="{FF2B5EF4-FFF2-40B4-BE49-F238E27FC236}">
                <a16:creationId xmlns:a16="http://schemas.microsoft.com/office/drawing/2014/main" id="{5308E0FC-FFA9-B873-1967-1DFC6A5430D9}"/>
              </a:ext>
            </a:extLst>
          </p:cNvPr>
          <p:cNvSpPr txBox="1"/>
          <p:nvPr/>
        </p:nvSpPr>
        <p:spPr>
          <a:xfrm>
            <a:off x="1084294" y="2581316"/>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اطلب منه احترام الآخر</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7" name="Picture 26"/>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1118165" y="3657601"/>
            <a:ext cx="5251358" cy="2008386"/>
          </a:xfrm>
          <a:prstGeom prst="rect">
            <a:avLst/>
          </a:prstGeom>
        </p:spPr>
      </p:pic>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71138" y="3589384"/>
            <a:ext cx="5251358" cy="2008386"/>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6471137" y="4523238"/>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استخدم أسلوب نعم ولكن</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1102319" y="4535643"/>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أخبره بأنك ستدرس وجهة نظره</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93504" y="3982376"/>
            <a:ext cx="1062708" cy="1062708"/>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45585" y="1946970"/>
            <a:ext cx="1268690" cy="1268690"/>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1774" y="2030324"/>
            <a:ext cx="1246168" cy="1246168"/>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04328" y="4185691"/>
            <a:ext cx="952206" cy="952206"/>
          </a:xfrm>
          <a:prstGeom prst="rect">
            <a:avLst/>
          </a:prstGeom>
        </p:spPr>
      </p:pic>
    </p:spTree>
    <p:extLst>
      <p:ext uri="{BB962C8B-B14F-4D97-AF65-F5344CB8AC3E}">
        <p14:creationId xmlns:p14="http://schemas.microsoft.com/office/powerpoint/2010/main" val="3125681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graphicFrame>
        <p:nvGraphicFramePr>
          <p:cNvPr id="32" name="Diagram 31"/>
          <p:cNvGraphicFramePr/>
          <p:nvPr>
            <p:extLst>
              <p:ext uri="{D42A27DB-BD31-4B8C-83A1-F6EECF244321}">
                <p14:modId xmlns:p14="http://schemas.microsoft.com/office/powerpoint/2010/main" val="3951655440"/>
              </p:ext>
            </p:extLst>
          </p:nvPr>
        </p:nvGraphicFramePr>
        <p:xfrm>
          <a:off x="3640202" y="1274885"/>
          <a:ext cx="5740577" cy="4788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3" name="Rectangle: Rounded Corners 54">
            <a:extLst>
              <a:ext uri="{FF2B5EF4-FFF2-40B4-BE49-F238E27FC236}">
                <a16:creationId xmlns:a16="http://schemas.microsoft.com/office/drawing/2014/main" id="{9A3577DD-8F69-3036-6223-46548D4B5B77}"/>
              </a:ext>
            </a:extLst>
          </p:cNvPr>
          <p:cNvSpPr/>
          <p:nvPr/>
        </p:nvSpPr>
        <p:spPr>
          <a:xfrm>
            <a:off x="7765375" y="1549628"/>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يتكلم عن أي شيء</a:t>
            </a:r>
          </a:p>
        </p:txBody>
      </p:sp>
      <p:sp>
        <p:nvSpPr>
          <p:cNvPr id="34" name="Rectangle: Rounded Corners 57">
            <a:extLst>
              <a:ext uri="{FF2B5EF4-FFF2-40B4-BE49-F238E27FC236}">
                <a16:creationId xmlns:a16="http://schemas.microsoft.com/office/drawing/2014/main" id="{5461BC0D-E363-E515-A7D8-E2BF6948503E}"/>
              </a:ext>
            </a:extLst>
          </p:cNvPr>
          <p:cNvSpPr/>
          <p:nvPr/>
        </p:nvSpPr>
        <p:spPr>
          <a:xfrm>
            <a:off x="7765375" y="2393020"/>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كثير الكلام </a:t>
            </a:r>
          </a:p>
        </p:txBody>
      </p:sp>
      <p:sp>
        <p:nvSpPr>
          <p:cNvPr id="35" name="Rectangle: Rounded Corners 54">
            <a:extLst>
              <a:ext uri="{FF2B5EF4-FFF2-40B4-BE49-F238E27FC236}">
                <a16:creationId xmlns:a16="http://schemas.microsoft.com/office/drawing/2014/main" id="{9A3577DD-8F69-3036-6223-46548D4B5B77}"/>
              </a:ext>
            </a:extLst>
          </p:cNvPr>
          <p:cNvSpPr/>
          <p:nvPr/>
        </p:nvSpPr>
        <p:spPr>
          <a:xfrm>
            <a:off x="7765375" y="3196721"/>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يقع في الأخطاء العديدة</a:t>
            </a:r>
          </a:p>
        </p:txBody>
      </p:sp>
      <p:sp>
        <p:nvSpPr>
          <p:cNvPr id="36" name="Rectangle: Rounded Corners 57">
            <a:extLst>
              <a:ext uri="{FF2B5EF4-FFF2-40B4-BE49-F238E27FC236}">
                <a16:creationId xmlns:a16="http://schemas.microsoft.com/office/drawing/2014/main" id="{5461BC0D-E363-E515-A7D8-E2BF6948503E}"/>
              </a:ext>
            </a:extLst>
          </p:cNvPr>
          <p:cNvSpPr/>
          <p:nvPr/>
        </p:nvSpPr>
        <p:spPr>
          <a:xfrm>
            <a:off x="7765375" y="4022528"/>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واسع الخيال ليثبت وجهة نظره</a:t>
            </a:r>
          </a:p>
        </p:txBody>
      </p:sp>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7324" y="2230740"/>
            <a:ext cx="3810000" cy="3810000"/>
          </a:xfrm>
          <a:prstGeom prst="rect">
            <a:avLst/>
          </a:prstGeom>
        </p:spPr>
      </p:pic>
      <p:sp>
        <p:nvSpPr>
          <p:cNvPr id="19"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الشخص الثرثار</a:t>
            </a:r>
            <a:endParaRPr lang="ar-EG" sz="2800" b="1" dirty="0">
              <a:solidFill>
                <a:srgbClr val="63596A"/>
              </a:solidFill>
              <a:latin typeface="Cairo SemiBold" pitchFamily="2" charset="-78"/>
              <a:cs typeface="Cairo SemiBold" pitchFamily="2" charset="-78"/>
              <a:sym typeface="Calibri"/>
            </a:endParaRPr>
          </a:p>
        </p:txBody>
      </p:sp>
    </p:spTree>
    <p:extLst>
      <p:ext uri="{BB962C8B-B14F-4D97-AF65-F5344CB8AC3E}">
        <p14:creationId xmlns:p14="http://schemas.microsoft.com/office/powerpoint/2010/main" val="207331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graphicEl>
                                              <a:dgm id="{90598AA4-D9D9-4B24-AE39-B7533F0FF489}"/>
                                            </p:graphicEl>
                                          </p:spTgt>
                                        </p:tgtEl>
                                        <p:attrNameLst>
                                          <p:attrName>style.visibility</p:attrName>
                                        </p:attrNameLst>
                                      </p:cBhvr>
                                      <p:to>
                                        <p:strVal val="visible"/>
                                      </p:to>
                                    </p:set>
                                    <p:anim calcmode="lin" valueType="num">
                                      <p:cBhvr additive="base">
                                        <p:cTn id="7" dur="500" fill="hold"/>
                                        <p:tgtEl>
                                          <p:spTgt spid="32">
                                            <p:graphicEl>
                                              <a:dgm id="{90598AA4-D9D9-4B24-AE39-B7533F0FF48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graphicEl>
                                              <a:dgm id="{90598AA4-D9D9-4B24-AE39-B7533F0FF48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graphicEl>
                                              <a:dgm id="{CA260567-0020-4343-BADF-AE4923F7AAE7}"/>
                                            </p:graphicEl>
                                          </p:spTgt>
                                        </p:tgtEl>
                                        <p:attrNameLst>
                                          <p:attrName>style.visibility</p:attrName>
                                        </p:attrNameLst>
                                      </p:cBhvr>
                                      <p:to>
                                        <p:strVal val="visible"/>
                                      </p:to>
                                    </p:set>
                                    <p:anim calcmode="lin" valueType="num">
                                      <p:cBhvr additive="base">
                                        <p:cTn id="11" dur="500" fill="hold"/>
                                        <p:tgtEl>
                                          <p:spTgt spid="32">
                                            <p:graphicEl>
                                              <a:dgm id="{CA260567-0020-4343-BADF-AE4923F7AAE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
                                            <p:graphicEl>
                                              <a:dgm id="{CA260567-0020-4343-BADF-AE4923F7AAE7}"/>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graphicEl>
                                              <a:dgm id="{8CE727D1-1E91-4BA9-9817-E656D65899E0}"/>
                                            </p:graphicEl>
                                          </p:spTgt>
                                        </p:tgtEl>
                                        <p:attrNameLst>
                                          <p:attrName>style.visibility</p:attrName>
                                        </p:attrNameLst>
                                      </p:cBhvr>
                                      <p:to>
                                        <p:strVal val="visible"/>
                                      </p:to>
                                    </p:set>
                                    <p:anim calcmode="lin" valueType="num">
                                      <p:cBhvr additive="base">
                                        <p:cTn id="15" dur="500" fill="hold"/>
                                        <p:tgtEl>
                                          <p:spTgt spid="32">
                                            <p:graphicEl>
                                              <a:dgm id="{8CE727D1-1E91-4BA9-9817-E656D65899E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
                                            <p:graphicEl>
                                              <a:dgm id="{8CE727D1-1E91-4BA9-9817-E656D65899E0}"/>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graphicEl>
                                              <a:dgm id="{6D442A60-0C4F-496F-868E-34DA66FEC786}"/>
                                            </p:graphicEl>
                                          </p:spTgt>
                                        </p:tgtEl>
                                        <p:attrNameLst>
                                          <p:attrName>style.visibility</p:attrName>
                                        </p:attrNameLst>
                                      </p:cBhvr>
                                      <p:to>
                                        <p:strVal val="visible"/>
                                      </p:to>
                                    </p:set>
                                    <p:anim calcmode="lin" valueType="num">
                                      <p:cBhvr additive="base">
                                        <p:cTn id="19" dur="500" fill="hold"/>
                                        <p:tgtEl>
                                          <p:spTgt spid="32">
                                            <p:graphicEl>
                                              <a:dgm id="{6D442A60-0C4F-496F-868E-34DA66FEC78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graphicEl>
                                              <a:dgm id="{6D442A60-0C4F-496F-868E-34DA66FEC78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graphicEl>
                                              <a:dgm id="{D1BDB72D-E77A-4ADD-9A7F-EAFD39D30609}"/>
                                            </p:graphicEl>
                                          </p:spTgt>
                                        </p:tgtEl>
                                        <p:attrNameLst>
                                          <p:attrName>style.visibility</p:attrName>
                                        </p:attrNameLst>
                                      </p:cBhvr>
                                      <p:to>
                                        <p:strVal val="visible"/>
                                      </p:to>
                                    </p:set>
                                    <p:anim calcmode="lin" valueType="num">
                                      <p:cBhvr additive="base">
                                        <p:cTn id="25" dur="500" fill="hold"/>
                                        <p:tgtEl>
                                          <p:spTgt spid="32">
                                            <p:graphicEl>
                                              <a:dgm id="{D1BDB72D-E77A-4ADD-9A7F-EAFD39D3060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graphicEl>
                                              <a:dgm id="{D1BDB72D-E77A-4ADD-9A7F-EAFD39D30609}"/>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graphicEl>
                                              <a:dgm id="{1AF8D688-027C-40A6-9D2A-A956F015331F}"/>
                                            </p:graphicEl>
                                          </p:spTgt>
                                        </p:tgtEl>
                                        <p:attrNameLst>
                                          <p:attrName>style.visibility</p:attrName>
                                        </p:attrNameLst>
                                      </p:cBhvr>
                                      <p:to>
                                        <p:strVal val="visible"/>
                                      </p:to>
                                    </p:set>
                                    <p:anim calcmode="lin" valueType="num">
                                      <p:cBhvr additive="base">
                                        <p:cTn id="29" dur="500" fill="hold"/>
                                        <p:tgtEl>
                                          <p:spTgt spid="32">
                                            <p:graphicEl>
                                              <a:dgm id="{1AF8D688-027C-40A6-9D2A-A956F015331F}"/>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graphicEl>
                                              <a:dgm id="{1AF8D688-027C-40A6-9D2A-A956F015331F}"/>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graphicEl>
                                              <a:dgm id="{30E9C4F8-352C-4175-8C99-3B68DC1D5D74}"/>
                                            </p:graphicEl>
                                          </p:spTgt>
                                        </p:tgtEl>
                                        <p:attrNameLst>
                                          <p:attrName>style.visibility</p:attrName>
                                        </p:attrNameLst>
                                      </p:cBhvr>
                                      <p:to>
                                        <p:strVal val="visible"/>
                                      </p:to>
                                    </p:set>
                                    <p:anim calcmode="lin" valueType="num">
                                      <p:cBhvr additive="base">
                                        <p:cTn id="33" dur="500" fill="hold"/>
                                        <p:tgtEl>
                                          <p:spTgt spid="32">
                                            <p:graphicEl>
                                              <a:dgm id="{30E9C4F8-352C-4175-8C99-3B68DC1D5D7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
                                            <p:graphicEl>
                                              <a:dgm id="{30E9C4F8-352C-4175-8C99-3B68DC1D5D7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graphicEl>
                                              <a:dgm id="{56EBA185-21D1-4FA1-A4E3-69EE79CBA4C8}"/>
                                            </p:graphicEl>
                                          </p:spTgt>
                                        </p:tgtEl>
                                        <p:attrNameLst>
                                          <p:attrName>style.visibility</p:attrName>
                                        </p:attrNameLst>
                                      </p:cBhvr>
                                      <p:to>
                                        <p:strVal val="visible"/>
                                      </p:to>
                                    </p:set>
                                    <p:anim calcmode="lin" valueType="num">
                                      <p:cBhvr additive="base">
                                        <p:cTn id="37" dur="500" fill="hold"/>
                                        <p:tgtEl>
                                          <p:spTgt spid="32">
                                            <p:graphicEl>
                                              <a:dgm id="{56EBA185-21D1-4FA1-A4E3-69EE79CBA4C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graphicEl>
                                              <a:dgm id="{56EBA185-21D1-4FA1-A4E3-69EE79CBA4C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graphicEl>
                                              <a:dgm id="{5DEEEC8F-F713-41D5-89AD-D3520B432529}"/>
                                            </p:graphicEl>
                                          </p:spTgt>
                                        </p:tgtEl>
                                        <p:attrNameLst>
                                          <p:attrName>style.visibility</p:attrName>
                                        </p:attrNameLst>
                                      </p:cBhvr>
                                      <p:to>
                                        <p:strVal val="visible"/>
                                      </p:to>
                                    </p:set>
                                    <p:anim calcmode="lin" valueType="num">
                                      <p:cBhvr additive="base">
                                        <p:cTn id="43" dur="500" fill="hold"/>
                                        <p:tgtEl>
                                          <p:spTgt spid="32">
                                            <p:graphicEl>
                                              <a:dgm id="{5DEEEC8F-F713-41D5-89AD-D3520B43252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
                                            <p:graphicEl>
                                              <a:dgm id="{5DEEEC8F-F713-41D5-89AD-D3520B432529}"/>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graphicEl>
                                              <a:dgm id="{FD84FB30-4575-4A79-AE47-DC8A56A57FB9}"/>
                                            </p:graphicEl>
                                          </p:spTgt>
                                        </p:tgtEl>
                                        <p:attrNameLst>
                                          <p:attrName>style.visibility</p:attrName>
                                        </p:attrNameLst>
                                      </p:cBhvr>
                                      <p:to>
                                        <p:strVal val="visible"/>
                                      </p:to>
                                    </p:set>
                                    <p:anim calcmode="lin" valueType="num">
                                      <p:cBhvr additive="base">
                                        <p:cTn id="47" dur="500" fill="hold"/>
                                        <p:tgtEl>
                                          <p:spTgt spid="32">
                                            <p:graphicEl>
                                              <a:dgm id="{FD84FB30-4575-4A79-AE47-DC8A56A57FB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
                                            <p:graphicEl>
                                              <a:dgm id="{FD84FB30-4575-4A79-AE47-DC8A56A57FB9}"/>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graphicEl>
                                              <a:dgm id="{6198DAB3-3BAA-4EF2-800D-BA167BA687D6}"/>
                                            </p:graphicEl>
                                          </p:spTgt>
                                        </p:tgtEl>
                                        <p:attrNameLst>
                                          <p:attrName>style.visibility</p:attrName>
                                        </p:attrNameLst>
                                      </p:cBhvr>
                                      <p:to>
                                        <p:strVal val="visible"/>
                                      </p:to>
                                    </p:set>
                                    <p:anim calcmode="lin" valueType="num">
                                      <p:cBhvr additive="base">
                                        <p:cTn id="51" dur="500" fill="hold"/>
                                        <p:tgtEl>
                                          <p:spTgt spid="32">
                                            <p:graphicEl>
                                              <a:dgm id="{6198DAB3-3BAA-4EF2-800D-BA167BA687D6}"/>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
                                            <p:graphicEl>
                                              <a:dgm id="{6198DAB3-3BAA-4EF2-800D-BA167BA687D6}"/>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graphicEl>
                                              <a:dgm id="{85DBE716-E1AB-4E98-8CBB-3FA1419C3C24}"/>
                                            </p:graphicEl>
                                          </p:spTgt>
                                        </p:tgtEl>
                                        <p:attrNameLst>
                                          <p:attrName>style.visibility</p:attrName>
                                        </p:attrNameLst>
                                      </p:cBhvr>
                                      <p:to>
                                        <p:strVal val="visible"/>
                                      </p:to>
                                    </p:set>
                                    <p:anim calcmode="lin" valueType="num">
                                      <p:cBhvr additive="base">
                                        <p:cTn id="55" dur="500" fill="hold"/>
                                        <p:tgtEl>
                                          <p:spTgt spid="32">
                                            <p:graphicEl>
                                              <a:dgm id="{85DBE716-E1AB-4E98-8CBB-3FA1419C3C24}"/>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
                                            <p:graphicEl>
                                              <a:dgm id="{85DBE716-E1AB-4E98-8CBB-3FA1419C3C24}"/>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graphicEl>
                                              <a:dgm id="{1B4613DD-9D93-4E22-AD75-FB5D5B68C8F7}"/>
                                            </p:graphicEl>
                                          </p:spTgt>
                                        </p:tgtEl>
                                        <p:attrNameLst>
                                          <p:attrName>style.visibility</p:attrName>
                                        </p:attrNameLst>
                                      </p:cBhvr>
                                      <p:to>
                                        <p:strVal val="visible"/>
                                      </p:to>
                                    </p:set>
                                    <p:anim calcmode="lin" valueType="num">
                                      <p:cBhvr additive="base">
                                        <p:cTn id="61" dur="500" fill="hold"/>
                                        <p:tgtEl>
                                          <p:spTgt spid="32">
                                            <p:graphicEl>
                                              <a:dgm id="{1B4613DD-9D93-4E22-AD75-FB5D5B68C8F7}"/>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
                                            <p:graphicEl>
                                              <a:dgm id="{1B4613DD-9D93-4E22-AD75-FB5D5B68C8F7}"/>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graphicEl>
                                              <a:dgm id="{48123728-D552-4AD3-85A9-B21D223275FE}"/>
                                            </p:graphicEl>
                                          </p:spTgt>
                                        </p:tgtEl>
                                        <p:attrNameLst>
                                          <p:attrName>style.visibility</p:attrName>
                                        </p:attrNameLst>
                                      </p:cBhvr>
                                      <p:to>
                                        <p:strVal val="visible"/>
                                      </p:to>
                                    </p:set>
                                    <p:anim calcmode="lin" valueType="num">
                                      <p:cBhvr additive="base">
                                        <p:cTn id="65" dur="500" fill="hold"/>
                                        <p:tgtEl>
                                          <p:spTgt spid="32">
                                            <p:graphicEl>
                                              <a:dgm id="{48123728-D552-4AD3-85A9-B21D223275FE}"/>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32">
                                            <p:graphicEl>
                                              <a:dgm id="{48123728-D552-4AD3-85A9-B21D223275FE}"/>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graphicEl>
                                              <a:dgm id="{824AD0BC-DBDC-4E93-98C8-516F0DC9C1AA}"/>
                                            </p:graphicEl>
                                          </p:spTgt>
                                        </p:tgtEl>
                                        <p:attrNameLst>
                                          <p:attrName>style.visibility</p:attrName>
                                        </p:attrNameLst>
                                      </p:cBhvr>
                                      <p:to>
                                        <p:strVal val="visible"/>
                                      </p:to>
                                    </p:set>
                                    <p:anim calcmode="lin" valueType="num">
                                      <p:cBhvr additive="base">
                                        <p:cTn id="69" dur="500" fill="hold"/>
                                        <p:tgtEl>
                                          <p:spTgt spid="32">
                                            <p:graphicEl>
                                              <a:dgm id="{824AD0BC-DBDC-4E93-98C8-516F0DC9C1AA}"/>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32">
                                            <p:graphicEl>
                                              <a:dgm id="{824AD0BC-DBDC-4E93-98C8-516F0DC9C1AA}"/>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graphicEl>
                                              <a:dgm id="{1AAB557A-D24F-48E3-A520-692CB5685E4D}"/>
                                            </p:graphicEl>
                                          </p:spTgt>
                                        </p:tgtEl>
                                        <p:attrNameLst>
                                          <p:attrName>style.visibility</p:attrName>
                                        </p:attrNameLst>
                                      </p:cBhvr>
                                      <p:to>
                                        <p:strVal val="visible"/>
                                      </p:to>
                                    </p:set>
                                    <p:anim calcmode="lin" valueType="num">
                                      <p:cBhvr additive="base">
                                        <p:cTn id="73" dur="500" fill="hold"/>
                                        <p:tgtEl>
                                          <p:spTgt spid="32">
                                            <p:graphicEl>
                                              <a:dgm id="{1AAB557A-D24F-48E3-A520-692CB5685E4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2">
                                            <p:graphicEl>
                                              <a:dgm id="{1AAB557A-D24F-48E3-A520-692CB5685E4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كيفية التعامل معه</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71138" y="1649215"/>
            <a:ext cx="5251358" cy="2008386"/>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6403395" y="2581315"/>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اطلب منه الإنصات</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3" name="Picture 22"/>
          <p:cNvPicPr>
            <a:picLocks noChangeAspect="1"/>
          </p:cNvPicPr>
          <p:nvPr/>
        </p:nvPicPr>
        <p:blipFill rotWithShape="1">
          <a:blip r:embed="rId12">
            <a:extLst>
              <a:ext uri="{28A0092B-C50C-407E-A947-70E740481C1C}">
                <a14:useLocalDpi xmlns:a14="http://schemas.microsoft.com/office/drawing/2010/main" val="0"/>
              </a:ext>
            </a:extLst>
          </a:blip>
          <a:srcRect l="16269"/>
          <a:stretch/>
        </p:blipFill>
        <p:spPr>
          <a:xfrm>
            <a:off x="1084294" y="1649215"/>
            <a:ext cx="5319101" cy="2109399"/>
          </a:xfrm>
          <a:prstGeom prst="rect">
            <a:avLst/>
          </a:prstGeom>
        </p:spPr>
      </p:pic>
      <p:sp>
        <p:nvSpPr>
          <p:cNvPr id="24" name="TextBox 23">
            <a:extLst>
              <a:ext uri="{FF2B5EF4-FFF2-40B4-BE49-F238E27FC236}">
                <a16:creationId xmlns:a16="http://schemas.microsoft.com/office/drawing/2014/main" id="{5308E0FC-FFA9-B873-1967-1DFC6A5430D9}"/>
              </a:ext>
            </a:extLst>
          </p:cNvPr>
          <p:cNvSpPr txBox="1"/>
          <p:nvPr/>
        </p:nvSpPr>
        <p:spPr>
          <a:xfrm>
            <a:off x="1084294" y="2581316"/>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اطلب منه التركيز في الموضوع</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3845459" y="3718645"/>
            <a:ext cx="5251358" cy="2008386"/>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3845458" y="4652499"/>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تحدث معه عن أهمية الوقت</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67311" y="2141792"/>
            <a:ext cx="1124243" cy="112424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75111" y="2111370"/>
            <a:ext cx="1283035" cy="1283035"/>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77565" y="3999972"/>
            <a:ext cx="1045112" cy="1045112"/>
          </a:xfrm>
          <a:prstGeom prst="rect">
            <a:avLst/>
          </a:prstGeom>
        </p:spPr>
      </p:pic>
    </p:spTree>
    <p:extLst>
      <p:ext uri="{BB962C8B-B14F-4D97-AF65-F5344CB8AC3E}">
        <p14:creationId xmlns:p14="http://schemas.microsoft.com/office/powerpoint/2010/main" val="1201512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كيفية التعامل معه</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03186" y="2651686"/>
            <a:ext cx="5251358" cy="2008386"/>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6335443" y="3583786"/>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اطلب منه فرصه لعرض فكرتك</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3" name="Picture 22"/>
          <p:cNvPicPr>
            <a:picLocks noChangeAspect="1"/>
          </p:cNvPicPr>
          <p:nvPr/>
        </p:nvPicPr>
        <p:blipFill rotWithShape="1">
          <a:blip r:embed="rId12">
            <a:extLst>
              <a:ext uri="{28A0092B-C50C-407E-A947-70E740481C1C}">
                <a14:useLocalDpi xmlns:a14="http://schemas.microsoft.com/office/drawing/2010/main" val="0"/>
              </a:ext>
            </a:extLst>
          </a:blip>
          <a:srcRect l="16269"/>
          <a:stretch/>
        </p:blipFill>
        <p:spPr>
          <a:xfrm>
            <a:off x="1016342" y="2651686"/>
            <a:ext cx="5319101" cy="2109399"/>
          </a:xfrm>
          <a:prstGeom prst="rect">
            <a:avLst/>
          </a:prstGeom>
        </p:spPr>
      </p:pic>
      <p:sp>
        <p:nvSpPr>
          <p:cNvPr id="24" name="TextBox 23">
            <a:extLst>
              <a:ext uri="{FF2B5EF4-FFF2-40B4-BE49-F238E27FC236}">
                <a16:creationId xmlns:a16="http://schemas.microsoft.com/office/drawing/2014/main" id="{5308E0FC-FFA9-B873-1967-1DFC6A5430D9}"/>
              </a:ext>
            </a:extLst>
          </p:cNvPr>
          <p:cNvSpPr txBox="1"/>
          <p:nvPr/>
        </p:nvSpPr>
        <p:spPr>
          <a:xfrm>
            <a:off x="1157014" y="3583787"/>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أظهر له عدم الاهتمام في بعض الأحيان</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42230" y="2579692"/>
            <a:ext cx="1532792" cy="15327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77068" y="2230386"/>
            <a:ext cx="1882098" cy="1882098"/>
          </a:xfrm>
          <a:prstGeom prst="rect">
            <a:avLst/>
          </a:prstGeom>
        </p:spPr>
      </p:pic>
    </p:spTree>
    <p:extLst>
      <p:ext uri="{BB962C8B-B14F-4D97-AF65-F5344CB8AC3E}">
        <p14:creationId xmlns:p14="http://schemas.microsoft.com/office/powerpoint/2010/main" val="692133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graphicFrame>
        <p:nvGraphicFramePr>
          <p:cNvPr id="32" name="Diagram 31"/>
          <p:cNvGraphicFramePr/>
          <p:nvPr>
            <p:extLst>
              <p:ext uri="{D42A27DB-BD31-4B8C-83A1-F6EECF244321}">
                <p14:modId xmlns:p14="http://schemas.microsoft.com/office/powerpoint/2010/main" val="2444918685"/>
              </p:ext>
            </p:extLst>
          </p:nvPr>
        </p:nvGraphicFramePr>
        <p:xfrm>
          <a:off x="3640202" y="1274885"/>
          <a:ext cx="5740577" cy="4788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3" name="Rectangle: Rounded Corners 54">
            <a:extLst>
              <a:ext uri="{FF2B5EF4-FFF2-40B4-BE49-F238E27FC236}">
                <a16:creationId xmlns:a16="http://schemas.microsoft.com/office/drawing/2014/main" id="{9A3577DD-8F69-3036-6223-46548D4B5B77}"/>
              </a:ext>
            </a:extLst>
          </p:cNvPr>
          <p:cNvSpPr/>
          <p:nvPr/>
        </p:nvSpPr>
        <p:spPr>
          <a:xfrm>
            <a:off x="7765375" y="1549628"/>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قاسي  وعلى نفسه احيانا</a:t>
            </a:r>
          </a:p>
        </p:txBody>
      </p:sp>
      <p:sp>
        <p:nvSpPr>
          <p:cNvPr id="34" name="Rectangle: Rounded Corners 57">
            <a:extLst>
              <a:ext uri="{FF2B5EF4-FFF2-40B4-BE49-F238E27FC236}">
                <a16:creationId xmlns:a16="http://schemas.microsoft.com/office/drawing/2014/main" id="{5461BC0D-E363-E515-A7D8-E2BF6948503E}"/>
              </a:ext>
            </a:extLst>
          </p:cNvPr>
          <p:cNvSpPr/>
          <p:nvPr/>
        </p:nvSpPr>
        <p:spPr>
          <a:xfrm>
            <a:off x="7765375" y="2393020"/>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لايتفهم الآخرين</a:t>
            </a:r>
          </a:p>
        </p:txBody>
      </p:sp>
      <p:sp>
        <p:nvSpPr>
          <p:cNvPr id="35" name="Rectangle: Rounded Corners 54">
            <a:extLst>
              <a:ext uri="{FF2B5EF4-FFF2-40B4-BE49-F238E27FC236}">
                <a16:creationId xmlns:a16="http://schemas.microsoft.com/office/drawing/2014/main" id="{9A3577DD-8F69-3036-6223-46548D4B5B77}"/>
              </a:ext>
            </a:extLst>
          </p:cNvPr>
          <p:cNvSpPr/>
          <p:nvPr/>
        </p:nvSpPr>
        <p:spPr>
          <a:xfrm>
            <a:off x="7765375" y="3196721"/>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لايثق في الآخرين</a:t>
            </a:r>
          </a:p>
        </p:txBody>
      </p:sp>
      <p:sp>
        <p:nvSpPr>
          <p:cNvPr id="36" name="Rectangle: Rounded Corners 57">
            <a:extLst>
              <a:ext uri="{FF2B5EF4-FFF2-40B4-BE49-F238E27FC236}">
                <a16:creationId xmlns:a16="http://schemas.microsoft.com/office/drawing/2014/main" id="{5461BC0D-E363-E515-A7D8-E2BF6948503E}"/>
              </a:ext>
            </a:extLst>
          </p:cNvPr>
          <p:cNvSpPr/>
          <p:nvPr/>
        </p:nvSpPr>
        <p:spPr>
          <a:xfrm>
            <a:off x="7765375" y="4022528"/>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مغرور</a:t>
            </a:r>
          </a:p>
        </p:txBody>
      </p:sp>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7324" y="2230740"/>
            <a:ext cx="3810000" cy="3810000"/>
          </a:xfrm>
          <a:prstGeom prst="rect">
            <a:avLst/>
          </a:prstGeom>
        </p:spPr>
      </p:pic>
      <p:sp>
        <p:nvSpPr>
          <p:cNvPr id="19"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الشخص العنيف</a:t>
            </a:r>
            <a:endParaRPr lang="ar-EG" sz="2800" b="1" dirty="0">
              <a:solidFill>
                <a:srgbClr val="63596A"/>
              </a:solidFill>
              <a:latin typeface="Cairo SemiBold" pitchFamily="2" charset="-78"/>
              <a:cs typeface="Cairo SemiBold" pitchFamily="2" charset="-78"/>
              <a:sym typeface="Calibri"/>
            </a:endParaRPr>
          </a:p>
        </p:txBody>
      </p:sp>
    </p:spTree>
    <p:extLst>
      <p:ext uri="{BB962C8B-B14F-4D97-AF65-F5344CB8AC3E}">
        <p14:creationId xmlns:p14="http://schemas.microsoft.com/office/powerpoint/2010/main" val="29941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graphicEl>
                                              <a:dgm id="{90598AA4-D9D9-4B24-AE39-B7533F0FF489}"/>
                                            </p:graphicEl>
                                          </p:spTgt>
                                        </p:tgtEl>
                                        <p:attrNameLst>
                                          <p:attrName>style.visibility</p:attrName>
                                        </p:attrNameLst>
                                      </p:cBhvr>
                                      <p:to>
                                        <p:strVal val="visible"/>
                                      </p:to>
                                    </p:set>
                                    <p:anim calcmode="lin" valueType="num">
                                      <p:cBhvr additive="base">
                                        <p:cTn id="7" dur="500" fill="hold"/>
                                        <p:tgtEl>
                                          <p:spTgt spid="32">
                                            <p:graphicEl>
                                              <a:dgm id="{90598AA4-D9D9-4B24-AE39-B7533F0FF48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graphicEl>
                                              <a:dgm id="{90598AA4-D9D9-4B24-AE39-B7533F0FF48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graphicEl>
                                              <a:dgm id="{CA260567-0020-4343-BADF-AE4923F7AAE7}"/>
                                            </p:graphicEl>
                                          </p:spTgt>
                                        </p:tgtEl>
                                        <p:attrNameLst>
                                          <p:attrName>style.visibility</p:attrName>
                                        </p:attrNameLst>
                                      </p:cBhvr>
                                      <p:to>
                                        <p:strVal val="visible"/>
                                      </p:to>
                                    </p:set>
                                    <p:anim calcmode="lin" valueType="num">
                                      <p:cBhvr additive="base">
                                        <p:cTn id="11" dur="500" fill="hold"/>
                                        <p:tgtEl>
                                          <p:spTgt spid="32">
                                            <p:graphicEl>
                                              <a:dgm id="{CA260567-0020-4343-BADF-AE4923F7AAE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
                                            <p:graphicEl>
                                              <a:dgm id="{CA260567-0020-4343-BADF-AE4923F7AAE7}"/>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graphicEl>
                                              <a:dgm id="{8CE727D1-1E91-4BA9-9817-E656D65899E0}"/>
                                            </p:graphicEl>
                                          </p:spTgt>
                                        </p:tgtEl>
                                        <p:attrNameLst>
                                          <p:attrName>style.visibility</p:attrName>
                                        </p:attrNameLst>
                                      </p:cBhvr>
                                      <p:to>
                                        <p:strVal val="visible"/>
                                      </p:to>
                                    </p:set>
                                    <p:anim calcmode="lin" valueType="num">
                                      <p:cBhvr additive="base">
                                        <p:cTn id="15" dur="500" fill="hold"/>
                                        <p:tgtEl>
                                          <p:spTgt spid="32">
                                            <p:graphicEl>
                                              <a:dgm id="{8CE727D1-1E91-4BA9-9817-E656D65899E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
                                            <p:graphicEl>
                                              <a:dgm id="{8CE727D1-1E91-4BA9-9817-E656D65899E0}"/>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graphicEl>
                                              <a:dgm id="{6D442A60-0C4F-496F-868E-34DA66FEC786}"/>
                                            </p:graphicEl>
                                          </p:spTgt>
                                        </p:tgtEl>
                                        <p:attrNameLst>
                                          <p:attrName>style.visibility</p:attrName>
                                        </p:attrNameLst>
                                      </p:cBhvr>
                                      <p:to>
                                        <p:strVal val="visible"/>
                                      </p:to>
                                    </p:set>
                                    <p:anim calcmode="lin" valueType="num">
                                      <p:cBhvr additive="base">
                                        <p:cTn id="19" dur="500" fill="hold"/>
                                        <p:tgtEl>
                                          <p:spTgt spid="32">
                                            <p:graphicEl>
                                              <a:dgm id="{6D442A60-0C4F-496F-868E-34DA66FEC78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graphicEl>
                                              <a:dgm id="{6D442A60-0C4F-496F-868E-34DA66FEC78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graphicEl>
                                              <a:dgm id="{D1BDB72D-E77A-4ADD-9A7F-EAFD39D30609}"/>
                                            </p:graphicEl>
                                          </p:spTgt>
                                        </p:tgtEl>
                                        <p:attrNameLst>
                                          <p:attrName>style.visibility</p:attrName>
                                        </p:attrNameLst>
                                      </p:cBhvr>
                                      <p:to>
                                        <p:strVal val="visible"/>
                                      </p:to>
                                    </p:set>
                                    <p:anim calcmode="lin" valueType="num">
                                      <p:cBhvr additive="base">
                                        <p:cTn id="25" dur="500" fill="hold"/>
                                        <p:tgtEl>
                                          <p:spTgt spid="32">
                                            <p:graphicEl>
                                              <a:dgm id="{D1BDB72D-E77A-4ADD-9A7F-EAFD39D3060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graphicEl>
                                              <a:dgm id="{D1BDB72D-E77A-4ADD-9A7F-EAFD39D30609}"/>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graphicEl>
                                              <a:dgm id="{1AF8D688-027C-40A6-9D2A-A956F015331F}"/>
                                            </p:graphicEl>
                                          </p:spTgt>
                                        </p:tgtEl>
                                        <p:attrNameLst>
                                          <p:attrName>style.visibility</p:attrName>
                                        </p:attrNameLst>
                                      </p:cBhvr>
                                      <p:to>
                                        <p:strVal val="visible"/>
                                      </p:to>
                                    </p:set>
                                    <p:anim calcmode="lin" valueType="num">
                                      <p:cBhvr additive="base">
                                        <p:cTn id="29" dur="500" fill="hold"/>
                                        <p:tgtEl>
                                          <p:spTgt spid="32">
                                            <p:graphicEl>
                                              <a:dgm id="{1AF8D688-027C-40A6-9D2A-A956F015331F}"/>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graphicEl>
                                              <a:dgm id="{1AF8D688-027C-40A6-9D2A-A956F015331F}"/>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graphicEl>
                                              <a:dgm id="{30E9C4F8-352C-4175-8C99-3B68DC1D5D74}"/>
                                            </p:graphicEl>
                                          </p:spTgt>
                                        </p:tgtEl>
                                        <p:attrNameLst>
                                          <p:attrName>style.visibility</p:attrName>
                                        </p:attrNameLst>
                                      </p:cBhvr>
                                      <p:to>
                                        <p:strVal val="visible"/>
                                      </p:to>
                                    </p:set>
                                    <p:anim calcmode="lin" valueType="num">
                                      <p:cBhvr additive="base">
                                        <p:cTn id="33" dur="500" fill="hold"/>
                                        <p:tgtEl>
                                          <p:spTgt spid="32">
                                            <p:graphicEl>
                                              <a:dgm id="{30E9C4F8-352C-4175-8C99-3B68DC1D5D7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
                                            <p:graphicEl>
                                              <a:dgm id="{30E9C4F8-352C-4175-8C99-3B68DC1D5D7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graphicEl>
                                              <a:dgm id="{56EBA185-21D1-4FA1-A4E3-69EE79CBA4C8}"/>
                                            </p:graphicEl>
                                          </p:spTgt>
                                        </p:tgtEl>
                                        <p:attrNameLst>
                                          <p:attrName>style.visibility</p:attrName>
                                        </p:attrNameLst>
                                      </p:cBhvr>
                                      <p:to>
                                        <p:strVal val="visible"/>
                                      </p:to>
                                    </p:set>
                                    <p:anim calcmode="lin" valueType="num">
                                      <p:cBhvr additive="base">
                                        <p:cTn id="37" dur="500" fill="hold"/>
                                        <p:tgtEl>
                                          <p:spTgt spid="32">
                                            <p:graphicEl>
                                              <a:dgm id="{56EBA185-21D1-4FA1-A4E3-69EE79CBA4C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graphicEl>
                                              <a:dgm id="{56EBA185-21D1-4FA1-A4E3-69EE79CBA4C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graphicEl>
                                              <a:dgm id="{5DEEEC8F-F713-41D5-89AD-D3520B432529}"/>
                                            </p:graphicEl>
                                          </p:spTgt>
                                        </p:tgtEl>
                                        <p:attrNameLst>
                                          <p:attrName>style.visibility</p:attrName>
                                        </p:attrNameLst>
                                      </p:cBhvr>
                                      <p:to>
                                        <p:strVal val="visible"/>
                                      </p:to>
                                    </p:set>
                                    <p:anim calcmode="lin" valueType="num">
                                      <p:cBhvr additive="base">
                                        <p:cTn id="43" dur="500" fill="hold"/>
                                        <p:tgtEl>
                                          <p:spTgt spid="32">
                                            <p:graphicEl>
                                              <a:dgm id="{5DEEEC8F-F713-41D5-89AD-D3520B43252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
                                            <p:graphicEl>
                                              <a:dgm id="{5DEEEC8F-F713-41D5-89AD-D3520B432529}"/>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graphicEl>
                                              <a:dgm id="{FD84FB30-4575-4A79-AE47-DC8A56A57FB9}"/>
                                            </p:graphicEl>
                                          </p:spTgt>
                                        </p:tgtEl>
                                        <p:attrNameLst>
                                          <p:attrName>style.visibility</p:attrName>
                                        </p:attrNameLst>
                                      </p:cBhvr>
                                      <p:to>
                                        <p:strVal val="visible"/>
                                      </p:to>
                                    </p:set>
                                    <p:anim calcmode="lin" valueType="num">
                                      <p:cBhvr additive="base">
                                        <p:cTn id="47" dur="500" fill="hold"/>
                                        <p:tgtEl>
                                          <p:spTgt spid="32">
                                            <p:graphicEl>
                                              <a:dgm id="{FD84FB30-4575-4A79-AE47-DC8A56A57FB9}"/>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
                                            <p:graphicEl>
                                              <a:dgm id="{FD84FB30-4575-4A79-AE47-DC8A56A57FB9}"/>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graphicEl>
                                              <a:dgm id="{6198DAB3-3BAA-4EF2-800D-BA167BA687D6}"/>
                                            </p:graphicEl>
                                          </p:spTgt>
                                        </p:tgtEl>
                                        <p:attrNameLst>
                                          <p:attrName>style.visibility</p:attrName>
                                        </p:attrNameLst>
                                      </p:cBhvr>
                                      <p:to>
                                        <p:strVal val="visible"/>
                                      </p:to>
                                    </p:set>
                                    <p:anim calcmode="lin" valueType="num">
                                      <p:cBhvr additive="base">
                                        <p:cTn id="51" dur="500" fill="hold"/>
                                        <p:tgtEl>
                                          <p:spTgt spid="32">
                                            <p:graphicEl>
                                              <a:dgm id="{6198DAB3-3BAA-4EF2-800D-BA167BA687D6}"/>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
                                            <p:graphicEl>
                                              <a:dgm id="{6198DAB3-3BAA-4EF2-800D-BA167BA687D6}"/>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graphicEl>
                                              <a:dgm id="{85DBE716-E1AB-4E98-8CBB-3FA1419C3C24}"/>
                                            </p:graphicEl>
                                          </p:spTgt>
                                        </p:tgtEl>
                                        <p:attrNameLst>
                                          <p:attrName>style.visibility</p:attrName>
                                        </p:attrNameLst>
                                      </p:cBhvr>
                                      <p:to>
                                        <p:strVal val="visible"/>
                                      </p:to>
                                    </p:set>
                                    <p:anim calcmode="lin" valueType="num">
                                      <p:cBhvr additive="base">
                                        <p:cTn id="55" dur="500" fill="hold"/>
                                        <p:tgtEl>
                                          <p:spTgt spid="32">
                                            <p:graphicEl>
                                              <a:dgm id="{85DBE716-E1AB-4E98-8CBB-3FA1419C3C24}"/>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
                                            <p:graphicEl>
                                              <a:dgm id="{85DBE716-E1AB-4E98-8CBB-3FA1419C3C24}"/>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graphicEl>
                                              <a:dgm id="{1B4613DD-9D93-4E22-AD75-FB5D5B68C8F7}"/>
                                            </p:graphicEl>
                                          </p:spTgt>
                                        </p:tgtEl>
                                        <p:attrNameLst>
                                          <p:attrName>style.visibility</p:attrName>
                                        </p:attrNameLst>
                                      </p:cBhvr>
                                      <p:to>
                                        <p:strVal val="visible"/>
                                      </p:to>
                                    </p:set>
                                    <p:anim calcmode="lin" valueType="num">
                                      <p:cBhvr additive="base">
                                        <p:cTn id="61" dur="500" fill="hold"/>
                                        <p:tgtEl>
                                          <p:spTgt spid="32">
                                            <p:graphicEl>
                                              <a:dgm id="{1B4613DD-9D93-4E22-AD75-FB5D5B68C8F7}"/>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
                                            <p:graphicEl>
                                              <a:dgm id="{1B4613DD-9D93-4E22-AD75-FB5D5B68C8F7}"/>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graphicEl>
                                              <a:dgm id="{48123728-D552-4AD3-85A9-B21D223275FE}"/>
                                            </p:graphicEl>
                                          </p:spTgt>
                                        </p:tgtEl>
                                        <p:attrNameLst>
                                          <p:attrName>style.visibility</p:attrName>
                                        </p:attrNameLst>
                                      </p:cBhvr>
                                      <p:to>
                                        <p:strVal val="visible"/>
                                      </p:to>
                                    </p:set>
                                    <p:anim calcmode="lin" valueType="num">
                                      <p:cBhvr additive="base">
                                        <p:cTn id="65" dur="500" fill="hold"/>
                                        <p:tgtEl>
                                          <p:spTgt spid="32">
                                            <p:graphicEl>
                                              <a:dgm id="{48123728-D552-4AD3-85A9-B21D223275FE}"/>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32">
                                            <p:graphicEl>
                                              <a:dgm id="{48123728-D552-4AD3-85A9-B21D223275FE}"/>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graphicEl>
                                              <a:dgm id="{824AD0BC-DBDC-4E93-98C8-516F0DC9C1AA}"/>
                                            </p:graphicEl>
                                          </p:spTgt>
                                        </p:tgtEl>
                                        <p:attrNameLst>
                                          <p:attrName>style.visibility</p:attrName>
                                        </p:attrNameLst>
                                      </p:cBhvr>
                                      <p:to>
                                        <p:strVal val="visible"/>
                                      </p:to>
                                    </p:set>
                                    <p:anim calcmode="lin" valueType="num">
                                      <p:cBhvr additive="base">
                                        <p:cTn id="69" dur="500" fill="hold"/>
                                        <p:tgtEl>
                                          <p:spTgt spid="32">
                                            <p:graphicEl>
                                              <a:dgm id="{824AD0BC-DBDC-4E93-98C8-516F0DC9C1AA}"/>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32">
                                            <p:graphicEl>
                                              <a:dgm id="{824AD0BC-DBDC-4E93-98C8-516F0DC9C1AA}"/>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graphicEl>
                                              <a:dgm id="{1AAB557A-D24F-48E3-A520-692CB5685E4D}"/>
                                            </p:graphicEl>
                                          </p:spTgt>
                                        </p:tgtEl>
                                        <p:attrNameLst>
                                          <p:attrName>style.visibility</p:attrName>
                                        </p:attrNameLst>
                                      </p:cBhvr>
                                      <p:to>
                                        <p:strVal val="visible"/>
                                      </p:to>
                                    </p:set>
                                    <p:anim calcmode="lin" valueType="num">
                                      <p:cBhvr additive="base">
                                        <p:cTn id="73" dur="500" fill="hold"/>
                                        <p:tgtEl>
                                          <p:spTgt spid="32">
                                            <p:graphicEl>
                                              <a:dgm id="{1AAB557A-D24F-48E3-A520-692CB5685E4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2">
                                            <p:graphicEl>
                                              <a:dgm id="{1AAB557A-D24F-48E3-A520-692CB5685E4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graphicFrame>
        <p:nvGraphicFramePr>
          <p:cNvPr id="32" name="Diagram 31"/>
          <p:cNvGraphicFramePr/>
          <p:nvPr>
            <p:extLst>
              <p:ext uri="{D42A27DB-BD31-4B8C-83A1-F6EECF244321}">
                <p14:modId xmlns:p14="http://schemas.microsoft.com/office/powerpoint/2010/main" val="3239123543"/>
              </p:ext>
            </p:extLst>
          </p:nvPr>
        </p:nvGraphicFramePr>
        <p:xfrm>
          <a:off x="3640202" y="1274885"/>
          <a:ext cx="5740577" cy="4788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3" name="Rectangle: Rounded Corners 54">
            <a:extLst>
              <a:ext uri="{FF2B5EF4-FFF2-40B4-BE49-F238E27FC236}">
                <a16:creationId xmlns:a16="http://schemas.microsoft.com/office/drawing/2014/main" id="{9A3577DD-8F69-3036-6223-46548D4B5B77}"/>
              </a:ext>
            </a:extLst>
          </p:cNvPr>
          <p:cNvSpPr/>
          <p:nvPr/>
        </p:nvSpPr>
        <p:spPr>
          <a:xfrm>
            <a:off x="7659867" y="1907707"/>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يقاطع الآخرين</a:t>
            </a:r>
          </a:p>
        </p:txBody>
      </p:sp>
      <p:sp>
        <p:nvSpPr>
          <p:cNvPr id="34" name="Rectangle: Rounded Corners 57">
            <a:extLst>
              <a:ext uri="{FF2B5EF4-FFF2-40B4-BE49-F238E27FC236}">
                <a16:creationId xmlns:a16="http://schemas.microsoft.com/office/drawing/2014/main" id="{5461BC0D-E363-E515-A7D8-E2BF6948503E}"/>
              </a:ext>
            </a:extLst>
          </p:cNvPr>
          <p:cNvSpPr/>
          <p:nvPr/>
        </p:nvSpPr>
        <p:spPr>
          <a:xfrm>
            <a:off x="7659867" y="3325005"/>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يحاول أن يترك انطباع عند الآخرين</a:t>
            </a:r>
          </a:p>
        </p:txBody>
      </p:sp>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3618" y="2230740"/>
            <a:ext cx="3810000" cy="3810000"/>
          </a:xfrm>
          <a:prstGeom prst="rect">
            <a:avLst/>
          </a:prstGeom>
        </p:spPr>
      </p:pic>
      <p:sp>
        <p:nvSpPr>
          <p:cNvPr id="19"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الشخص العنيف</a:t>
            </a:r>
            <a:endParaRPr lang="ar-EG" sz="2800" b="1" dirty="0">
              <a:solidFill>
                <a:srgbClr val="63596A"/>
              </a:solidFill>
              <a:latin typeface="Cairo SemiBold" pitchFamily="2" charset="-78"/>
              <a:cs typeface="Cairo SemiBold" pitchFamily="2" charset="-78"/>
              <a:sym typeface="Calibri"/>
            </a:endParaRPr>
          </a:p>
        </p:txBody>
      </p:sp>
    </p:spTree>
    <p:extLst>
      <p:ext uri="{BB962C8B-B14F-4D97-AF65-F5344CB8AC3E}">
        <p14:creationId xmlns:p14="http://schemas.microsoft.com/office/powerpoint/2010/main" val="327419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graphicEl>
                                              <a:dgm id="{8CE727D1-1E91-4BA9-9817-E656D65899E0}"/>
                                            </p:graphicEl>
                                          </p:spTgt>
                                        </p:tgtEl>
                                        <p:attrNameLst>
                                          <p:attrName>style.visibility</p:attrName>
                                        </p:attrNameLst>
                                      </p:cBhvr>
                                      <p:to>
                                        <p:strVal val="visible"/>
                                      </p:to>
                                    </p:set>
                                    <p:anim calcmode="lin" valueType="num">
                                      <p:cBhvr additive="base">
                                        <p:cTn id="7" dur="500" fill="hold"/>
                                        <p:tgtEl>
                                          <p:spTgt spid="32">
                                            <p:graphicEl>
                                              <a:dgm id="{8CE727D1-1E91-4BA9-9817-E656D65899E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graphicEl>
                                              <a:dgm id="{8CE727D1-1E91-4BA9-9817-E656D65899E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graphicEl>
                                              <a:dgm id="{CA260567-0020-4343-BADF-AE4923F7AAE7}"/>
                                            </p:graphicEl>
                                          </p:spTgt>
                                        </p:tgtEl>
                                        <p:attrNameLst>
                                          <p:attrName>style.visibility</p:attrName>
                                        </p:attrNameLst>
                                      </p:cBhvr>
                                      <p:to>
                                        <p:strVal val="visible"/>
                                      </p:to>
                                    </p:set>
                                    <p:anim calcmode="lin" valueType="num">
                                      <p:cBhvr additive="base">
                                        <p:cTn id="11" dur="500" fill="hold"/>
                                        <p:tgtEl>
                                          <p:spTgt spid="32">
                                            <p:graphicEl>
                                              <a:dgm id="{CA260567-0020-4343-BADF-AE4923F7AAE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
                                            <p:graphicEl>
                                              <a:dgm id="{CA260567-0020-4343-BADF-AE4923F7AAE7}"/>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graphicEl>
                                              <a:dgm id="{90598AA4-D9D9-4B24-AE39-B7533F0FF489}"/>
                                            </p:graphicEl>
                                          </p:spTgt>
                                        </p:tgtEl>
                                        <p:attrNameLst>
                                          <p:attrName>style.visibility</p:attrName>
                                        </p:attrNameLst>
                                      </p:cBhvr>
                                      <p:to>
                                        <p:strVal val="visible"/>
                                      </p:to>
                                    </p:set>
                                    <p:anim calcmode="lin" valueType="num">
                                      <p:cBhvr additive="base">
                                        <p:cTn id="15" dur="500" fill="hold"/>
                                        <p:tgtEl>
                                          <p:spTgt spid="32">
                                            <p:graphicEl>
                                              <a:dgm id="{90598AA4-D9D9-4B24-AE39-B7533F0FF48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
                                            <p:graphicEl>
                                              <a:dgm id="{90598AA4-D9D9-4B24-AE39-B7533F0FF489}"/>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graphicEl>
                                              <a:dgm id="{6D442A60-0C4F-496F-868E-34DA66FEC786}"/>
                                            </p:graphicEl>
                                          </p:spTgt>
                                        </p:tgtEl>
                                        <p:attrNameLst>
                                          <p:attrName>style.visibility</p:attrName>
                                        </p:attrNameLst>
                                      </p:cBhvr>
                                      <p:to>
                                        <p:strVal val="visible"/>
                                      </p:to>
                                    </p:set>
                                    <p:anim calcmode="lin" valueType="num">
                                      <p:cBhvr additive="base">
                                        <p:cTn id="19" dur="500" fill="hold"/>
                                        <p:tgtEl>
                                          <p:spTgt spid="32">
                                            <p:graphicEl>
                                              <a:dgm id="{6D442A60-0C4F-496F-868E-34DA66FEC78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graphicEl>
                                              <a:dgm id="{6D442A60-0C4F-496F-868E-34DA66FEC78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graphicEl>
                                              <a:dgm id="{30E9C4F8-352C-4175-8C99-3B68DC1D5D74}"/>
                                            </p:graphicEl>
                                          </p:spTgt>
                                        </p:tgtEl>
                                        <p:attrNameLst>
                                          <p:attrName>style.visibility</p:attrName>
                                        </p:attrNameLst>
                                      </p:cBhvr>
                                      <p:to>
                                        <p:strVal val="visible"/>
                                      </p:to>
                                    </p:set>
                                    <p:anim calcmode="lin" valueType="num">
                                      <p:cBhvr additive="base">
                                        <p:cTn id="25" dur="500" fill="hold"/>
                                        <p:tgtEl>
                                          <p:spTgt spid="32">
                                            <p:graphicEl>
                                              <a:dgm id="{30E9C4F8-352C-4175-8C99-3B68DC1D5D7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graphicEl>
                                              <a:dgm id="{30E9C4F8-352C-4175-8C99-3B68DC1D5D74}"/>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graphicEl>
                                              <a:dgm id="{1AF8D688-027C-40A6-9D2A-A956F015331F}"/>
                                            </p:graphicEl>
                                          </p:spTgt>
                                        </p:tgtEl>
                                        <p:attrNameLst>
                                          <p:attrName>style.visibility</p:attrName>
                                        </p:attrNameLst>
                                      </p:cBhvr>
                                      <p:to>
                                        <p:strVal val="visible"/>
                                      </p:to>
                                    </p:set>
                                    <p:anim calcmode="lin" valueType="num">
                                      <p:cBhvr additive="base">
                                        <p:cTn id="29" dur="500" fill="hold"/>
                                        <p:tgtEl>
                                          <p:spTgt spid="32">
                                            <p:graphicEl>
                                              <a:dgm id="{1AF8D688-027C-40A6-9D2A-A956F015331F}"/>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graphicEl>
                                              <a:dgm id="{1AF8D688-027C-40A6-9D2A-A956F015331F}"/>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graphicEl>
                                              <a:dgm id="{D1BDB72D-E77A-4ADD-9A7F-EAFD39D30609}"/>
                                            </p:graphicEl>
                                          </p:spTgt>
                                        </p:tgtEl>
                                        <p:attrNameLst>
                                          <p:attrName>style.visibility</p:attrName>
                                        </p:attrNameLst>
                                      </p:cBhvr>
                                      <p:to>
                                        <p:strVal val="visible"/>
                                      </p:to>
                                    </p:set>
                                    <p:anim calcmode="lin" valueType="num">
                                      <p:cBhvr additive="base">
                                        <p:cTn id="33" dur="500" fill="hold"/>
                                        <p:tgtEl>
                                          <p:spTgt spid="32">
                                            <p:graphicEl>
                                              <a:dgm id="{D1BDB72D-E77A-4ADD-9A7F-EAFD39D3060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
                                            <p:graphicEl>
                                              <a:dgm id="{D1BDB72D-E77A-4ADD-9A7F-EAFD39D30609}"/>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graphicEl>
                                              <a:dgm id="{56EBA185-21D1-4FA1-A4E3-69EE79CBA4C8}"/>
                                            </p:graphicEl>
                                          </p:spTgt>
                                        </p:tgtEl>
                                        <p:attrNameLst>
                                          <p:attrName>style.visibility</p:attrName>
                                        </p:attrNameLst>
                                      </p:cBhvr>
                                      <p:to>
                                        <p:strVal val="visible"/>
                                      </p:to>
                                    </p:set>
                                    <p:anim calcmode="lin" valueType="num">
                                      <p:cBhvr additive="base">
                                        <p:cTn id="37" dur="500" fill="hold"/>
                                        <p:tgtEl>
                                          <p:spTgt spid="32">
                                            <p:graphicEl>
                                              <a:dgm id="{56EBA185-21D1-4FA1-A4E3-69EE79CBA4C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graphicEl>
                                              <a:dgm id="{56EBA185-21D1-4FA1-A4E3-69EE79CBA4C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كيفية التعامل معه</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71138" y="1649215"/>
            <a:ext cx="5251358" cy="2008386"/>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6403395" y="2581315"/>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الحفاظ على التوازن الانفعالي</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3" name="Picture 22"/>
          <p:cNvPicPr>
            <a:picLocks noChangeAspect="1"/>
          </p:cNvPicPr>
          <p:nvPr/>
        </p:nvPicPr>
        <p:blipFill rotWithShape="1">
          <a:blip r:embed="rId12">
            <a:extLst>
              <a:ext uri="{28A0092B-C50C-407E-A947-70E740481C1C}">
                <a14:useLocalDpi xmlns:a14="http://schemas.microsoft.com/office/drawing/2010/main" val="0"/>
              </a:ext>
            </a:extLst>
          </a:blip>
          <a:srcRect l="16269"/>
          <a:stretch/>
        </p:blipFill>
        <p:spPr>
          <a:xfrm>
            <a:off x="1084294" y="1649215"/>
            <a:ext cx="5319101" cy="2109399"/>
          </a:xfrm>
          <a:prstGeom prst="rect">
            <a:avLst/>
          </a:prstGeom>
        </p:spPr>
      </p:pic>
      <p:sp>
        <p:nvSpPr>
          <p:cNvPr id="24" name="TextBox 23">
            <a:extLst>
              <a:ext uri="{FF2B5EF4-FFF2-40B4-BE49-F238E27FC236}">
                <a16:creationId xmlns:a16="http://schemas.microsoft.com/office/drawing/2014/main" id="{5308E0FC-FFA9-B873-1967-1DFC6A5430D9}"/>
              </a:ext>
            </a:extLst>
          </p:cNvPr>
          <p:cNvSpPr txBox="1"/>
          <p:nvPr/>
        </p:nvSpPr>
        <p:spPr>
          <a:xfrm>
            <a:off x="1084294" y="2581316"/>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الاستماع الجيد له</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3845459" y="3718645"/>
            <a:ext cx="5251358" cy="2008386"/>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3845458" y="4652499"/>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لا تحاول إثارته</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21756" y="2066792"/>
            <a:ext cx="1274243" cy="1274243"/>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40121" y="1762456"/>
            <a:ext cx="1274243" cy="1274243"/>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45681" y="4344034"/>
            <a:ext cx="992358" cy="992358"/>
          </a:xfrm>
          <a:prstGeom prst="rect">
            <a:avLst/>
          </a:prstGeom>
        </p:spPr>
      </p:pic>
    </p:spTree>
    <p:extLst>
      <p:ext uri="{BB962C8B-B14F-4D97-AF65-F5344CB8AC3E}">
        <p14:creationId xmlns:p14="http://schemas.microsoft.com/office/powerpoint/2010/main" val="286515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4748546"/>
            <a:ext cx="6711356" cy="1154162"/>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تهدف هذه الجلسة التدريبية </a:t>
            </a:r>
            <a:r>
              <a:rPr lang="ar-EG" sz="2000" b="1" dirty="0">
                <a:latin typeface="29LT Azer Extra Light" panose="00000400000000000000" pitchFamily="2" charset="-78"/>
                <a:cs typeface="29LT Azer Extra Light" panose="00000400000000000000" pitchFamily="2" charset="-78"/>
              </a:rPr>
              <a:t>إ</a:t>
            </a:r>
            <a:r>
              <a:rPr lang="ar-SA" sz="2000" b="1" dirty="0">
                <a:latin typeface="29LT Azer Extra Light" panose="00000400000000000000" pitchFamily="2" charset="-78"/>
                <a:cs typeface="29LT Azer Extra Light" panose="00000400000000000000" pitchFamily="2" charset="-78"/>
              </a:rPr>
              <a:t>لي إكساب المشاركين المعارف والمهارات والاتجاهات الإيجابية المتعلقة بالعملية التدريبية بمراحلها المختلفة</a:t>
            </a:r>
          </a:p>
          <a:p>
            <a:pPr marL="0" indent="0" algn="justLow" rtl="1">
              <a:buNone/>
            </a:pP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285895" y="3365611"/>
            <a:ext cx="3791808" cy="126778"/>
          </a:xfrm>
          <a:prstGeom prst="rect">
            <a:avLst/>
          </a:prstGeom>
        </p:spPr>
      </p:pic>
      <p:sp>
        <p:nvSpPr>
          <p:cNvPr id="9" name="TextBox 8">
            <a:extLst>
              <a:ext uri="{FF2B5EF4-FFF2-40B4-BE49-F238E27FC236}">
                <a16:creationId xmlns:a16="http://schemas.microsoft.com/office/drawing/2014/main" id="{653C61B4-7816-BC29-8B13-0DB2423C2A7A}"/>
              </a:ext>
            </a:extLst>
          </p:cNvPr>
          <p:cNvSpPr txBox="1"/>
          <p:nvPr/>
        </p:nvSpPr>
        <p:spPr>
          <a:xfrm>
            <a:off x="821019" y="2476014"/>
            <a:ext cx="2059912" cy="1446550"/>
          </a:xfrm>
          <a:prstGeom prst="rect">
            <a:avLst/>
          </a:prstGeom>
          <a:noFill/>
        </p:spPr>
        <p:txBody>
          <a:bodyPr wrap="square">
            <a:spAutoFit/>
          </a:bodyPr>
          <a:lstStyle/>
          <a:p>
            <a:pPr algn="justLow" rtl="1"/>
            <a:r>
              <a:rPr lang="ar-EG" sz="4400" dirty="0">
                <a:solidFill>
                  <a:srgbClr val="FFFFFF"/>
                </a:solidFill>
                <a:latin typeface="29LT Azer Black" panose="00000600000000000000" pitchFamily="2" charset="-78"/>
                <a:cs typeface="29LT Azer Black" panose="00000600000000000000" pitchFamily="2" charset="-78"/>
              </a:rPr>
              <a:t>الجلسة الأولى</a:t>
            </a:r>
            <a:endParaRPr lang="en-US" sz="4400" dirty="0">
              <a:latin typeface="29LT Azer Black" panose="00000600000000000000" pitchFamily="2" charset="-78"/>
              <a:cs typeface="29LT Azer Black" panose="00000600000000000000" pitchFamily="2" charset="-78"/>
            </a:endParaRPr>
          </a:p>
        </p:txBody>
      </p:sp>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90086" y="408379"/>
              <a:ext cx="877960" cy="589696"/>
            </a:xfrm>
            <a:prstGeom prst="rect">
              <a:avLst/>
            </a:prstGeom>
          </p:spPr>
        </p:pic>
      </p:gr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5136" y="1797422"/>
            <a:ext cx="2641194" cy="2641194"/>
          </a:xfrm>
          <a:prstGeom prst="rect">
            <a:avLst/>
          </a:prstGeom>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5" name="Picture 14"/>
          <p:cNvPicPr>
            <a:picLocks noChangeAspect="1"/>
          </p:cNvPicPr>
          <p:nvPr/>
        </p:nvPicPr>
        <p:blipFill rotWithShape="1">
          <a:blip r:embed="rId12">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3509430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كيفية التعامل معه</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71138" y="1649215"/>
            <a:ext cx="5251358" cy="2008386"/>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6403395" y="2581315"/>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كن حازماً معه إلي حد كبير</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3" name="Picture 22"/>
          <p:cNvPicPr>
            <a:picLocks noChangeAspect="1"/>
          </p:cNvPicPr>
          <p:nvPr/>
        </p:nvPicPr>
        <p:blipFill rotWithShape="1">
          <a:blip r:embed="rId12">
            <a:extLst>
              <a:ext uri="{28A0092B-C50C-407E-A947-70E740481C1C}">
                <a14:useLocalDpi xmlns:a14="http://schemas.microsoft.com/office/drawing/2010/main" val="0"/>
              </a:ext>
            </a:extLst>
          </a:blip>
          <a:srcRect l="16269"/>
          <a:stretch/>
        </p:blipFill>
        <p:spPr>
          <a:xfrm>
            <a:off x="1084294" y="1649215"/>
            <a:ext cx="5319101" cy="2109399"/>
          </a:xfrm>
          <a:prstGeom prst="rect">
            <a:avLst/>
          </a:prstGeom>
        </p:spPr>
      </p:pic>
      <p:sp>
        <p:nvSpPr>
          <p:cNvPr id="24" name="TextBox 23">
            <a:extLst>
              <a:ext uri="{FF2B5EF4-FFF2-40B4-BE49-F238E27FC236}">
                <a16:creationId xmlns:a16="http://schemas.microsoft.com/office/drawing/2014/main" id="{5308E0FC-FFA9-B873-1967-1DFC6A5430D9}"/>
              </a:ext>
            </a:extLst>
          </p:cNvPr>
          <p:cNvSpPr txBox="1"/>
          <p:nvPr/>
        </p:nvSpPr>
        <p:spPr>
          <a:xfrm>
            <a:off x="1233758" y="2581316"/>
            <a:ext cx="3399455" cy="830997"/>
          </a:xfrm>
          <a:prstGeom prst="rect">
            <a:avLst/>
          </a:prstGeom>
          <a:noFill/>
        </p:spPr>
        <p:txBody>
          <a:bodyPr wrap="square">
            <a:spAutoFit/>
          </a:bodyPr>
          <a:lstStyle/>
          <a:p>
            <a:pPr algn="r" rtl="1"/>
            <a:r>
              <a:rPr lang="ar-EG" sz="1600" b="1" dirty="0">
                <a:solidFill>
                  <a:srgbClr val="39343C"/>
                </a:solidFill>
                <a:latin typeface="29LT Azer Extra Light" panose="00000400000000000000" pitchFamily="2" charset="-78"/>
                <a:cs typeface="29LT Azer Extra Light" panose="00000400000000000000" pitchFamily="2" charset="-78"/>
              </a:rPr>
              <a:t>حاول أن تستخدم أفكاره ومعلوماته</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3845459" y="3718645"/>
            <a:ext cx="5251358" cy="2008386"/>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3845458" y="4652499"/>
            <a:ext cx="3399455" cy="830997"/>
          </a:xfrm>
          <a:prstGeom prst="rect">
            <a:avLst/>
          </a:prstGeom>
          <a:noFill/>
        </p:spPr>
        <p:txBody>
          <a:bodyPr wrap="square">
            <a:spAutoFit/>
          </a:bodyPr>
          <a:lstStyle/>
          <a:p>
            <a:pPr algn="r" rtl="1"/>
            <a:r>
              <a:rPr lang="ar-EG" sz="1600" b="1">
                <a:solidFill>
                  <a:srgbClr val="39343C"/>
                </a:solidFill>
                <a:latin typeface="29LT Azer Extra Light" panose="00000400000000000000" pitchFamily="2" charset="-78"/>
                <a:cs typeface="29LT Azer Extra Light" panose="00000400000000000000" pitchFamily="2" charset="-78"/>
              </a:rPr>
              <a:t>استخدم أسلوب </a:t>
            </a:r>
            <a:r>
              <a:rPr lang="ar-EG" sz="1600" b="1" dirty="0">
                <a:solidFill>
                  <a:srgbClr val="39343C"/>
                </a:solidFill>
                <a:latin typeface="29LT Azer Extra Light" panose="00000400000000000000" pitchFamily="2" charset="-78"/>
                <a:cs typeface="29LT Azer Extra Light" panose="00000400000000000000" pitchFamily="2" charset="-78"/>
              </a:rPr>
              <a:t>نعم ولكن</a:t>
            </a:r>
          </a:p>
          <a:p>
            <a:pPr marL="0" indent="0" algn="r" rtl="1">
              <a:buNone/>
            </a:pPr>
            <a:endParaRPr lang="ar-EG" sz="16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solidFill>
                  <a:srgbClr val="39343C"/>
                </a:solidFill>
                <a:latin typeface="29LT Azer Extra Light" panose="00000400000000000000" pitchFamily="2" charset="-78"/>
                <a:cs typeface="29LT Azer Extra Light" panose="00000400000000000000" pitchFamily="2" charset="-78"/>
              </a:rPr>
              <a:t> </a:t>
            </a:r>
            <a:endParaRPr lang="en-US" sz="1600" b="1" dirty="0">
              <a:solidFill>
                <a:srgbClr val="39343C"/>
              </a:solidFill>
              <a:latin typeface="29LT Azer Extra Light" panose="00000400000000000000" pitchFamily="2" charset="-78"/>
              <a:cs typeface="29LT Azer Extra Light" panose="00000400000000000000" pitchFamily="2" charset="-78"/>
            </a:endParaRP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7019" y="4185691"/>
            <a:ext cx="952206" cy="952206"/>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15342" y="1917721"/>
            <a:ext cx="1079093" cy="107909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99026" y="1733504"/>
            <a:ext cx="1263309" cy="1263309"/>
          </a:xfrm>
          <a:prstGeom prst="rect">
            <a:avLst/>
          </a:prstGeom>
        </p:spPr>
      </p:pic>
    </p:spTree>
    <p:extLst>
      <p:ext uri="{BB962C8B-B14F-4D97-AF65-F5344CB8AC3E}">
        <p14:creationId xmlns:p14="http://schemas.microsoft.com/office/powerpoint/2010/main" val="2098829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2617" y="892454"/>
            <a:ext cx="10058400" cy="5657537"/>
          </a:xfrm>
          <a:prstGeom prst="rect">
            <a:avLst/>
          </a:prstGeom>
        </p:spPr>
      </p:pic>
      <p:sp>
        <p:nvSpPr>
          <p:cNvPr id="18" name="Rectangle 17"/>
          <p:cNvSpPr/>
          <p:nvPr/>
        </p:nvSpPr>
        <p:spPr>
          <a:xfrm>
            <a:off x="4822187" y="1840743"/>
            <a:ext cx="3259259" cy="490904"/>
          </a:xfrm>
          <a:prstGeom prst="rect">
            <a:avLst/>
          </a:prstGeom>
        </p:spPr>
        <p:txBody>
          <a:bodyPr wrap="square">
            <a:spAutoFit/>
          </a:bodyPr>
          <a:lstStyle/>
          <a:p>
            <a:pPr lvl="0" algn="ctr" defTabSz="1289050" rtl="1">
              <a:lnSpc>
                <a:spcPct val="90000"/>
              </a:lnSpc>
              <a:spcBef>
                <a:spcPct val="0"/>
              </a:spcBef>
              <a:spcAft>
                <a:spcPct val="35000"/>
              </a:spcAft>
              <a:defRPr/>
            </a:pPr>
            <a:r>
              <a:rPr lang="ar-EG" sz="2800" dirty="0">
                <a:solidFill>
                  <a:srgbClr val="39343C"/>
                </a:solidFill>
                <a:latin typeface="29LT Azer Black" pitchFamily="2" charset="-78"/>
                <a:cs typeface="29LT Azer Black" pitchFamily="2" charset="-78"/>
              </a:rPr>
              <a:t>الشكاي</a:t>
            </a:r>
          </a:p>
        </p:txBody>
      </p:sp>
      <p:sp>
        <p:nvSpPr>
          <p:cNvPr id="19" name="TextBox 18">
            <a:extLst>
              <a:ext uri="{FF2B5EF4-FFF2-40B4-BE49-F238E27FC236}">
                <a16:creationId xmlns:a16="http://schemas.microsoft.com/office/drawing/2014/main" id="{5308E0FC-FFA9-B873-1967-1DFC6A5430D9}"/>
              </a:ext>
            </a:extLst>
          </p:cNvPr>
          <p:cNvSpPr txBox="1"/>
          <p:nvPr/>
        </p:nvSpPr>
        <p:spPr>
          <a:xfrm>
            <a:off x="5361965" y="4507660"/>
            <a:ext cx="2179703" cy="1154162"/>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وضح أنك ستناقش المشكلة في وقت آخر</a:t>
            </a: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
        <p:nvSpPr>
          <p:cNvPr id="20" name="TextBox 19">
            <a:extLst>
              <a:ext uri="{FF2B5EF4-FFF2-40B4-BE49-F238E27FC236}">
                <a16:creationId xmlns:a16="http://schemas.microsoft.com/office/drawing/2014/main" id="{5308E0FC-FFA9-B873-1967-1DFC6A5430D9}"/>
              </a:ext>
            </a:extLst>
          </p:cNvPr>
          <p:cNvSpPr txBox="1"/>
          <p:nvPr/>
        </p:nvSpPr>
        <p:spPr>
          <a:xfrm>
            <a:off x="8081446" y="4507660"/>
            <a:ext cx="2179703" cy="1461939"/>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ادعوه للإلتزام </a:t>
            </a:r>
            <a:endParaRPr lang="en-US" sz="2000" b="1" dirty="0">
              <a:solidFill>
                <a:srgbClr val="39343C"/>
              </a:solidFill>
              <a:latin typeface="29LT Azer Extra Light" panose="00000400000000000000" pitchFamily="2" charset="-78"/>
              <a:cs typeface="29LT Azer Extra Light" panose="00000400000000000000" pitchFamily="2" charset="-78"/>
            </a:endParaRPr>
          </a:p>
          <a:p>
            <a:pPr algn="ctr" rtl="1"/>
            <a:r>
              <a:rPr lang="ar-EG" sz="2000" b="1" dirty="0">
                <a:solidFill>
                  <a:srgbClr val="39343C"/>
                </a:solidFill>
                <a:latin typeface="29LT Azer Extra Light" panose="00000400000000000000" pitchFamily="2" charset="-78"/>
                <a:cs typeface="29LT Azer Extra Light" panose="00000400000000000000" pitchFamily="2" charset="-78"/>
              </a:rPr>
              <a:t>بالقواعد</a:t>
            </a:r>
          </a:p>
          <a:p>
            <a:pPr algn="ctr" rtl="1"/>
            <a:endParaRPr lang="ar-EG" sz="2000" b="1" dirty="0">
              <a:solidFill>
                <a:srgbClr val="39343C"/>
              </a:solidFill>
              <a:latin typeface="29LT Azer Extra Light" panose="00000400000000000000" pitchFamily="2" charset="-78"/>
              <a:cs typeface="29LT Azer Extra Light" panose="00000400000000000000" pitchFamily="2" charset="-78"/>
            </a:endParaRP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
        <p:nvSpPr>
          <p:cNvPr id="21" name="TextBox 20">
            <a:extLst>
              <a:ext uri="{FF2B5EF4-FFF2-40B4-BE49-F238E27FC236}">
                <a16:creationId xmlns:a16="http://schemas.microsoft.com/office/drawing/2014/main" id="{5308E0FC-FFA9-B873-1967-1DFC6A5430D9}"/>
              </a:ext>
            </a:extLst>
          </p:cNvPr>
          <p:cNvSpPr txBox="1"/>
          <p:nvPr/>
        </p:nvSpPr>
        <p:spPr>
          <a:xfrm>
            <a:off x="2651589" y="4507660"/>
            <a:ext cx="2179703" cy="1154162"/>
          </a:xfrm>
          <a:prstGeom prst="rect">
            <a:avLst/>
          </a:prstGeom>
          <a:noFill/>
        </p:spPr>
        <p:txBody>
          <a:bodyPr wrap="square">
            <a:spAutoFit/>
          </a:bodyPr>
          <a:lstStyle/>
          <a:p>
            <a:pPr algn="ctr" rtl="1"/>
            <a:r>
              <a:rPr lang="ar-EG" sz="2000" b="1" dirty="0">
                <a:solidFill>
                  <a:srgbClr val="39343C"/>
                </a:solidFill>
                <a:latin typeface="29LT Azer Extra Light" panose="00000400000000000000" pitchFamily="2" charset="-78"/>
                <a:cs typeface="29LT Azer Extra Light" panose="00000400000000000000" pitchFamily="2" charset="-78"/>
              </a:rPr>
              <a:t>أكد على </a:t>
            </a:r>
            <a:endParaRPr lang="en-US" sz="2000" b="1" dirty="0">
              <a:solidFill>
                <a:srgbClr val="39343C"/>
              </a:solidFill>
              <a:latin typeface="29LT Azer Extra Light" panose="00000400000000000000" pitchFamily="2" charset="-78"/>
              <a:cs typeface="29LT Azer Extra Light" panose="00000400000000000000" pitchFamily="2" charset="-78"/>
            </a:endParaRPr>
          </a:p>
          <a:p>
            <a:pPr algn="ctr" rtl="1"/>
            <a:r>
              <a:rPr lang="ar-EG" sz="2000" b="1" dirty="0">
                <a:solidFill>
                  <a:srgbClr val="39343C"/>
                </a:solidFill>
                <a:latin typeface="29LT Azer Extra Light" panose="00000400000000000000" pitchFamily="2" charset="-78"/>
                <a:cs typeface="29LT Azer Extra Light" panose="00000400000000000000" pitchFamily="2" charset="-78"/>
              </a:rPr>
              <a:t>أهمية الوقت</a:t>
            </a:r>
          </a:p>
          <a:p>
            <a:pPr algn="ctr" rtl="1"/>
            <a:endParaRPr lang="ar-EG" sz="11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rgbClr val="39343C"/>
                </a:solidFill>
                <a:latin typeface="29LT Azer Extra Light" panose="00000400000000000000" pitchFamily="2" charset="-78"/>
                <a:cs typeface="29LT Azer Extra Light" panose="00000400000000000000" pitchFamily="2" charset="-78"/>
              </a:rPr>
              <a:t> </a:t>
            </a:r>
            <a:endParaRPr lang="en-US" b="1" dirty="0">
              <a:solidFill>
                <a:srgbClr val="39343C"/>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3754229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8856069" y="1314756"/>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الشخص القناص</a:t>
            </a:r>
          </a:p>
        </p:txBody>
      </p:sp>
      <p:sp>
        <p:nvSpPr>
          <p:cNvPr id="17" name="TextBox 16">
            <a:extLst>
              <a:ext uri="{FF2B5EF4-FFF2-40B4-BE49-F238E27FC236}">
                <a16:creationId xmlns:a16="http://schemas.microsoft.com/office/drawing/2014/main" id="{51448989-1583-B986-C371-5E96A303CF98}"/>
              </a:ext>
            </a:extLst>
          </p:cNvPr>
          <p:cNvSpPr txBox="1"/>
          <p:nvPr/>
        </p:nvSpPr>
        <p:spPr>
          <a:xfrm>
            <a:off x="5114374" y="2265059"/>
            <a:ext cx="6109334" cy="584775"/>
          </a:xfrm>
          <a:prstGeom prst="rect">
            <a:avLst/>
          </a:prstGeom>
          <a:noFill/>
        </p:spPr>
        <p:txBody>
          <a:bodyPr wrap="square">
            <a:spAutoFit/>
          </a:bodyPr>
          <a:lstStyle/>
          <a:p>
            <a:pPr algn="just" rtl="1"/>
            <a:r>
              <a:rPr lang="ar-EG" sz="1600" dirty="0">
                <a:latin typeface="Cairo" pitchFamily="2" charset="-78"/>
                <a:cs typeface="Cairo" pitchFamily="2" charset="-78"/>
              </a:rPr>
              <a:t>شخص يتصيد الأخطاء ويسعى للشهرة والظهور على حساب أي شيء</a:t>
            </a:r>
          </a:p>
          <a:p>
            <a:pPr algn="just" rtl="1"/>
            <a:endParaRPr lang="ar-EG" sz="1600" dirty="0">
              <a:latin typeface="Cairo" pitchFamily="2" charset="-78"/>
              <a:cs typeface="Cairo" pitchFamily="2" charset="-78"/>
            </a:endParaRPr>
          </a:p>
        </p:txBody>
      </p:sp>
      <p:sp>
        <p:nvSpPr>
          <p:cNvPr id="20"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أنواع أخرى من الشخصيات</a:t>
            </a:r>
            <a:endParaRPr lang="ar-EG" sz="2800" b="1" dirty="0">
              <a:solidFill>
                <a:srgbClr val="63596A"/>
              </a:solidFill>
              <a:latin typeface="Cairo SemiBold" pitchFamily="2" charset="-78"/>
              <a:cs typeface="Cairo SemiBold" pitchFamily="2" charset="-78"/>
              <a:sym typeface="Calibri"/>
            </a:endParaRPr>
          </a:p>
        </p:txBody>
      </p:sp>
      <p:sp>
        <p:nvSpPr>
          <p:cNvPr id="21" name="Rectangle: Rounded Corners 15">
            <a:extLst>
              <a:ext uri="{FF2B5EF4-FFF2-40B4-BE49-F238E27FC236}">
                <a16:creationId xmlns:a16="http://schemas.microsoft.com/office/drawing/2014/main" id="{9627FEFF-DA7A-9C67-6BD6-710A0FB605CD}"/>
              </a:ext>
            </a:extLst>
          </p:cNvPr>
          <p:cNvSpPr/>
          <p:nvPr/>
        </p:nvSpPr>
        <p:spPr>
          <a:xfrm>
            <a:off x="8856069" y="2781579"/>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الشخص المتفجر</a:t>
            </a:r>
          </a:p>
        </p:txBody>
      </p:sp>
      <p:sp>
        <p:nvSpPr>
          <p:cNvPr id="22" name="TextBox 21">
            <a:extLst>
              <a:ext uri="{FF2B5EF4-FFF2-40B4-BE49-F238E27FC236}">
                <a16:creationId xmlns:a16="http://schemas.microsoft.com/office/drawing/2014/main" id="{51448989-1583-B986-C371-5E96A303CF98}"/>
              </a:ext>
            </a:extLst>
          </p:cNvPr>
          <p:cNvSpPr txBox="1"/>
          <p:nvPr/>
        </p:nvSpPr>
        <p:spPr>
          <a:xfrm>
            <a:off x="5114374" y="3731882"/>
            <a:ext cx="6109334" cy="584775"/>
          </a:xfrm>
          <a:prstGeom prst="rect">
            <a:avLst/>
          </a:prstGeom>
          <a:noFill/>
        </p:spPr>
        <p:txBody>
          <a:bodyPr wrap="square">
            <a:spAutoFit/>
          </a:bodyPr>
          <a:lstStyle/>
          <a:p>
            <a:pPr algn="just" rtl="1"/>
            <a:r>
              <a:rPr lang="ar-EG" sz="1600" dirty="0">
                <a:latin typeface="Cairo" pitchFamily="2" charset="-78"/>
                <a:cs typeface="Cairo" pitchFamily="2" charset="-78"/>
              </a:rPr>
              <a:t>شخص سريع الانفعال وينفجر كأنه قنبلة موقوتة</a:t>
            </a:r>
          </a:p>
          <a:p>
            <a:pPr algn="just" rtl="1"/>
            <a:endParaRPr lang="ar-EG" sz="1600" dirty="0">
              <a:latin typeface="Cairo" pitchFamily="2" charset="-78"/>
              <a:cs typeface="Cairo" pitchFamily="2" charset="-78"/>
            </a:endParaRPr>
          </a:p>
        </p:txBody>
      </p:sp>
      <p:sp>
        <p:nvSpPr>
          <p:cNvPr id="23" name="Rectangle: Rounded Corners 15">
            <a:extLst>
              <a:ext uri="{FF2B5EF4-FFF2-40B4-BE49-F238E27FC236}">
                <a16:creationId xmlns:a16="http://schemas.microsoft.com/office/drawing/2014/main" id="{9627FEFF-DA7A-9C67-6BD6-710A0FB605CD}"/>
              </a:ext>
            </a:extLst>
          </p:cNvPr>
          <p:cNvSpPr/>
          <p:nvPr/>
        </p:nvSpPr>
        <p:spPr>
          <a:xfrm>
            <a:off x="8856069" y="4341833"/>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مدعي المعرفة</a:t>
            </a:r>
          </a:p>
        </p:txBody>
      </p:sp>
      <p:sp>
        <p:nvSpPr>
          <p:cNvPr id="24" name="TextBox 23">
            <a:extLst>
              <a:ext uri="{FF2B5EF4-FFF2-40B4-BE49-F238E27FC236}">
                <a16:creationId xmlns:a16="http://schemas.microsoft.com/office/drawing/2014/main" id="{51448989-1583-B986-C371-5E96A303CF98}"/>
              </a:ext>
            </a:extLst>
          </p:cNvPr>
          <p:cNvSpPr txBox="1"/>
          <p:nvPr/>
        </p:nvSpPr>
        <p:spPr>
          <a:xfrm>
            <a:off x="5114374" y="5292136"/>
            <a:ext cx="6109334" cy="830997"/>
          </a:xfrm>
          <a:prstGeom prst="rect">
            <a:avLst/>
          </a:prstGeom>
          <a:noFill/>
        </p:spPr>
        <p:txBody>
          <a:bodyPr wrap="square">
            <a:spAutoFit/>
          </a:bodyPr>
          <a:lstStyle/>
          <a:p>
            <a:pPr algn="just" rtl="1"/>
            <a:r>
              <a:rPr lang="ar-EG" sz="1600" dirty="0">
                <a:latin typeface="Cairo" pitchFamily="2" charset="-78"/>
                <a:cs typeface="Cairo" pitchFamily="2" charset="-78"/>
              </a:rPr>
              <a:t>يدعي المعرفة ولا يملكها ويدعي العلم بكل الأمور، ويمكن أن يجرف المعلم إلى طريق الأخطاء إن لم يكن لديه الدراية الكافية</a:t>
            </a:r>
          </a:p>
          <a:p>
            <a:pPr algn="just" rtl="1"/>
            <a:endParaRPr lang="ar-EG" sz="1600" dirty="0">
              <a:latin typeface="Cairo" pitchFamily="2" charset="-78"/>
              <a:cs typeface="Cairo" pitchFamily="2" charset="-78"/>
            </a:endParaRPr>
          </a:p>
        </p:txBody>
      </p:sp>
    </p:spTree>
    <p:extLst>
      <p:ext uri="{BB962C8B-B14F-4D97-AF65-F5344CB8AC3E}">
        <p14:creationId xmlns:p14="http://schemas.microsoft.com/office/powerpoint/2010/main" val="3350856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8856069" y="1314756"/>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الإمعة</a:t>
            </a:r>
          </a:p>
        </p:txBody>
      </p:sp>
      <p:sp>
        <p:nvSpPr>
          <p:cNvPr id="17" name="TextBox 16">
            <a:extLst>
              <a:ext uri="{FF2B5EF4-FFF2-40B4-BE49-F238E27FC236}">
                <a16:creationId xmlns:a16="http://schemas.microsoft.com/office/drawing/2014/main" id="{51448989-1583-B986-C371-5E96A303CF98}"/>
              </a:ext>
            </a:extLst>
          </p:cNvPr>
          <p:cNvSpPr txBox="1"/>
          <p:nvPr/>
        </p:nvSpPr>
        <p:spPr>
          <a:xfrm>
            <a:off x="4659923" y="2265059"/>
            <a:ext cx="6563785" cy="584775"/>
          </a:xfrm>
          <a:prstGeom prst="rect">
            <a:avLst/>
          </a:prstGeom>
          <a:noFill/>
        </p:spPr>
        <p:txBody>
          <a:bodyPr wrap="square">
            <a:spAutoFit/>
          </a:bodyPr>
          <a:lstStyle/>
          <a:p>
            <a:pPr algn="just" rtl="1"/>
            <a:r>
              <a:rPr lang="ar-EG" sz="1600" dirty="0">
                <a:latin typeface="Cairo" pitchFamily="2" charset="-78"/>
                <a:cs typeface="Cairo" pitchFamily="2" charset="-78"/>
              </a:rPr>
              <a:t>شخص ليس له رأي ولا يعترض ويوافق على كل ما يقال لكي يساير الآخرين</a:t>
            </a:r>
          </a:p>
          <a:p>
            <a:pPr algn="just" rtl="1"/>
            <a:endParaRPr lang="ar-EG" sz="1600" dirty="0">
              <a:latin typeface="Cairo" pitchFamily="2" charset="-78"/>
              <a:cs typeface="Cairo" pitchFamily="2" charset="-78"/>
            </a:endParaRPr>
          </a:p>
        </p:txBody>
      </p:sp>
      <p:sp>
        <p:nvSpPr>
          <p:cNvPr id="20"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أنواع أخرى من الشخصيات</a:t>
            </a:r>
            <a:endParaRPr lang="ar-EG" sz="2800" b="1" dirty="0">
              <a:solidFill>
                <a:srgbClr val="63596A"/>
              </a:solidFill>
              <a:latin typeface="Cairo SemiBold" pitchFamily="2" charset="-78"/>
              <a:cs typeface="Cairo SemiBold" pitchFamily="2" charset="-78"/>
              <a:sym typeface="Calibri"/>
            </a:endParaRPr>
          </a:p>
        </p:txBody>
      </p:sp>
      <p:sp>
        <p:nvSpPr>
          <p:cNvPr id="21" name="Rectangle: Rounded Corners 15">
            <a:extLst>
              <a:ext uri="{FF2B5EF4-FFF2-40B4-BE49-F238E27FC236}">
                <a16:creationId xmlns:a16="http://schemas.microsoft.com/office/drawing/2014/main" id="{9627FEFF-DA7A-9C67-6BD6-710A0FB605CD}"/>
              </a:ext>
            </a:extLst>
          </p:cNvPr>
          <p:cNvSpPr/>
          <p:nvPr/>
        </p:nvSpPr>
        <p:spPr>
          <a:xfrm>
            <a:off x="8856069" y="2781579"/>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المتبلد</a:t>
            </a:r>
          </a:p>
        </p:txBody>
      </p:sp>
      <p:sp>
        <p:nvSpPr>
          <p:cNvPr id="22" name="TextBox 21">
            <a:extLst>
              <a:ext uri="{FF2B5EF4-FFF2-40B4-BE49-F238E27FC236}">
                <a16:creationId xmlns:a16="http://schemas.microsoft.com/office/drawing/2014/main" id="{51448989-1583-B986-C371-5E96A303CF98}"/>
              </a:ext>
            </a:extLst>
          </p:cNvPr>
          <p:cNvSpPr txBox="1"/>
          <p:nvPr/>
        </p:nvSpPr>
        <p:spPr>
          <a:xfrm>
            <a:off x="5114374" y="3731882"/>
            <a:ext cx="6109334" cy="1077218"/>
          </a:xfrm>
          <a:prstGeom prst="rect">
            <a:avLst/>
          </a:prstGeom>
          <a:noFill/>
        </p:spPr>
        <p:txBody>
          <a:bodyPr wrap="square">
            <a:spAutoFit/>
          </a:bodyPr>
          <a:lstStyle/>
          <a:p>
            <a:pPr algn="just" rtl="1"/>
            <a:r>
              <a:rPr lang="ar-EG" sz="1600" dirty="0">
                <a:latin typeface="Cairo" pitchFamily="2" charset="-78"/>
                <a:cs typeface="Cairo" pitchFamily="2" charset="-78"/>
              </a:rPr>
              <a:t>شخص غير متحمس ولا يعبر عن  إرادة إيجابية و استجابته مبهمة وغير واضحة ولا يسمح للمعلم بمعرفة أي شيء عن توجهاته ورغباته أو شخصيته</a:t>
            </a:r>
          </a:p>
          <a:p>
            <a:pPr algn="just" rtl="1"/>
            <a:endParaRPr lang="ar-EG" sz="1600" dirty="0">
              <a:latin typeface="Cairo" pitchFamily="2" charset="-78"/>
              <a:cs typeface="Cairo" pitchFamily="2" charset="-78"/>
            </a:endParaRPr>
          </a:p>
        </p:txBody>
      </p:sp>
      <p:sp>
        <p:nvSpPr>
          <p:cNvPr id="23" name="Rectangle: Rounded Corners 15">
            <a:extLst>
              <a:ext uri="{FF2B5EF4-FFF2-40B4-BE49-F238E27FC236}">
                <a16:creationId xmlns:a16="http://schemas.microsoft.com/office/drawing/2014/main" id="{9627FEFF-DA7A-9C67-6BD6-710A0FB605CD}"/>
              </a:ext>
            </a:extLst>
          </p:cNvPr>
          <p:cNvSpPr/>
          <p:nvPr/>
        </p:nvSpPr>
        <p:spPr>
          <a:xfrm>
            <a:off x="8856069" y="4655581"/>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السلبي</a:t>
            </a:r>
          </a:p>
        </p:txBody>
      </p:sp>
      <p:sp>
        <p:nvSpPr>
          <p:cNvPr id="24" name="TextBox 23">
            <a:extLst>
              <a:ext uri="{FF2B5EF4-FFF2-40B4-BE49-F238E27FC236}">
                <a16:creationId xmlns:a16="http://schemas.microsoft.com/office/drawing/2014/main" id="{51448989-1583-B986-C371-5E96A303CF98}"/>
              </a:ext>
            </a:extLst>
          </p:cNvPr>
          <p:cNvSpPr txBox="1"/>
          <p:nvPr/>
        </p:nvSpPr>
        <p:spPr>
          <a:xfrm>
            <a:off x="5114374" y="5555905"/>
            <a:ext cx="6109334" cy="830997"/>
          </a:xfrm>
          <a:prstGeom prst="rect">
            <a:avLst/>
          </a:prstGeom>
          <a:noFill/>
        </p:spPr>
        <p:txBody>
          <a:bodyPr wrap="square">
            <a:spAutoFit/>
          </a:bodyPr>
          <a:lstStyle/>
          <a:p>
            <a:pPr algn="just" rtl="1"/>
            <a:r>
              <a:rPr lang="ar-EG" sz="1600" dirty="0">
                <a:latin typeface="Cairo" pitchFamily="2" charset="-78"/>
                <a:cs typeface="Cairo" pitchFamily="2" charset="-78"/>
              </a:rPr>
              <a:t>شخص مقاوم لكل أنواع التغيير ولا يقبل إلا بالوضع القائم وغالباً ما يسبب انخفاض للروح المعنوية للجماعة ولا يساعد على التفاعل والإيجابية</a:t>
            </a:r>
          </a:p>
          <a:p>
            <a:pPr algn="just" rtl="1"/>
            <a:endParaRPr lang="ar-EG" sz="1600" dirty="0">
              <a:latin typeface="Cairo" pitchFamily="2" charset="-78"/>
              <a:cs typeface="Cairo" pitchFamily="2" charset="-78"/>
            </a:endParaRPr>
          </a:p>
        </p:txBody>
      </p:sp>
    </p:spTree>
    <p:extLst>
      <p:ext uri="{BB962C8B-B14F-4D97-AF65-F5344CB8AC3E}">
        <p14:creationId xmlns:p14="http://schemas.microsoft.com/office/powerpoint/2010/main" val="3429663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8856069" y="1314756"/>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الشكاي</a:t>
            </a:r>
          </a:p>
        </p:txBody>
      </p:sp>
      <p:sp>
        <p:nvSpPr>
          <p:cNvPr id="17" name="TextBox 16">
            <a:extLst>
              <a:ext uri="{FF2B5EF4-FFF2-40B4-BE49-F238E27FC236}">
                <a16:creationId xmlns:a16="http://schemas.microsoft.com/office/drawing/2014/main" id="{51448989-1583-B986-C371-5E96A303CF98}"/>
              </a:ext>
            </a:extLst>
          </p:cNvPr>
          <p:cNvSpPr txBox="1"/>
          <p:nvPr/>
        </p:nvSpPr>
        <p:spPr>
          <a:xfrm>
            <a:off x="4659923" y="2265059"/>
            <a:ext cx="6563785" cy="830997"/>
          </a:xfrm>
          <a:prstGeom prst="rect">
            <a:avLst/>
          </a:prstGeom>
          <a:noFill/>
        </p:spPr>
        <p:txBody>
          <a:bodyPr wrap="square">
            <a:spAutoFit/>
          </a:bodyPr>
          <a:lstStyle/>
          <a:p>
            <a:pPr algn="just" rtl="1"/>
            <a:r>
              <a:rPr lang="ar-EG" sz="1600" dirty="0">
                <a:latin typeface="Cairo" pitchFamily="2" charset="-78"/>
                <a:cs typeface="Cairo" pitchFamily="2" charset="-78"/>
              </a:rPr>
              <a:t>دائم الشكوى والتذمر ويشعر دائماً بعدم الرضا عن أي شيء ولا يعجبه ما يفعله الآخرون ويركز دائماً على المشكلات ولا يسعى إلى الحلول والايجابية</a:t>
            </a:r>
          </a:p>
          <a:p>
            <a:pPr algn="just" rtl="1"/>
            <a:endParaRPr lang="ar-EG" sz="1600" dirty="0">
              <a:latin typeface="Cairo" pitchFamily="2" charset="-78"/>
              <a:cs typeface="Cairo" pitchFamily="2" charset="-78"/>
            </a:endParaRPr>
          </a:p>
        </p:txBody>
      </p:sp>
      <p:sp>
        <p:nvSpPr>
          <p:cNvPr id="20"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أنواع اخرى من الشخصيات</a:t>
            </a:r>
            <a:endParaRPr lang="ar-EG" sz="2800" b="1" dirty="0">
              <a:solidFill>
                <a:srgbClr val="63596A"/>
              </a:solidFill>
              <a:latin typeface="Cairo SemiBold" pitchFamily="2" charset="-78"/>
              <a:cs typeface="Cairo SemiBold" pitchFamily="2" charset="-78"/>
              <a:sym typeface="Calibri"/>
            </a:endParaRPr>
          </a:p>
        </p:txBody>
      </p:sp>
    </p:spTree>
    <p:extLst>
      <p:ext uri="{BB962C8B-B14F-4D97-AF65-F5344CB8AC3E}">
        <p14:creationId xmlns:p14="http://schemas.microsoft.com/office/powerpoint/2010/main" val="47868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7FA7E1-8B34-C7F8-78C4-AEC3AE3BE52C}"/>
              </a:ext>
            </a:extLst>
          </p:cNvPr>
          <p:cNvSpPr/>
          <p:nvPr/>
        </p:nvSpPr>
        <p:spPr>
          <a:xfrm>
            <a:off x="0" y="0"/>
            <a:ext cx="12192000"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2AEF7F-B040-DDFB-28FF-80B4113677BD}"/>
              </a:ext>
            </a:extLst>
          </p:cNvPr>
          <p:cNvSpPr>
            <a:spLocks noGrp="1"/>
          </p:cNvSpPr>
          <p:nvPr>
            <p:ph type="ctrTitle"/>
          </p:nvPr>
        </p:nvSpPr>
        <p:spPr>
          <a:xfrm>
            <a:off x="88213" y="506036"/>
            <a:ext cx="7684197" cy="1536573"/>
          </a:xfrm>
          <a:ln>
            <a:noFill/>
          </a:ln>
        </p:spPr>
        <p:txBody>
          <a:bodyPr anchor="t">
            <a:normAutofit fontScale="90000"/>
          </a:bodyPr>
          <a:lstStyle/>
          <a:p>
            <a:pPr algn="r">
              <a:spcBef>
                <a:spcPts val="0"/>
              </a:spcBef>
              <a:defRPr/>
            </a:pPr>
            <a:r>
              <a:rPr lang="ar-EG" sz="54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29LT Azer Black" pitchFamily="2" charset="-78"/>
                <a:cs typeface="29LT Azer Black" pitchFamily="2" charset="-78"/>
              </a:rPr>
              <a:t>كيف تتعامل مع المواقف الصعبة؟</a:t>
            </a:r>
          </a:p>
        </p:txBody>
      </p:sp>
      <p:sp>
        <p:nvSpPr>
          <p:cNvPr id="9" name="Rectangle: Rounded Corners 8">
            <a:extLst>
              <a:ext uri="{FF2B5EF4-FFF2-40B4-BE49-F238E27FC236}">
                <a16:creationId xmlns:a16="http://schemas.microsoft.com/office/drawing/2014/main" id="{D4ACBE39-BC06-CE1E-F832-719D2761FF26}"/>
              </a:ext>
            </a:extLst>
          </p:cNvPr>
          <p:cNvSpPr/>
          <p:nvPr/>
        </p:nvSpPr>
        <p:spPr>
          <a:xfrm>
            <a:off x="319189" y="506036"/>
            <a:ext cx="101605" cy="721895"/>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49BD8B95-E2F4-C5B6-69C0-8B19F8445CA2}"/>
              </a:ext>
            </a:extLst>
          </p:cNvPr>
          <p:cNvGrpSpPr/>
          <p:nvPr/>
        </p:nvGrpSpPr>
        <p:grpSpPr>
          <a:xfrm>
            <a:off x="8726354" y="5892107"/>
            <a:ext cx="3098885" cy="585423"/>
            <a:chOff x="90086" y="408379"/>
            <a:chExt cx="3213534" cy="607082"/>
          </a:xfrm>
        </p:grpSpPr>
        <p:pic>
          <p:nvPicPr>
            <p:cNvPr id="12" name="Graphic 11">
              <a:extLst>
                <a:ext uri="{FF2B5EF4-FFF2-40B4-BE49-F238E27FC236}">
                  <a16:creationId xmlns:a16="http://schemas.microsoft.com/office/drawing/2014/main" id="{9F9605E0-15A2-AA04-400B-DD7040BBFF8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1878027" y="446000"/>
              <a:ext cx="1425593" cy="562013"/>
            </a:xfrm>
            <a:prstGeom prst="rect">
              <a:avLst/>
            </a:prstGeom>
          </p:spPr>
        </p:pic>
        <p:pic>
          <p:nvPicPr>
            <p:cNvPr id="13" name="Graphic 12">
              <a:extLst>
                <a:ext uri="{FF2B5EF4-FFF2-40B4-BE49-F238E27FC236}">
                  <a16:creationId xmlns:a16="http://schemas.microsoft.com/office/drawing/2014/main" id="{0D05AD39-F819-1281-79E5-04E1E2CA6DE6}"/>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1050611" y="483266"/>
              <a:ext cx="1043200" cy="532195"/>
            </a:xfrm>
            <a:prstGeom prst="rect">
              <a:avLst/>
            </a:prstGeom>
          </p:spPr>
        </p:pic>
        <p:pic>
          <p:nvPicPr>
            <p:cNvPr id="14" name="Graphic 13">
              <a:extLst>
                <a:ext uri="{FF2B5EF4-FFF2-40B4-BE49-F238E27FC236}">
                  <a16:creationId xmlns:a16="http://schemas.microsoft.com/office/drawing/2014/main" id="{7EBA19F8-B645-CF14-C9EB-510885BB6E7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90086" y="408379"/>
              <a:ext cx="877960" cy="589696"/>
            </a:xfrm>
            <a:prstGeom prst="rect">
              <a:avLst/>
            </a:prstGeom>
          </p:spPr>
        </p:pic>
      </p:gr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4111169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053255" y="502854"/>
            <a:ext cx="786356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اللف والدوران حول موضوعات مختلفة وبعيدة</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286" y="977036"/>
            <a:ext cx="10058400" cy="5525310"/>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8362584" y="2750771"/>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اسأل عن علاقة ما يقال بالموضوع</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6677393" y="4377481"/>
            <a:ext cx="2179703" cy="1461939"/>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وجه الأسئلة لمن يعرف الموضوع</a:t>
            </a:r>
          </a:p>
          <a:p>
            <a:pPr algn="ctr" rtl="1"/>
            <a:endParaRPr lang="ar-EG" sz="2000" b="1" dirty="0">
              <a:solidFill>
                <a:schemeClr val="bg1"/>
              </a:solidFill>
              <a:latin typeface="29LT Azer Extra Light" panose="00000400000000000000" pitchFamily="2" charset="-78"/>
              <a:cs typeface="29LT Azer Extra Light" panose="00000400000000000000" pitchFamily="2" charset="-78"/>
            </a:endParaRP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5010977" y="2821107"/>
            <a:ext cx="2356981"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ركز الانتباه بإعادة النقطة مرة أخرى</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3431288" y="4415443"/>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استخدم معينات بصرية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8" name="TextBox 27">
            <a:extLst>
              <a:ext uri="{FF2B5EF4-FFF2-40B4-BE49-F238E27FC236}">
                <a16:creationId xmlns:a16="http://schemas.microsoft.com/office/drawing/2014/main" id="{5308E0FC-FFA9-B873-1967-1DFC6A5430D9}"/>
              </a:ext>
            </a:extLst>
          </p:cNvPr>
          <p:cNvSpPr txBox="1"/>
          <p:nvPr/>
        </p:nvSpPr>
        <p:spPr>
          <a:xfrm>
            <a:off x="1566116" y="2821107"/>
            <a:ext cx="2642644"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اطلب تلخيص الفكرة الأساسية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292854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053255" y="502854"/>
            <a:ext cx="786356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الخجل   الصمت   قلة المشاركة</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286" y="977036"/>
            <a:ext cx="10058400" cy="5525310"/>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8362584" y="2794731"/>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غير طريقة التدريس</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6677393" y="4377481"/>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أعطِ تعزيزاً أو دعماً إيجابياً</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5010977" y="2821107"/>
            <a:ext cx="2356981"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أشرك الفرد بتوجيه أسئلة مباشرة له</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3431288" y="4415443"/>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كلفه بتولي مجموعة صغيرة</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8" name="TextBox 27">
            <a:extLst>
              <a:ext uri="{FF2B5EF4-FFF2-40B4-BE49-F238E27FC236}">
                <a16:creationId xmlns:a16="http://schemas.microsoft.com/office/drawing/2014/main" id="{5308E0FC-FFA9-B873-1967-1DFC6A5430D9}"/>
              </a:ext>
            </a:extLst>
          </p:cNvPr>
          <p:cNvSpPr txBox="1"/>
          <p:nvPr/>
        </p:nvSpPr>
        <p:spPr>
          <a:xfrm>
            <a:off x="1566116" y="2821107"/>
            <a:ext cx="2642644"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انظر في عينيه</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4133775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053255" y="502854"/>
            <a:ext cx="786356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ادعاء المعرفة     التذمر الدائم</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286" y="977036"/>
            <a:ext cx="10058400" cy="5525310"/>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8362584" y="2794731"/>
            <a:ext cx="2179703"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عبر عن تقديرك له</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6677393" y="4377481"/>
            <a:ext cx="2179703" cy="1461939"/>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اترك وقت للتعبير عن المشاعر والآراء</a:t>
            </a:r>
          </a:p>
          <a:p>
            <a:pPr algn="ctr" rtl="1"/>
            <a:endParaRPr lang="ar-EG" sz="2000" b="1" dirty="0">
              <a:solidFill>
                <a:schemeClr val="bg1"/>
              </a:solidFill>
              <a:latin typeface="29LT Azer Extra Light" panose="00000400000000000000" pitchFamily="2" charset="-78"/>
              <a:cs typeface="29LT Azer Extra Light" panose="00000400000000000000" pitchFamily="2" charset="-78"/>
            </a:endParaRP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5" name="TextBox 24">
            <a:extLst>
              <a:ext uri="{FF2B5EF4-FFF2-40B4-BE49-F238E27FC236}">
                <a16:creationId xmlns:a16="http://schemas.microsoft.com/office/drawing/2014/main" id="{5308E0FC-FFA9-B873-1967-1DFC6A5430D9}"/>
              </a:ext>
            </a:extLst>
          </p:cNvPr>
          <p:cNvSpPr txBox="1"/>
          <p:nvPr/>
        </p:nvSpPr>
        <p:spPr>
          <a:xfrm>
            <a:off x="5010977" y="2821107"/>
            <a:ext cx="2356981" cy="846386"/>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وجه نظرك إليه</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3431288" y="4415443"/>
            <a:ext cx="2179703"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أعطه اهتماماً أكبر أثناء الراحات</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
        <p:nvSpPr>
          <p:cNvPr id="28" name="TextBox 27">
            <a:extLst>
              <a:ext uri="{FF2B5EF4-FFF2-40B4-BE49-F238E27FC236}">
                <a16:creationId xmlns:a16="http://schemas.microsoft.com/office/drawing/2014/main" id="{5308E0FC-FFA9-B873-1967-1DFC6A5430D9}"/>
              </a:ext>
            </a:extLst>
          </p:cNvPr>
          <p:cNvSpPr txBox="1"/>
          <p:nvPr/>
        </p:nvSpPr>
        <p:spPr>
          <a:xfrm>
            <a:off x="1566116" y="2821107"/>
            <a:ext cx="2642644" cy="1154162"/>
          </a:xfrm>
          <a:prstGeom prst="rect">
            <a:avLst/>
          </a:prstGeom>
          <a:noFill/>
        </p:spPr>
        <p:txBody>
          <a:bodyPr wrap="square">
            <a:spAutoFit/>
          </a:bodyPr>
          <a:lstStyle/>
          <a:p>
            <a:pPr algn="ctr" rtl="1"/>
            <a:r>
              <a:rPr lang="ar-EG" sz="2000" b="1" dirty="0">
                <a:solidFill>
                  <a:schemeClr val="bg1"/>
                </a:solidFill>
                <a:latin typeface="29LT Azer Extra Light" panose="00000400000000000000" pitchFamily="2" charset="-78"/>
                <a:cs typeface="29LT Azer Extra Light" panose="00000400000000000000" pitchFamily="2" charset="-78"/>
              </a:rPr>
              <a:t>قل هذا مهم ولنرى كيف يفكر الآخرون</a:t>
            </a:r>
          </a:p>
          <a:p>
            <a:pPr marL="0" indent="0" algn="ctr" rtl="1">
              <a:buNone/>
            </a:pPr>
            <a:endParaRPr lang="ar-EG" sz="1100" b="1" dirty="0">
              <a:solidFill>
                <a:schemeClr val="bg1"/>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solidFill>
                  <a:schemeClr val="bg1"/>
                </a:solidFill>
                <a:latin typeface="29LT Azer Extra Light" panose="00000400000000000000" pitchFamily="2" charset="-78"/>
                <a:cs typeface="29LT Azer Extra Light" panose="00000400000000000000" pitchFamily="2" charset="-78"/>
              </a:rPr>
              <a:t> </a:t>
            </a:r>
            <a:endParaRPr lang="en-US" b="1" dirty="0">
              <a:solidFill>
                <a:schemeClr val="bg1"/>
              </a:solidFill>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1985112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053255" y="502854"/>
            <a:ext cx="786356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التصيد محاولة النيل من المدرب</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54">
            <a:extLst>
              <a:ext uri="{FF2B5EF4-FFF2-40B4-BE49-F238E27FC236}">
                <a16:creationId xmlns:a16="http://schemas.microsoft.com/office/drawing/2014/main" id="{9A3577DD-8F69-3036-6223-46548D4B5B77}"/>
              </a:ext>
            </a:extLst>
          </p:cNvPr>
          <p:cNvSpPr/>
          <p:nvPr/>
        </p:nvSpPr>
        <p:spPr>
          <a:xfrm>
            <a:off x="4725626" y="4058684"/>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عبر عن تقديرك لما يقول</a:t>
            </a:r>
          </a:p>
        </p:txBody>
      </p:sp>
      <p:sp>
        <p:nvSpPr>
          <p:cNvPr id="22" name="Rectangle: Rounded Corners 57">
            <a:extLst>
              <a:ext uri="{FF2B5EF4-FFF2-40B4-BE49-F238E27FC236}">
                <a16:creationId xmlns:a16="http://schemas.microsoft.com/office/drawing/2014/main" id="{5461BC0D-E363-E515-A7D8-E2BF6948503E}"/>
              </a:ext>
            </a:extLst>
          </p:cNvPr>
          <p:cNvSpPr/>
          <p:nvPr/>
        </p:nvSpPr>
        <p:spPr>
          <a:xfrm>
            <a:off x="8319036" y="4058686"/>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ادعي أنك لا تعرف الإجابة</a:t>
            </a:r>
          </a:p>
        </p:txBody>
      </p:sp>
      <p:sp>
        <p:nvSpPr>
          <p:cNvPr id="30" name="Rectangle: Rounded Corners 57">
            <a:extLst>
              <a:ext uri="{FF2B5EF4-FFF2-40B4-BE49-F238E27FC236}">
                <a16:creationId xmlns:a16="http://schemas.microsoft.com/office/drawing/2014/main" id="{5461BC0D-E363-E515-A7D8-E2BF6948503E}"/>
              </a:ext>
            </a:extLst>
          </p:cNvPr>
          <p:cNvSpPr/>
          <p:nvPr/>
        </p:nvSpPr>
        <p:spPr>
          <a:xfrm>
            <a:off x="1138651" y="4058686"/>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تجاهل السلوك</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78570" y="2440062"/>
            <a:ext cx="1343907" cy="1343907"/>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04506" y="2556577"/>
            <a:ext cx="1420294" cy="1420294"/>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65253" y="2606443"/>
            <a:ext cx="1274578" cy="1274578"/>
          </a:xfrm>
          <a:prstGeom prst="rect">
            <a:avLst/>
          </a:prstGeom>
        </p:spPr>
      </p:pic>
    </p:spTree>
    <p:extLst>
      <p:ext uri="{BB962C8B-B14F-4D97-AF65-F5344CB8AC3E}">
        <p14:creationId xmlns:p14="http://schemas.microsoft.com/office/powerpoint/2010/main" val="300501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59" name="Graphic 58">
            <a:extLst>
              <a:ext uri="{FF2B5EF4-FFF2-40B4-BE49-F238E27FC236}">
                <a16:creationId xmlns:a16="http://schemas.microsoft.com/office/drawing/2014/main" id="{B87F03BE-316C-F14D-45B7-B8F1892D4EC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50000"/>
          <a:stretch/>
        </p:blipFill>
        <p:spPr>
          <a:xfrm>
            <a:off x="2398317" y="1913598"/>
            <a:ext cx="8327300" cy="2073435"/>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23052" y="777076"/>
            <a:ext cx="3791808"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5075592" y="467686"/>
            <a:ext cx="6987540"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buFont typeface="Arial"/>
              <a:buNone/>
            </a:pPr>
            <a:r>
              <a:rPr lang="ar-EG" sz="2800" b="1" dirty="0">
                <a:solidFill>
                  <a:srgbClr val="63596A"/>
                </a:solidFill>
                <a:latin typeface="Cairo SemiBold" pitchFamily="2" charset="-78"/>
                <a:cs typeface="Cairo SemiBold" pitchFamily="2" charset="-78"/>
              </a:rPr>
              <a:t>الأهداف التفصيلية</a:t>
            </a:r>
            <a:endParaRPr lang="ar-EG" sz="2800" dirty="0">
              <a:solidFill>
                <a:srgbClr val="63596A"/>
              </a:solidFill>
              <a:latin typeface="Cairo SemiBold" pitchFamily="2" charset="-78"/>
              <a:ea typeface="Calibri"/>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852" y="66657"/>
            <a:ext cx="3791808" cy="126778"/>
          </a:xfrm>
          <a:prstGeom prst="rect">
            <a:avLst/>
          </a:prstGeom>
        </p:spPr>
      </p:pic>
      <p:sp>
        <p:nvSpPr>
          <p:cNvPr id="17" name="TextBox 16">
            <a:extLst>
              <a:ext uri="{FF2B5EF4-FFF2-40B4-BE49-F238E27FC236}">
                <a16:creationId xmlns:a16="http://schemas.microsoft.com/office/drawing/2014/main" id="{51448989-1583-B986-C371-5E96A303CF98}"/>
              </a:ext>
            </a:extLst>
          </p:cNvPr>
          <p:cNvSpPr txBox="1"/>
          <p:nvPr/>
        </p:nvSpPr>
        <p:spPr>
          <a:xfrm>
            <a:off x="5114374" y="1066317"/>
            <a:ext cx="6109334" cy="338554"/>
          </a:xfrm>
          <a:prstGeom prst="rect">
            <a:avLst/>
          </a:prstGeom>
          <a:noFill/>
        </p:spPr>
        <p:txBody>
          <a:bodyPr wrap="square">
            <a:spAutoFit/>
          </a:bodyPr>
          <a:lstStyle/>
          <a:p>
            <a:pPr algn="r"/>
            <a:r>
              <a:rPr lang="ar-EG" sz="1600" dirty="0">
                <a:latin typeface="Cairo" pitchFamily="2" charset="-78"/>
                <a:cs typeface="Cairo" pitchFamily="2" charset="-78"/>
              </a:rPr>
              <a:t>بعد الانتهاء من هذا البرنامج يصبح المشارك قادراً على:</a:t>
            </a:r>
            <a:endParaRPr lang="en-US" sz="1600" dirty="0">
              <a:latin typeface="Cairo" pitchFamily="2" charset="-78"/>
              <a:cs typeface="Cairo" pitchFamily="2" charset="-78"/>
            </a:endParaRPr>
          </a:p>
        </p:txBody>
      </p:sp>
      <p:sp>
        <p:nvSpPr>
          <p:cNvPr id="18" name="TextBox 17">
            <a:extLst>
              <a:ext uri="{FF2B5EF4-FFF2-40B4-BE49-F238E27FC236}">
                <a16:creationId xmlns:a16="http://schemas.microsoft.com/office/drawing/2014/main" id="{CF802824-59F7-629D-2428-61C847F1FF87}"/>
              </a:ext>
            </a:extLst>
          </p:cNvPr>
          <p:cNvSpPr txBox="1"/>
          <p:nvPr/>
        </p:nvSpPr>
        <p:spPr>
          <a:xfrm>
            <a:off x="8566766" y="2784696"/>
            <a:ext cx="1763092" cy="307777"/>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يفرق بين التدريب والتعليم</a:t>
            </a:r>
          </a:p>
        </p:txBody>
      </p:sp>
      <p:sp>
        <p:nvSpPr>
          <p:cNvPr id="19" name="TextBox 18">
            <a:extLst>
              <a:ext uri="{FF2B5EF4-FFF2-40B4-BE49-F238E27FC236}">
                <a16:creationId xmlns:a16="http://schemas.microsoft.com/office/drawing/2014/main" id="{7FA07092-720B-E6AA-84EA-28CB33A743FA}"/>
              </a:ext>
            </a:extLst>
          </p:cNvPr>
          <p:cNvSpPr txBox="1"/>
          <p:nvPr/>
        </p:nvSpPr>
        <p:spPr>
          <a:xfrm>
            <a:off x="5562329" y="2815470"/>
            <a:ext cx="1798941" cy="307777"/>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يفسر أهمية التدريب</a:t>
            </a:r>
          </a:p>
        </p:txBody>
      </p:sp>
      <p:sp>
        <p:nvSpPr>
          <p:cNvPr id="20" name="TextBox 19">
            <a:extLst>
              <a:ext uri="{FF2B5EF4-FFF2-40B4-BE49-F238E27FC236}">
                <a16:creationId xmlns:a16="http://schemas.microsoft.com/office/drawing/2014/main" id="{4FF4F558-78E8-9D9F-EF61-019A7F1F72A2}"/>
              </a:ext>
            </a:extLst>
          </p:cNvPr>
          <p:cNvSpPr txBox="1"/>
          <p:nvPr/>
        </p:nvSpPr>
        <p:spPr>
          <a:xfrm>
            <a:off x="2552416" y="2784696"/>
            <a:ext cx="1842708"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يصف أركان العملية التدريبية</a:t>
            </a:r>
          </a:p>
        </p:txBody>
      </p:sp>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6069" y="6609810"/>
            <a:ext cx="3791808" cy="126778"/>
          </a:xfrm>
          <a:prstGeom prst="rect">
            <a:avLst/>
          </a:prstGeom>
        </p:spPr>
      </p:pic>
      <p:grpSp>
        <p:nvGrpSpPr>
          <p:cNvPr id="40" name="Group 39">
            <a:extLst>
              <a:ext uri="{FF2B5EF4-FFF2-40B4-BE49-F238E27FC236}">
                <a16:creationId xmlns:a16="http://schemas.microsoft.com/office/drawing/2014/main" id="{F221E21E-835C-AD89-7793-493541B106D9}"/>
              </a:ext>
            </a:extLst>
          </p:cNvPr>
          <p:cNvGrpSpPr/>
          <p:nvPr/>
        </p:nvGrpSpPr>
        <p:grpSpPr>
          <a:xfrm>
            <a:off x="90086" y="408379"/>
            <a:ext cx="3098885" cy="585423"/>
            <a:chOff x="90086" y="408379"/>
            <a:chExt cx="3213534" cy="607082"/>
          </a:xfrm>
        </p:grpSpPr>
        <p:pic>
          <p:nvPicPr>
            <p:cNvPr id="37" name="Graphic 36">
              <a:extLst>
                <a:ext uri="{FF2B5EF4-FFF2-40B4-BE49-F238E27FC236}">
                  <a16:creationId xmlns:a16="http://schemas.microsoft.com/office/drawing/2014/main" id="{9AF9C5CE-4CD9-132B-DFE5-19B5356E07B0}"/>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878027" y="446000"/>
              <a:ext cx="1425593" cy="562013"/>
            </a:xfrm>
            <a:prstGeom prst="rect">
              <a:avLst/>
            </a:prstGeom>
          </p:spPr>
        </p:pic>
        <p:pic>
          <p:nvPicPr>
            <p:cNvPr id="38" name="Graphic 37">
              <a:extLst>
                <a:ext uri="{FF2B5EF4-FFF2-40B4-BE49-F238E27FC236}">
                  <a16:creationId xmlns:a16="http://schemas.microsoft.com/office/drawing/2014/main" id="{8630DF52-DA8B-9367-319C-FCE51B4CAA05}"/>
                </a:ext>
              </a:extLst>
            </p:cNvPr>
            <p:cNvPicPr>
              <a:picLocks noChangeAspect="1"/>
            </p:cNvPicPr>
            <p:nvPr/>
          </p:nvPicPr>
          <p:blipFill>
            <a:blip r:embed="rId12">
              <a:biLevel thresh="75000"/>
              <a:extLst>
                <a:ext uri="{96DAC541-7B7A-43D3-8B79-37D633B846F1}">
                  <asvg:svgBlip xmlns:asvg="http://schemas.microsoft.com/office/drawing/2016/SVG/main" r:embed="rId13"/>
                </a:ext>
              </a:extLst>
            </a:blip>
            <a:stretch>
              <a:fillRect/>
            </a:stretch>
          </p:blipFill>
          <p:spPr>
            <a:xfrm>
              <a:off x="1050611" y="483266"/>
              <a:ext cx="1043200" cy="532195"/>
            </a:xfrm>
            <a:prstGeom prst="rect">
              <a:avLst/>
            </a:prstGeom>
          </p:spPr>
        </p:pic>
        <p:pic>
          <p:nvPicPr>
            <p:cNvPr id="39" name="Graphic 38">
              <a:extLst>
                <a:ext uri="{FF2B5EF4-FFF2-40B4-BE49-F238E27FC236}">
                  <a16:creationId xmlns:a16="http://schemas.microsoft.com/office/drawing/2014/main" id="{669309DE-BA98-BC8D-BF3B-D9D763F6CE71}"/>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90086" y="408379"/>
              <a:ext cx="877960" cy="589696"/>
            </a:xfrm>
            <a:prstGeom prst="rect">
              <a:avLst/>
            </a:prstGeom>
          </p:spPr>
        </p:pic>
      </p:grpSp>
      <p:pic>
        <p:nvPicPr>
          <p:cNvPr id="34" name="Graphic 58">
            <a:extLst>
              <a:ext uri="{FF2B5EF4-FFF2-40B4-BE49-F238E27FC236}">
                <a16:creationId xmlns:a16="http://schemas.microsoft.com/office/drawing/2014/main" id="{B87F03BE-316C-F14D-45B7-B8F1892D4EC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1882" b="50000"/>
          <a:stretch/>
        </p:blipFill>
        <p:spPr>
          <a:xfrm>
            <a:off x="3496716" y="4211321"/>
            <a:ext cx="5672359" cy="2073435"/>
          </a:xfrm>
          <a:prstGeom prst="rect">
            <a:avLst/>
          </a:prstGeom>
        </p:spPr>
      </p:pic>
      <p:sp>
        <p:nvSpPr>
          <p:cNvPr id="21" name="TextBox 20">
            <a:extLst>
              <a:ext uri="{FF2B5EF4-FFF2-40B4-BE49-F238E27FC236}">
                <a16:creationId xmlns:a16="http://schemas.microsoft.com/office/drawing/2014/main" id="{CBAAAD0A-0A1A-5B46-9C8F-CADAE30F3928}"/>
              </a:ext>
            </a:extLst>
          </p:cNvPr>
          <p:cNvSpPr txBox="1"/>
          <p:nvPr/>
        </p:nvSpPr>
        <p:spPr>
          <a:xfrm>
            <a:off x="6968437" y="5086611"/>
            <a:ext cx="1744761"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يحدد مسئوليات المدرب وأدواره</a:t>
            </a:r>
          </a:p>
        </p:txBody>
      </p:sp>
      <p:sp>
        <p:nvSpPr>
          <p:cNvPr id="22" name="TextBox 21">
            <a:extLst>
              <a:ext uri="{FF2B5EF4-FFF2-40B4-BE49-F238E27FC236}">
                <a16:creationId xmlns:a16="http://schemas.microsoft.com/office/drawing/2014/main" id="{A7053A72-5DE0-D453-5393-1E3CCCD36DDA}"/>
              </a:ext>
            </a:extLst>
          </p:cNvPr>
          <p:cNvSpPr txBox="1"/>
          <p:nvPr/>
        </p:nvSpPr>
        <p:spPr>
          <a:xfrm>
            <a:off x="4004219" y="5095592"/>
            <a:ext cx="1808638"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يحدد مهارات المدرب الناجح وسماته</a:t>
            </a:r>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5362" y="1656350"/>
            <a:ext cx="1128346" cy="1128346"/>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37552" y="1854383"/>
            <a:ext cx="930312" cy="930312"/>
          </a:xfrm>
          <a:prstGeom prst="rect">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50642" y="1638218"/>
            <a:ext cx="1146477" cy="1146477"/>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66839" y="3978699"/>
            <a:ext cx="1107912" cy="1107912"/>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39309" y="3890553"/>
            <a:ext cx="1284204" cy="1284204"/>
          </a:xfrm>
          <a:prstGeom prst="rect">
            <a:avLst/>
          </a:prstGeom>
        </p:spPr>
      </p:pic>
    </p:spTree>
    <p:extLst>
      <p:ext uri="{BB962C8B-B14F-4D97-AF65-F5344CB8AC3E}">
        <p14:creationId xmlns:p14="http://schemas.microsoft.com/office/powerpoint/2010/main" val="353351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053255" y="502854"/>
            <a:ext cx="786356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المقاطعة الرفض</a:t>
            </a:r>
            <a:r>
              <a:rPr lang="en-GB" sz="2500" b="1" dirty="0">
                <a:solidFill>
                  <a:srgbClr val="63596A"/>
                </a:solidFill>
                <a:latin typeface="Cairo SemiBold" pitchFamily="2" charset="-78"/>
                <a:cs typeface="Cairo SemiBold" pitchFamily="2" charset="-78"/>
              </a:rPr>
              <a:t> </a:t>
            </a:r>
            <a:r>
              <a:rPr lang="ar-EG" sz="2500" b="1" dirty="0">
                <a:solidFill>
                  <a:srgbClr val="63596A"/>
                </a:solidFill>
                <a:latin typeface="Cairo SemiBold" pitchFamily="2" charset="-78"/>
                <a:cs typeface="Cairo SemiBold" pitchFamily="2" charset="-78"/>
              </a:rPr>
              <a:t>الهجوم</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852" y="2110979"/>
            <a:ext cx="11608786" cy="3048405"/>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9306967" y="3357049"/>
            <a:ext cx="2202451" cy="1200329"/>
          </a:xfrm>
          <a:prstGeom prst="rect">
            <a:avLst/>
          </a:prstGeom>
          <a:noFill/>
        </p:spPr>
        <p:txBody>
          <a:bodyPr wrap="square">
            <a:spAutoFit/>
          </a:bodyPr>
          <a:lstStyle/>
          <a:p>
            <a:pPr algn="ctr" rtl="1"/>
            <a:r>
              <a:rPr lang="ar-SA" b="1" dirty="0">
                <a:latin typeface="29LT Azer Extra Light" panose="00000400000000000000" pitchFamily="2" charset="-78"/>
                <a:cs typeface="29LT Azer Extra Light" panose="00000400000000000000" pitchFamily="2" charset="-78"/>
              </a:rPr>
              <a:t>اعد توجيه السؤال للمجموعة</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30" name="TextBox 29">
            <a:extLst>
              <a:ext uri="{FF2B5EF4-FFF2-40B4-BE49-F238E27FC236}">
                <a16:creationId xmlns:a16="http://schemas.microsoft.com/office/drawing/2014/main" id="{5308E0FC-FFA9-B873-1967-1DFC6A5430D9}"/>
              </a:ext>
            </a:extLst>
          </p:cNvPr>
          <p:cNvSpPr txBox="1"/>
          <p:nvPr/>
        </p:nvSpPr>
        <p:spPr>
          <a:xfrm>
            <a:off x="6529954" y="3357049"/>
            <a:ext cx="2202451" cy="1200329"/>
          </a:xfrm>
          <a:prstGeom prst="rect">
            <a:avLst/>
          </a:prstGeom>
          <a:noFill/>
        </p:spPr>
        <p:txBody>
          <a:bodyPr wrap="square">
            <a:spAutoFit/>
          </a:bodyPr>
          <a:lstStyle/>
          <a:p>
            <a:pPr algn="ctr" rtl="1"/>
            <a:r>
              <a:rPr lang="ar-SA" b="1" dirty="0">
                <a:latin typeface="29LT Azer Extra Light" panose="00000400000000000000" pitchFamily="2" charset="-78"/>
                <a:cs typeface="29LT Azer Extra Light" panose="00000400000000000000" pitchFamily="2" charset="-78"/>
              </a:rPr>
              <a:t>اعترف بتقديرك للنقاط ال</a:t>
            </a:r>
            <a:r>
              <a:rPr lang="ar-EG" b="1" dirty="0">
                <a:latin typeface="29LT Azer Extra Light" panose="00000400000000000000" pitchFamily="2" charset="-78"/>
                <a:cs typeface="29LT Azer Extra Light" panose="00000400000000000000" pitchFamily="2" charset="-78"/>
              </a:rPr>
              <a:t>إ</a:t>
            </a:r>
            <a:r>
              <a:rPr lang="ar-SA" b="1" dirty="0">
                <a:latin typeface="29LT Azer Extra Light" panose="00000400000000000000" pitchFamily="2" charset="-78"/>
                <a:cs typeface="29LT Azer Extra Light" panose="00000400000000000000" pitchFamily="2" charset="-78"/>
              </a:rPr>
              <a:t>يجابية</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32" name="TextBox 31">
            <a:extLst>
              <a:ext uri="{FF2B5EF4-FFF2-40B4-BE49-F238E27FC236}">
                <a16:creationId xmlns:a16="http://schemas.microsoft.com/office/drawing/2014/main" id="{5308E0FC-FFA9-B873-1967-1DFC6A5430D9}"/>
              </a:ext>
            </a:extLst>
          </p:cNvPr>
          <p:cNvSpPr txBox="1"/>
          <p:nvPr/>
        </p:nvSpPr>
        <p:spPr>
          <a:xfrm>
            <a:off x="3750135" y="3357049"/>
            <a:ext cx="2202451" cy="1200329"/>
          </a:xfrm>
          <a:prstGeom prst="rect">
            <a:avLst/>
          </a:prstGeom>
          <a:noFill/>
        </p:spPr>
        <p:txBody>
          <a:bodyPr wrap="square">
            <a:spAutoFit/>
          </a:bodyPr>
          <a:lstStyle/>
          <a:p>
            <a:pPr algn="ctr" rtl="1"/>
            <a:r>
              <a:rPr lang="ar-EG" b="1" dirty="0">
                <a:latin typeface="29LT Azer Extra Light" panose="00000400000000000000" pitchFamily="2" charset="-78"/>
                <a:cs typeface="29LT Azer Extra Light" panose="00000400000000000000" pitchFamily="2" charset="-78"/>
              </a:rPr>
              <a:t>أ</a:t>
            </a:r>
            <a:r>
              <a:rPr lang="ar-SA" b="1" dirty="0">
                <a:latin typeface="29LT Azer Extra Light" panose="00000400000000000000" pitchFamily="2" charset="-78"/>
                <a:cs typeface="29LT Azer Extra Light" panose="00000400000000000000" pitchFamily="2" charset="-78"/>
              </a:rPr>
              <a:t>قدر كلامك ولكن يجب الاستماع للأخرين</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33" name="TextBox 32">
            <a:extLst>
              <a:ext uri="{FF2B5EF4-FFF2-40B4-BE49-F238E27FC236}">
                <a16:creationId xmlns:a16="http://schemas.microsoft.com/office/drawing/2014/main" id="{5308E0FC-FFA9-B873-1967-1DFC6A5430D9}"/>
              </a:ext>
            </a:extLst>
          </p:cNvPr>
          <p:cNvSpPr txBox="1"/>
          <p:nvPr/>
        </p:nvSpPr>
        <p:spPr>
          <a:xfrm>
            <a:off x="911578" y="3357049"/>
            <a:ext cx="2202451" cy="1200329"/>
          </a:xfrm>
          <a:prstGeom prst="rect">
            <a:avLst/>
          </a:prstGeom>
          <a:noFill/>
        </p:spPr>
        <p:txBody>
          <a:bodyPr wrap="square">
            <a:spAutoFit/>
          </a:bodyPr>
          <a:lstStyle/>
          <a:p>
            <a:pPr algn="ctr" rtl="1"/>
            <a:r>
              <a:rPr lang="ar-SA" b="1" dirty="0">
                <a:latin typeface="29LT Azer Extra Light" panose="00000400000000000000" pitchFamily="2" charset="-78"/>
                <a:cs typeface="29LT Azer Extra Light" panose="00000400000000000000" pitchFamily="2" charset="-78"/>
              </a:rPr>
              <a:t>تأكد من مشاعر </a:t>
            </a:r>
            <a:endParaRPr lang="en-GB" b="1" dirty="0">
              <a:latin typeface="29LT Azer Extra Light" panose="00000400000000000000" pitchFamily="2" charset="-78"/>
              <a:cs typeface="29LT Azer Extra Light" panose="00000400000000000000" pitchFamily="2" charset="-78"/>
            </a:endParaRPr>
          </a:p>
          <a:p>
            <a:pPr algn="ctr" rtl="1"/>
            <a:r>
              <a:rPr lang="ar-SA" b="1" dirty="0">
                <a:latin typeface="29LT Azer Extra Light" panose="00000400000000000000" pitchFamily="2" charset="-78"/>
                <a:cs typeface="29LT Azer Extra Light" panose="00000400000000000000" pitchFamily="2" charset="-78"/>
              </a:rPr>
              <a:t>المشاركين</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13793" y="1559095"/>
            <a:ext cx="1614623" cy="161462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17461" y="1858444"/>
            <a:ext cx="1230239" cy="1230239"/>
          </a:xfrm>
          <a:prstGeom prst="rect">
            <a:avLst/>
          </a:prstGeom>
        </p:spPr>
      </p:pic>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67986" y="2070784"/>
            <a:ext cx="1126348" cy="1126348"/>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22355" y="1956400"/>
            <a:ext cx="1132283" cy="1132283"/>
          </a:xfrm>
          <a:prstGeom prst="rect">
            <a:avLst/>
          </a:prstGeom>
        </p:spPr>
      </p:pic>
    </p:spTree>
    <p:extLst>
      <p:ext uri="{BB962C8B-B14F-4D97-AF65-F5344CB8AC3E}">
        <p14:creationId xmlns:p14="http://schemas.microsoft.com/office/powerpoint/2010/main" val="2870106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053255" y="502854"/>
            <a:ext cx="786356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المقاومة    الغضب   العدوان</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54">
            <a:extLst>
              <a:ext uri="{FF2B5EF4-FFF2-40B4-BE49-F238E27FC236}">
                <a16:creationId xmlns:a16="http://schemas.microsoft.com/office/drawing/2014/main" id="{9A3577DD-8F69-3036-6223-46548D4B5B77}"/>
              </a:ext>
            </a:extLst>
          </p:cNvPr>
          <p:cNvSpPr/>
          <p:nvPr/>
        </p:nvSpPr>
        <p:spPr>
          <a:xfrm>
            <a:off x="4725626" y="2109429"/>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العدوان قد يكون قناع للخوف</a:t>
            </a:r>
          </a:p>
        </p:txBody>
      </p:sp>
      <p:sp>
        <p:nvSpPr>
          <p:cNvPr id="22" name="Rectangle: Rounded Corners 57">
            <a:extLst>
              <a:ext uri="{FF2B5EF4-FFF2-40B4-BE49-F238E27FC236}">
                <a16:creationId xmlns:a16="http://schemas.microsoft.com/office/drawing/2014/main" id="{5461BC0D-E363-E515-A7D8-E2BF6948503E}"/>
              </a:ext>
            </a:extLst>
          </p:cNvPr>
          <p:cNvSpPr/>
          <p:nvPr/>
        </p:nvSpPr>
        <p:spPr>
          <a:xfrm>
            <a:off x="8319036" y="2109431"/>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احتفظ بالتواصل البصري</a:t>
            </a:r>
          </a:p>
        </p:txBody>
      </p:sp>
      <p:sp>
        <p:nvSpPr>
          <p:cNvPr id="30" name="Rectangle: Rounded Corners 57">
            <a:extLst>
              <a:ext uri="{FF2B5EF4-FFF2-40B4-BE49-F238E27FC236}">
                <a16:creationId xmlns:a16="http://schemas.microsoft.com/office/drawing/2014/main" id="{5461BC0D-E363-E515-A7D8-E2BF6948503E}"/>
              </a:ext>
            </a:extLst>
          </p:cNvPr>
          <p:cNvSpPr/>
          <p:nvPr/>
        </p:nvSpPr>
        <p:spPr>
          <a:xfrm>
            <a:off x="1138651" y="2109431"/>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لاترفض أو تعترض ولكن قدم رأي</a:t>
            </a:r>
          </a:p>
        </p:txBody>
      </p:sp>
      <p:sp>
        <p:nvSpPr>
          <p:cNvPr id="20" name="Rectangle: Rounded Corners 54">
            <a:extLst>
              <a:ext uri="{FF2B5EF4-FFF2-40B4-BE49-F238E27FC236}">
                <a16:creationId xmlns:a16="http://schemas.microsoft.com/office/drawing/2014/main" id="{9A3577DD-8F69-3036-6223-46548D4B5B77}"/>
              </a:ext>
            </a:extLst>
          </p:cNvPr>
          <p:cNvSpPr/>
          <p:nvPr/>
        </p:nvSpPr>
        <p:spPr>
          <a:xfrm>
            <a:off x="6607664" y="3703640"/>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تحدث إليه على انفراد</a:t>
            </a:r>
          </a:p>
        </p:txBody>
      </p:sp>
      <p:sp>
        <p:nvSpPr>
          <p:cNvPr id="23" name="Rectangle: Rounded Corners 57">
            <a:extLst>
              <a:ext uri="{FF2B5EF4-FFF2-40B4-BE49-F238E27FC236}">
                <a16:creationId xmlns:a16="http://schemas.microsoft.com/office/drawing/2014/main" id="{5461BC0D-E363-E515-A7D8-E2BF6948503E}"/>
              </a:ext>
            </a:extLst>
          </p:cNvPr>
          <p:cNvSpPr/>
          <p:nvPr/>
        </p:nvSpPr>
        <p:spPr>
          <a:xfrm>
            <a:off x="6607663" y="5455931"/>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تجاهل السلوك</a:t>
            </a:r>
          </a:p>
        </p:txBody>
      </p:sp>
      <p:sp>
        <p:nvSpPr>
          <p:cNvPr id="24" name="Rectangle: Rounded Corners 57">
            <a:extLst>
              <a:ext uri="{FF2B5EF4-FFF2-40B4-BE49-F238E27FC236}">
                <a16:creationId xmlns:a16="http://schemas.microsoft.com/office/drawing/2014/main" id="{5461BC0D-E363-E515-A7D8-E2BF6948503E}"/>
              </a:ext>
            </a:extLst>
          </p:cNvPr>
          <p:cNvSpPr/>
          <p:nvPr/>
        </p:nvSpPr>
        <p:spPr>
          <a:xfrm>
            <a:off x="3020689" y="3703642"/>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احتفظ بهدوئك</a:t>
            </a:r>
          </a:p>
        </p:txBody>
      </p:sp>
      <p:sp>
        <p:nvSpPr>
          <p:cNvPr id="25" name="Rectangle: Rounded Corners 54">
            <a:extLst>
              <a:ext uri="{FF2B5EF4-FFF2-40B4-BE49-F238E27FC236}">
                <a16:creationId xmlns:a16="http://schemas.microsoft.com/office/drawing/2014/main" id="{9A3577DD-8F69-3036-6223-46548D4B5B77}"/>
              </a:ext>
            </a:extLst>
          </p:cNvPr>
          <p:cNvSpPr/>
          <p:nvPr/>
        </p:nvSpPr>
        <p:spPr>
          <a:xfrm>
            <a:off x="3020689" y="5486584"/>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تعامل مع الخوف وليس العدوان</a:t>
            </a: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4991" y="2699238"/>
            <a:ext cx="918778" cy="918778"/>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85751" y="4330192"/>
            <a:ext cx="1030419" cy="1030419"/>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74383" y="1124387"/>
            <a:ext cx="915132" cy="915132"/>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12223" y="2699238"/>
            <a:ext cx="815800" cy="815800"/>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29521" y="4367503"/>
            <a:ext cx="1034248" cy="1034248"/>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10283" y="1031686"/>
            <a:ext cx="1199054" cy="1199054"/>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93053" y="1124387"/>
            <a:ext cx="851741" cy="851741"/>
          </a:xfrm>
          <a:prstGeom prst="rect">
            <a:avLst/>
          </a:prstGeom>
        </p:spPr>
      </p:pic>
    </p:spTree>
    <p:extLst>
      <p:ext uri="{BB962C8B-B14F-4D97-AF65-F5344CB8AC3E}">
        <p14:creationId xmlns:p14="http://schemas.microsoft.com/office/powerpoint/2010/main" val="1351847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053255" y="502854"/>
            <a:ext cx="786356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الاحاديث الجانبية  تشتيت الانتباه</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54">
            <a:extLst>
              <a:ext uri="{FF2B5EF4-FFF2-40B4-BE49-F238E27FC236}">
                <a16:creationId xmlns:a16="http://schemas.microsoft.com/office/drawing/2014/main" id="{9A3577DD-8F69-3036-6223-46548D4B5B77}"/>
              </a:ext>
            </a:extLst>
          </p:cNvPr>
          <p:cNvSpPr/>
          <p:nvPr/>
        </p:nvSpPr>
        <p:spPr>
          <a:xfrm>
            <a:off x="4725626" y="3183186"/>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تحرك نحوهم</a:t>
            </a:r>
          </a:p>
        </p:txBody>
      </p:sp>
      <p:sp>
        <p:nvSpPr>
          <p:cNvPr id="22" name="Rectangle: Rounded Corners 57">
            <a:extLst>
              <a:ext uri="{FF2B5EF4-FFF2-40B4-BE49-F238E27FC236}">
                <a16:creationId xmlns:a16="http://schemas.microsoft.com/office/drawing/2014/main" id="{5461BC0D-E363-E515-A7D8-E2BF6948503E}"/>
              </a:ext>
            </a:extLst>
          </p:cNvPr>
          <p:cNvSpPr/>
          <p:nvPr/>
        </p:nvSpPr>
        <p:spPr>
          <a:xfrm>
            <a:off x="8319036" y="3183188"/>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لاتحرج المتحدثين</a:t>
            </a:r>
          </a:p>
        </p:txBody>
      </p:sp>
      <p:sp>
        <p:nvSpPr>
          <p:cNvPr id="30" name="Rectangle: Rounded Corners 57">
            <a:extLst>
              <a:ext uri="{FF2B5EF4-FFF2-40B4-BE49-F238E27FC236}">
                <a16:creationId xmlns:a16="http://schemas.microsoft.com/office/drawing/2014/main" id="{5461BC0D-E363-E515-A7D8-E2BF6948503E}"/>
              </a:ext>
            </a:extLst>
          </p:cNvPr>
          <p:cNvSpPr/>
          <p:nvPr/>
        </p:nvSpPr>
        <p:spPr>
          <a:xfrm>
            <a:off x="1138651" y="3183188"/>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تواصل بصرياً معهم</a:t>
            </a:r>
          </a:p>
        </p:txBody>
      </p:sp>
      <p:sp>
        <p:nvSpPr>
          <p:cNvPr id="20" name="Rectangle: Rounded Corners 54">
            <a:extLst>
              <a:ext uri="{FF2B5EF4-FFF2-40B4-BE49-F238E27FC236}">
                <a16:creationId xmlns:a16="http://schemas.microsoft.com/office/drawing/2014/main" id="{9A3577DD-8F69-3036-6223-46548D4B5B77}"/>
              </a:ext>
            </a:extLst>
          </p:cNvPr>
          <p:cNvSpPr/>
          <p:nvPr/>
        </p:nvSpPr>
        <p:spPr>
          <a:xfrm>
            <a:off x="4725625" y="5195086"/>
            <a:ext cx="2986597" cy="413111"/>
          </a:xfrm>
          <a:prstGeom prst="roundRect">
            <a:avLst>
              <a:gd name="adj" fmla="val 50000"/>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اسألهم عما تتحدث</a:t>
            </a:r>
          </a:p>
        </p:txBody>
      </p:sp>
      <p:sp>
        <p:nvSpPr>
          <p:cNvPr id="23" name="Rectangle: Rounded Corners 57">
            <a:extLst>
              <a:ext uri="{FF2B5EF4-FFF2-40B4-BE49-F238E27FC236}">
                <a16:creationId xmlns:a16="http://schemas.microsoft.com/office/drawing/2014/main" id="{5461BC0D-E363-E515-A7D8-E2BF6948503E}"/>
              </a:ext>
            </a:extLst>
          </p:cNvPr>
          <p:cNvSpPr/>
          <p:nvPr/>
        </p:nvSpPr>
        <p:spPr>
          <a:xfrm>
            <a:off x="8319035" y="5195088"/>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قف بجوارهم</a:t>
            </a:r>
          </a:p>
        </p:txBody>
      </p:sp>
      <p:sp>
        <p:nvSpPr>
          <p:cNvPr id="24" name="Rectangle: Rounded Corners 57">
            <a:extLst>
              <a:ext uri="{FF2B5EF4-FFF2-40B4-BE49-F238E27FC236}">
                <a16:creationId xmlns:a16="http://schemas.microsoft.com/office/drawing/2014/main" id="{5461BC0D-E363-E515-A7D8-E2BF6948503E}"/>
              </a:ext>
            </a:extLst>
          </p:cNvPr>
          <p:cNvSpPr/>
          <p:nvPr/>
        </p:nvSpPr>
        <p:spPr>
          <a:xfrm>
            <a:off x="1138650" y="5195088"/>
            <a:ext cx="2986597" cy="413111"/>
          </a:xfrm>
          <a:prstGeom prst="roundRect">
            <a:avLst>
              <a:gd name="adj" fmla="val 50000"/>
            </a:avLst>
          </a:prstGeom>
          <a:solidFill>
            <a:srgbClr val="006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29LT Azer Black" panose="00000600000000000000" pitchFamily="2" charset="-78"/>
                <a:cs typeface="29LT Azer Black" panose="00000600000000000000" pitchFamily="2" charset="-78"/>
              </a:rPr>
              <a:t>توقف وانتظر</a:t>
            </a: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9843" y="1655160"/>
            <a:ext cx="1393874" cy="1393874"/>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43962" y="1828781"/>
            <a:ext cx="1304073" cy="1304073"/>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5185" y="1975509"/>
            <a:ext cx="1073525" cy="1073525"/>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5570" y="3971560"/>
            <a:ext cx="1073525" cy="1073525"/>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22324" y="3971559"/>
            <a:ext cx="1073525" cy="1073525"/>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77685" y="3971560"/>
            <a:ext cx="1073525" cy="1073525"/>
          </a:xfrm>
          <a:prstGeom prst="rect">
            <a:avLst/>
          </a:prstGeom>
        </p:spPr>
      </p:pic>
    </p:spTree>
    <p:extLst>
      <p:ext uri="{BB962C8B-B14F-4D97-AF65-F5344CB8AC3E}">
        <p14:creationId xmlns:p14="http://schemas.microsoft.com/office/powerpoint/2010/main" val="1889268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7FA7E1-8B34-C7F8-78C4-AEC3AE3BE52C}"/>
              </a:ext>
            </a:extLst>
          </p:cNvPr>
          <p:cNvSpPr/>
          <p:nvPr/>
        </p:nvSpPr>
        <p:spPr>
          <a:xfrm>
            <a:off x="0" y="0"/>
            <a:ext cx="12192000"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2AEF7F-B040-DDFB-28FF-80B4113677BD}"/>
              </a:ext>
            </a:extLst>
          </p:cNvPr>
          <p:cNvSpPr>
            <a:spLocks noGrp="1"/>
          </p:cNvSpPr>
          <p:nvPr>
            <p:ph type="ctrTitle"/>
          </p:nvPr>
        </p:nvSpPr>
        <p:spPr>
          <a:xfrm>
            <a:off x="88213" y="506036"/>
            <a:ext cx="7684197" cy="1536573"/>
          </a:xfrm>
          <a:ln>
            <a:noFill/>
          </a:ln>
        </p:spPr>
        <p:txBody>
          <a:bodyPr anchor="t">
            <a:normAutofit fontScale="90000"/>
          </a:bodyPr>
          <a:lstStyle/>
          <a:p>
            <a:pPr algn="r">
              <a:spcBef>
                <a:spcPts val="0"/>
              </a:spcBef>
              <a:defRPr/>
            </a:pPr>
            <a:r>
              <a:rPr lang="ar-EG" sz="54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29LT Azer Black" pitchFamily="2" charset="-78"/>
                <a:cs typeface="29LT Azer Black" pitchFamily="2" charset="-78"/>
              </a:rPr>
              <a:t>كيف تتعامل مع المواقف الطارئة؟</a:t>
            </a:r>
          </a:p>
        </p:txBody>
      </p:sp>
      <p:sp>
        <p:nvSpPr>
          <p:cNvPr id="9" name="Rectangle: Rounded Corners 8">
            <a:extLst>
              <a:ext uri="{FF2B5EF4-FFF2-40B4-BE49-F238E27FC236}">
                <a16:creationId xmlns:a16="http://schemas.microsoft.com/office/drawing/2014/main" id="{D4ACBE39-BC06-CE1E-F832-719D2761FF26}"/>
              </a:ext>
            </a:extLst>
          </p:cNvPr>
          <p:cNvSpPr/>
          <p:nvPr/>
        </p:nvSpPr>
        <p:spPr>
          <a:xfrm>
            <a:off x="319189" y="506036"/>
            <a:ext cx="101605" cy="721895"/>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49BD8B95-E2F4-C5B6-69C0-8B19F8445CA2}"/>
              </a:ext>
            </a:extLst>
          </p:cNvPr>
          <p:cNvGrpSpPr/>
          <p:nvPr/>
        </p:nvGrpSpPr>
        <p:grpSpPr>
          <a:xfrm>
            <a:off x="8726354" y="5892107"/>
            <a:ext cx="3098885" cy="585423"/>
            <a:chOff x="90086" y="408379"/>
            <a:chExt cx="3213534" cy="607082"/>
          </a:xfrm>
        </p:grpSpPr>
        <p:pic>
          <p:nvPicPr>
            <p:cNvPr id="12" name="Graphic 11">
              <a:extLst>
                <a:ext uri="{FF2B5EF4-FFF2-40B4-BE49-F238E27FC236}">
                  <a16:creationId xmlns:a16="http://schemas.microsoft.com/office/drawing/2014/main" id="{9F9605E0-15A2-AA04-400B-DD7040BBFF8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1878027" y="446000"/>
              <a:ext cx="1425593" cy="562013"/>
            </a:xfrm>
            <a:prstGeom prst="rect">
              <a:avLst/>
            </a:prstGeom>
          </p:spPr>
        </p:pic>
        <p:pic>
          <p:nvPicPr>
            <p:cNvPr id="13" name="Graphic 12">
              <a:extLst>
                <a:ext uri="{FF2B5EF4-FFF2-40B4-BE49-F238E27FC236}">
                  <a16:creationId xmlns:a16="http://schemas.microsoft.com/office/drawing/2014/main" id="{0D05AD39-F819-1281-79E5-04E1E2CA6DE6}"/>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1050611" y="483266"/>
              <a:ext cx="1043200" cy="532195"/>
            </a:xfrm>
            <a:prstGeom prst="rect">
              <a:avLst/>
            </a:prstGeom>
          </p:spPr>
        </p:pic>
        <p:pic>
          <p:nvPicPr>
            <p:cNvPr id="14" name="Graphic 13">
              <a:extLst>
                <a:ext uri="{FF2B5EF4-FFF2-40B4-BE49-F238E27FC236}">
                  <a16:creationId xmlns:a16="http://schemas.microsoft.com/office/drawing/2014/main" id="{7EBA19F8-B645-CF14-C9EB-510885BB6E7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90086" y="408379"/>
              <a:ext cx="877960" cy="589696"/>
            </a:xfrm>
            <a:prstGeom prst="rect">
              <a:avLst/>
            </a:prstGeom>
          </p:spPr>
        </p:pic>
      </p:gr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2955096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5996354" y="1314756"/>
            <a:ext cx="5307899"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مواقف تتعلق بالبيئة المادية للتدريب :</a:t>
            </a:r>
          </a:p>
        </p:txBody>
      </p:sp>
      <p:sp>
        <p:nvSpPr>
          <p:cNvPr id="17" name="TextBox 16">
            <a:extLst>
              <a:ext uri="{FF2B5EF4-FFF2-40B4-BE49-F238E27FC236}">
                <a16:creationId xmlns:a16="http://schemas.microsoft.com/office/drawing/2014/main" id="{51448989-1583-B986-C371-5E96A303CF98}"/>
              </a:ext>
            </a:extLst>
          </p:cNvPr>
          <p:cNvSpPr txBox="1"/>
          <p:nvPr/>
        </p:nvSpPr>
        <p:spPr>
          <a:xfrm>
            <a:off x="5114374" y="2265059"/>
            <a:ext cx="6109334" cy="1323439"/>
          </a:xfrm>
          <a:prstGeom prst="rect">
            <a:avLst/>
          </a:prstGeom>
          <a:noFill/>
        </p:spPr>
        <p:txBody>
          <a:bodyPr wrap="square">
            <a:spAutoFit/>
          </a:bodyPr>
          <a:lstStyle/>
          <a:p>
            <a:pPr algn="just" rtl="1"/>
            <a:r>
              <a:rPr lang="ar-EG" sz="1600" dirty="0">
                <a:latin typeface="Cairo" pitchFamily="2" charset="-78"/>
                <a:cs typeface="Cairo" pitchFamily="2" charset="-78"/>
              </a:rPr>
              <a:t>قد تحدث بعض المواقف الطارئة التي تتعلق بالبيئة المادية للتدريب ، على المدرب الفعال أن يعد استراتيجية مسبقة التنبؤ بهذه المواقف والتعامل معها بكفاءة وحكمة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0"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المواقف الطارئة</a:t>
            </a:r>
            <a:endParaRPr lang="ar-EG" sz="2800" b="1" dirty="0">
              <a:solidFill>
                <a:srgbClr val="63596A"/>
              </a:solidFill>
              <a:latin typeface="Cairo SemiBold" pitchFamily="2" charset="-78"/>
              <a:cs typeface="Cairo SemiBold" pitchFamily="2" charset="-78"/>
              <a:sym typeface="Calibri"/>
            </a:endParaRPr>
          </a:p>
        </p:txBody>
      </p:sp>
      <p:sp>
        <p:nvSpPr>
          <p:cNvPr id="25" name="Rectangle: Rounded Corners 15">
            <a:extLst>
              <a:ext uri="{FF2B5EF4-FFF2-40B4-BE49-F238E27FC236}">
                <a16:creationId xmlns:a16="http://schemas.microsoft.com/office/drawing/2014/main" id="{9627FEFF-DA7A-9C67-6BD6-710A0FB605CD}"/>
              </a:ext>
            </a:extLst>
          </p:cNvPr>
          <p:cNvSpPr/>
          <p:nvPr/>
        </p:nvSpPr>
        <p:spPr>
          <a:xfrm>
            <a:off x="6068208" y="3239582"/>
            <a:ext cx="5307899"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أمثلة من المواقف الطارئة : </a:t>
            </a:r>
          </a:p>
        </p:txBody>
      </p:sp>
      <p:sp>
        <p:nvSpPr>
          <p:cNvPr id="27" name="TextBox 26">
            <a:extLst>
              <a:ext uri="{FF2B5EF4-FFF2-40B4-BE49-F238E27FC236}">
                <a16:creationId xmlns:a16="http://schemas.microsoft.com/office/drawing/2014/main" id="{51448989-1583-B986-C371-5E96A303CF98}"/>
              </a:ext>
            </a:extLst>
          </p:cNvPr>
          <p:cNvSpPr txBox="1"/>
          <p:nvPr/>
        </p:nvSpPr>
        <p:spPr>
          <a:xfrm>
            <a:off x="5186228" y="4189885"/>
            <a:ext cx="6109334" cy="2062103"/>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المفاجأة في أول يوم من البرنامج التدريبي بعدم تناسب مساحة قاعة التدريب  لعدد المشاركين أو ترتيب جلوس المتدربين بطريقة غير مناسبة للتفاعل والمشاركة</a:t>
            </a:r>
          </a:p>
          <a:p>
            <a:pPr marL="285750" indent="-285750" algn="just" rtl="1">
              <a:buFont typeface="Arial" pitchFamily="34" charset="0"/>
              <a:buChar char="•"/>
            </a:pPr>
            <a:r>
              <a:rPr lang="ar-EG" sz="1600" dirty="0">
                <a:latin typeface="Cairo" pitchFamily="2" charset="-78"/>
                <a:cs typeface="Cairo" pitchFamily="2" charset="-78"/>
              </a:rPr>
              <a:t>انقطاع التيار الكهربائي أثناء انعقاد البرنامج التدريبي وعدم توافر مصدر بديل</a:t>
            </a:r>
          </a:p>
          <a:p>
            <a:pPr marL="285750" indent="-285750" algn="just" rtl="1">
              <a:buFont typeface="Arial" pitchFamily="34" charset="0"/>
              <a:buChar char="•"/>
            </a:pPr>
            <a:r>
              <a:rPr lang="ar-EG" sz="1600" dirty="0">
                <a:latin typeface="Cairo" pitchFamily="2" charset="-78"/>
                <a:cs typeface="Cairo" pitchFamily="2" charset="-78"/>
              </a:rPr>
              <a:t>عدم توافر المعينات التدريبية </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98" y="1882726"/>
            <a:ext cx="3901440" cy="3901440"/>
          </a:xfrm>
          <a:prstGeom prst="rect">
            <a:avLst/>
          </a:prstGeom>
        </p:spPr>
      </p:pic>
    </p:spTree>
    <p:extLst>
      <p:ext uri="{BB962C8B-B14F-4D97-AF65-F5344CB8AC3E}">
        <p14:creationId xmlns:p14="http://schemas.microsoft.com/office/powerpoint/2010/main" val="1534525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3798277" y="1455432"/>
            <a:ext cx="7505977"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كيفية التغلب علي هذه المواقف او التعامل معها عند حدوثها</a:t>
            </a:r>
          </a:p>
        </p:txBody>
      </p:sp>
      <p:sp>
        <p:nvSpPr>
          <p:cNvPr id="17" name="TextBox 16">
            <a:extLst>
              <a:ext uri="{FF2B5EF4-FFF2-40B4-BE49-F238E27FC236}">
                <a16:creationId xmlns:a16="http://schemas.microsoft.com/office/drawing/2014/main" id="{51448989-1583-B986-C371-5E96A303CF98}"/>
              </a:ext>
            </a:extLst>
          </p:cNvPr>
          <p:cNvSpPr txBox="1"/>
          <p:nvPr/>
        </p:nvSpPr>
        <p:spPr>
          <a:xfrm>
            <a:off x="5114374" y="2656977"/>
            <a:ext cx="6109334" cy="3539430"/>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الإعداد المسبق للتدريب، مع التفكير وإيجاد خطط بديلة لجميع الاحتمالات</a:t>
            </a:r>
          </a:p>
          <a:p>
            <a:pPr marL="285750" indent="-285750" algn="just" rtl="1">
              <a:buFont typeface="Arial" pitchFamily="34" charset="0"/>
              <a:buChar char="•"/>
            </a:pPr>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إعداد وحفظ وتخزين المادة العلمية بأكثر من أسلوب : الشرائح البصرية </a:t>
            </a:r>
            <a:r>
              <a:rPr lang="en-US" sz="1600" dirty="0">
                <a:latin typeface="Cairo" pitchFamily="2" charset="-78"/>
                <a:cs typeface="Cairo" pitchFamily="2" charset="-78"/>
              </a:rPr>
              <a:t>power point، </a:t>
            </a:r>
            <a:r>
              <a:rPr lang="ar-EG" sz="1600" dirty="0">
                <a:latin typeface="Cairo" pitchFamily="2" charset="-78"/>
                <a:cs typeface="Cairo" pitchFamily="2" charset="-78"/>
              </a:rPr>
              <a:t>أوراق مطبوعة، </a:t>
            </a:r>
            <a:r>
              <a:rPr lang="en-US" sz="1600" dirty="0">
                <a:latin typeface="Cairo" pitchFamily="2" charset="-78"/>
                <a:cs typeface="Cairo" pitchFamily="2" charset="-78"/>
              </a:rPr>
              <a:t>flash memory.</a:t>
            </a:r>
            <a:endParaRPr lang="ar-EG" sz="1600" dirty="0">
              <a:latin typeface="Cairo" pitchFamily="2" charset="-78"/>
              <a:cs typeface="Cairo" pitchFamily="2" charset="-78"/>
            </a:endParaRPr>
          </a:p>
          <a:p>
            <a:pPr marL="285750" indent="-285750" algn="just" rtl="1">
              <a:buFont typeface="Arial" pitchFamily="34" charset="0"/>
              <a:buChar char="•"/>
            </a:pPr>
            <a:endParaRPr lang="en-US"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التحلي بالمرونة، فلا يتقيد المدرب بما أعد ، وإحضار حقيبة تدريبية بها أنواع مختلفة من الأنشطة التدريبية</a:t>
            </a:r>
          </a:p>
          <a:p>
            <a:pPr marL="285750" indent="-285750" algn="just" rtl="1">
              <a:buFont typeface="Arial" pitchFamily="34" charset="0"/>
              <a:buChar char="•"/>
            </a:pPr>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الوصول مبكراً لقاعة التدريب، وتغيير ترتيب القاعة وشكل جلوس المتدربين الأسلوب المناسب الذي يعطي القدر الكافي من التفاعل والمشاركة، فهذا كله يعتبر من مسئوليات المدرب الأساسية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404" y="2387257"/>
            <a:ext cx="4419600" cy="3810000"/>
          </a:xfrm>
          <a:prstGeom prst="rect">
            <a:avLst/>
          </a:prstGeom>
        </p:spPr>
      </p:pic>
      <p:sp>
        <p:nvSpPr>
          <p:cNvPr id="19"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المواقف الطارئة</a:t>
            </a:r>
            <a:endParaRPr lang="ar-EG" sz="2800" b="1" dirty="0">
              <a:solidFill>
                <a:srgbClr val="63596A"/>
              </a:solidFill>
              <a:latin typeface="Cairo SemiBold" pitchFamily="2" charset="-78"/>
              <a:cs typeface="Cairo SemiBold" pitchFamily="2" charset="-78"/>
              <a:sym typeface="Calibri"/>
            </a:endParaRPr>
          </a:p>
        </p:txBody>
      </p:sp>
    </p:spTree>
    <p:extLst>
      <p:ext uri="{BB962C8B-B14F-4D97-AF65-F5344CB8AC3E}">
        <p14:creationId xmlns:p14="http://schemas.microsoft.com/office/powerpoint/2010/main" val="1910245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4730262" y="1314756"/>
            <a:ext cx="6573991"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مواقف تتعلق بالبيئة الذهنية والوجدانية للتدريب </a:t>
            </a:r>
          </a:p>
        </p:txBody>
      </p:sp>
      <p:sp>
        <p:nvSpPr>
          <p:cNvPr id="17" name="TextBox 16">
            <a:extLst>
              <a:ext uri="{FF2B5EF4-FFF2-40B4-BE49-F238E27FC236}">
                <a16:creationId xmlns:a16="http://schemas.microsoft.com/office/drawing/2014/main" id="{51448989-1583-B986-C371-5E96A303CF98}"/>
              </a:ext>
            </a:extLst>
          </p:cNvPr>
          <p:cNvSpPr txBox="1"/>
          <p:nvPr/>
        </p:nvSpPr>
        <p:spPr>
          <a:xfrm>
            <a:off x="5114374" y="2265059"/>
            <a:ext cx="6109334" cy="1815882"/>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الوصول متأخراً إلى مكان التدريب نتيجة حدوث حادث أو تعطل بالسيارة أو مشكلة بالطريق أو ما شابه</a:t>
            </a:r>
          </a:p>
          <a:p>
            <a:pPr marL="285750" indent="-285750" algn="just" rtl="1">
              <a:buFont typeface="Arial" pitchFamily="34" charset="0"/>
              <a:buChar char="•"/>
            </a:pPr>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ارتكاب خطأ علمي أو سلوكي غير مقصود من قبل المدرب واكتشافه لذلك بنفسه أو بإشارة من أحد المتدربين</a:t>
            </a:r>
          </a:p>
          <a:p>
            <a:pPr marL="285750" indent="-285750" algn="just" rtl="1">
              <a:buFont typeface="Arial" pitchFamily="34" charset="0"/>
              <a:buChar char="•"/>
            </a:pPr>
            <a:endParaRPr lang="ar-EG" sz="1600" dirty="0">
              <a:latin typeface="Cairo" pitchFamily="2" charset="-78"/>
              <a:cs typeface="Cairo" pitchFamily="2" charset="-78"/>
            </a:endParaRPr>
          </a:p>
          <a:p>
            <a:pPr marL="285750" indent="-285750" algn="just" rtl="1">
              <a:buFont typeface="Arial" pitchFamily="34" charset="0"/>
              <a:buChar char="•"/>
            </a:pPr>
            <a:endParaRPr lang="ar-EG" sz="1600" dirty="0">
              <a:latin typeface="Cairo" pitchFamily="2" charset="-78"/>
              <a:cs typeface="Cairo" pitchFamily="2" charset="-78"/>
            </a:endParaRPr>
          </a:p>
        </p:txBody>
      </p:sp>
      <p:sp>
        <p:nvSpPr>
          <p:cNvPr id="20"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المواقف الطارئة</a:t>
            </a:r>
            <a:endParaRPr lang="ar-EG" sz="2800" b="1" dirty="0">
              <a:solidFill>
                <a:srgbClr val="63596A"/>
              </a:solidFill>
              <a:latin typeface="Cairo SemiBold" pitchFamily="2" charset="-78"/>
              <a:cs typeface="Cairo SemiBold" pitchFamily="2" charset="-78"/>
              <a:sym typeface="Calibri"/>
            </a:endParaRPr>
          </a:p>
        </p:txBody>
      </p:sp>
      <p:sp>
        <p:nvSpPr>
          <p:cNvPr id="25" name="Rectangle: Rounded Corners 15">
            <a:extLst>
              <a:ext uri="{FF2B5EF4-FFF2-40B4-BE49-F238E27FC236}">
                <a16:creationId xmlns:a16="http://schemas.microsoft.com/office/drawing/2014/main" id="{9627FEFF-DA7A-9C67-6BD6-710A0FB605CD}"/>
              </a:ext>
            </a:extLst>
          </p:cNvPr>
          <p:cNvSpPr/>
          <p:nvPr/>
        </p:nvSpPr>
        <p:spPr>
          <a:xfrm>
            <a:off x="4730262" y="3840969"/>
            <a:ext cx="6645845"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700" dirty="0">
                <a:ln w="12700">
                  <a:noFill/>
                  <a:prstDash val="solid"/>
                </a:ln>
                <a:solidFill>
                  <a:srgbClr val="63596A"/>
                </a:solidFill>
                <a:latin typeface="29LT Azer Black" panose="00000600000000000000" pitchFamily="2" charset="-78"/>
                <a:cs typeface="29LT Azer Black" panose="00000600000000000000" pitchFamily="2" charset="-78"/>
              </a:rPr>
              <a:t>كيفية تجنب هذه المواقف او التعامل معها عند حدوثها</a:t>
            </a:r>
          </a:p>
        </p:txBody>
      </p:sp>
      <p:sp>
        <p:nvSpPr>
          <p:cNvPr id="27" name="TextBox 26">
            <a:extLst>
              <a:ext uri="{FF2B5EF4-FFF2-40B4-BE49-F238E27FC236}">
                <a16:creationId xmlns:a16="http://schemas.microsoft.com/office/drawing/2014/main" id="{51448989-1583-B986-C371-5E96A303CF98}"/>
              </a:ext>
            </a:extLst>
          </p:cNvPr>
          <p:cNvSpPr txBox="1"/>
          <p:nvPr/>
        </p:nvSpPr>
        <p:spPr>
          <a:xfrm>
            <a:off x="5186228" y="4791272"/>
            <a:ext cx="6109334" cy="1569660"/>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محاوله الوصول لمكان التدريب مبكرا لوجود احتمال حدوث مفاجأة بالطريق</a:t>
            </a:r>
          </a:p>
          <a:p>
            <a:pPr marL="285750" indent="-285750" algn="just" rtl="1">
              <a:buFont typeface="Arial" pitchFamily="34" charset="0"/>
              <a:buChar char="•"/>
            </a:pPr>
            <a:r>
              <a:rPr lang="ar-EG" sz="1600" dirty="0">
                <a:latin typeface="Cairo" pitchFamily="2" charset="-78"/>
                <a:cs typeface="Cairo" pitchFamily="2" charset="-78"/>
              </a:rPr>
              <a:t>اعتذار المدرب عن أي خطأ علمي أو سلوكي يصدر منه تصحيحه</a:t>
            </a:r>
          </a:p>
          <a:p>
            <a:pPr marL="285750" indent="-285750" algn="just" rtl="1">
              <a:buFont typeface="Arial" pitchFamily="34" charset="0"/>
              <a:buChar char="•"/>
            </a:pPr>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1593" y="1813141"/>
            <a:ext cx="3901440" cy="3901440"/>
          </a:xfrm>
          <a:prstGeom prst="rect">
            <a:avLst/>
          </a:prstGeom>
        </p:spPr>
      </p:pic>
    </p:spTree>
    <p:extLst>
      <p:ext uri="{BB962C8B-B14F-4D97-AF65-F5344CB8AC3E}">
        <p14:creationId xmlns:p14="http://schemas.microsoft.com/office/powerpoint/2010/main" val="1217051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4748546"/>
            <a:ext cx="6711356" cy="1154162"/>
          </a:xfrm>
          <a:prstGeom prst="rect">
            <a:avLst/>
          </a:prstGeom>
          <a:noFill/>
        </p:spPr>
        <p:txBody>
          <a:bodyPr wrap="square">
            <a:spAutoFit/>
          </a:bodyPr>
          <a:lstStyle/>
          <a:p>
            <a:pPr algn="justLow" rtl="1"/>
            <a:r>
              <a:rPr lang="ar-SA" sz="2000" b="1" dirty="0">
                <a:latin typeface="29LT Azer Extra Light" panose="00000400000000000000" pitchFamily="2" charset="-78"/>
                <a:cs typeface="29LT Azer Extra Light" panose="00000400000000000000" pitchFamily="2" charset="-78"/>
              </a:rPr>
              <a:t>تهدف هذه الجلسة التدريبية </a:t>
            </a:r>
            <a:r>
              <a:rPr lang="ar-EG" sz="2000" b="1" dirty="0">
                <a:latin typeface="29LT Azer Extra Light" panose="00000400000000000000" pitchFamily="2" charset="-78"/>
                <a:cs typeface="29LT Azer Extra Light" panose="00000400000000000000" pitchFamily="2" charset="-78"/>
              </a:rPr>
              <a:t>إلى</a:t>
            </a:r>
            <a:r>
              <a:rPr lang="ar-SA" sz="2000" b="1" dirty="0">
                <a:latin typeface="29LT Azer Extra Light" panose="00000400000000000000" pitchFamily="2" charset="-78"/>
                <a:cs typeface="29LT Azer Extra Light" panose="00000400000000000000" pitchFamily="2" charset="-78"/>
              </a:rPr>
              <a:t> إكساب المشاركين القدرة على تنفيذ وتقويم المواقف التدريبية بكفاءة وفاعلية</a:t>
            </a:r>
          </a:p>
          <a:p>
            <a:pPr marL="0" indent="0" algn="justLow" rtl="1">
              <a:buNone/>
            </a:pP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285895" y="3365611"/>
            <a:ext cx="3791808" cy="126778"/>
          </a:xfrm>
          <a:prstGeom prst="rect">
            <a:avLst/>
          </a:prstGeom>
        </p:spPr>
      </p:pic>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6">
              <a:biLevel thresh="75000"/>
              <a:extLst>
                <a:ext uri="{96DAC541-7B7A-43D3-8B79-37D633B846F1}">
                  <asvg:svgBlip xmlns:asvg="http://schemas.microsoft.com/office/drawing/2016/SVG/main" r:embed="rId7"/>
                </a:ext>
              </a:extLst>
            </a:blip>
            <a:stretch>
              <a:fillRect/>
            </a:stretch>
          </p:blipFill>
          <p:spPr>
            <a:xfrm>
              <a:off x="90086" y="408379"/>
              <a:ext cx="877960" cy="589696"/>
            </a:xfrm>
            <a:prstGeom prst="rect">
              <a:avLst/>
            </a:prstGeom>
          </p:spPr>
        </p:pic>
      </p:grpSp>
      <p:sp>
        <p:nvSpPr>
          <p:cNvPr id="9" name="TextBox 8">
            <a:extLst>
              <a:ext uri="{FF2B5EF4-FFF2-40B4-BE49-F238E27FC236}">
                <a16:creationId xmlns:a16="http://schemas.microsoft.com/office/drawing/2014/main" id="{653C61B4-7816-BC29-8B13-0DB2423C2A7A}"/>
              </a:ext>
            </a:extLst>
          </p:cNvPr>
          <p:cNvSpPr txBox="1"/>
          <p:nvPr/>
        </p:nvSpPr>
        <p:spPr>
          <a:xfrm>
            <a:off x="821019" y="2476014"/>
            <a:ext cx="2059912" cy="1446550"/>
          </a:xfrm>
          <a:prstGeom prst="rect">
            <a:avLst/>
          </a:prstGeom>
          <a:noFill/>
        </p:spPr>
        <p:txBody>
          <a:bodyPr wrap="square">
            <a:spAutoFit/>
          </a:bodyPr>
          <a:lstStyle/>
          <a:p>
            <a:pPr algn="justLow" rtl="1"/>
            <a:r>
              <a:rPr lang="ar-EG" sz="4400" dirty="0">
                <a:solidFill>
                  <a:srgbClr val="FFFFFF"/>
                </a:solidFill>
                <a:latin typeface="29LT Azer Black" panose="00000600000000000000" pitchFamily="2" charset="-78"/>
                <a:cs typeface="29LT Azer Black" panose="00000600000000000000" pitchFamily="2" charset="-78"/>
              </a:rPr>
              <a:t>الجلسة الثانية</a:t>
            </a:r>
            <a:endParaRPr lang="en-US" sz="4400" dirty="0">
              <a:latin typeface="29LT Azer Black" panose="00000600000000000000" pitchFamily="2" charset="-78"/>
              <a:cs typeface="29LT Azer Black" panose="00000600000000000000" pitchFamily="2" charset="-78"/>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95865" y="1855694"/>
            <a:ext cx="2466381" cy="2466381"/>
          </a:xfrm>
          <a:prstGeom prst="rect">
            <a:avLst/>
          </a:prstGeom>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5" name="Picture 14"/>
          <p:cNvPicPr>
            <a:picLocks noChangeAspect="1"/>
          </p:cNvPicPr>
          <p:nvPr/>
        </p:nvPicPr>
        <p:blipFill rotWithShape="1">
          <a:blip r:embed="rId12">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454448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59" name="Graphic 58">
            <a:extLst>
              <a:ext uri="{FF2B5EF4-FFF2-40B4-BE49-F238E27FC236}">
                <a16:creationId xmlns:a16="http://schemas.microsoft.com/office/drawing/2014/main" id="{B87F03BE-316C-F14D-45B7-B8F1892D4EC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50000"/>
          <a:stretch/>
        </p:blipFill>
        <p:spPr>
          <a:xfrm>
            <a:off x="2398317" y="1913598"/>
            <a:ext cx="8327300" cy="2073435"/>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23052" y="777076"/>
            <a:ext cx="3791808"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5075592" y="467686"/>
            <a:ext cx="6987540"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buFont typeface="Arial"/>
              <a:buNone/>
            </a:pPr>
            <a:r>
              <a:rPr lang="ar-EG" sz="2800" b="1" dirty="0">
                <a:solidFill>
                  <a:srgbClr val="63596A"/>
                </a:solidFill>
                <a:latin typeface="Cairo SemiBold" pitchFamily="2" charset="-78"/>
                <a:cs typeface="Cairo SemiBold" pitchFamily="2" charset="-78"/>
              </a:rPr>
              <a:t>الأهداف التفصيلية</a:t>
            </a:r>
            <a:endParaRPr lang="ar-EG" sz="2800" dirty="0">
              <a:solidFill>
                <a:srgbClr val="63596A"/>
              </a:solidFill>
              <a:latin typeface="Cairo SemiBold" pitchFamily="2" charset="-78"/>
              <a:ea typeface="Calibri"/>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852" y="66657"/>
            <a:ext cx="3791808" cy="126778"/>
          </a:xfrm>
          <a:prstGeom prst="rect">
            <a:avLst/>
          </a:prstGeom>
        </p:spPr>
      </p:pic>
      <p:sp>
        <p:nvSpPr>
          <p:cNvPr id="17" name="TextBox 16">
            <a:extLst>
              <a:ext uri="{FF2B5EF4-FFF2-40B4-BE49-F238E27FC236}">
                <a16:creationId xmlns:a16="http://schemas.microsoft.com/office/drawing/2014/main" id="{51448989-1583-B986-C371-5E96A303CF98}"/>
              </a:ext>
            </a:extLst>
          </p:cNvPr>
          <p:cNvSpPr txBox="1"/>
          <p:nvPr/>
        </p:nvSpPr>
        <p:spPr>
          <a:xfrm>
            <a:off x="5114374" y="1066317"/>
            <a:ext cx="6109334" cy="338554"/>
          </a:xfrm>
          <a:prstGeom prst="rect">
            <a:avLst/>
          </a:prstGeom>
          <a:noFill/>
        </p:spPr>
        <p:txBody>
          <a:bodyPr wrap="square">
            <a:spAutoFit/>
          </a:bodyPr>
          <a:lstStyle/>
          <a:p>
            <a:pPr algn="r"/>
            <a:r>
              <a:rPr lang="ar-EG" sz="1600" dirty="0">
                <a:latin typeface="Cairo" pitchFamily="2" charset="-78"/>
                <a:cs typeface="Cairo" pitchFamily="2" charset="-78"/>
              </a:rPr>
              <a:t>بعد الانتهاء من هذا البرنامج يصبح المشارك قادراً على:</a:t>
            </a:r>
            <a:endParaRPr lang="en-US" sz="1600" dirty="0">
              <a:latin typeface="Cairo" pitchFamily="2" charset="-78"/>
              <a:cs typeface="Cairo" pitchFamily="2" charset="-78"/>
            </a:endParaRPr>
          </a:p>
        </p:txBody>
      </p:sp>
      <p:sp>
        <p:nvSpPr>
          <p:cNvPr id="18" name="TextBox 17">
            <a:extLst>
              <a:ext uri="{FF2B5EF4-FFF2-40B4-BE49-F238E27FC236}">
                <a16:creationId xmlns:a16="http://schemas.microsoft.com/office/drawing/2014/main" id="{CF802824-59F7-629D-2428-61C847F1FF87}"/>
              </a:ext>
            </a:extLst>
          </p:cNvPr>
          <p:cNvSpPr txBox="1"/>
          <p:nvPr/>
        </p:nvSpPr>
        <p:spPr>
          <a:xfrm>
            <a:off x="8566766" y="2784696"/>
            <a:ext cx="1763092" cy="307777"/>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يعدد طرق كسر الجليد</a:t>
            </a:r>
          </a:p>
        </p:txBody>
      </p:sp>
      <p:sp>
        <p:nvSpPr>
          <p:cNvPr id="19" name="TextBox 18">
            <a:extLst>
              <a:ext uri="{FF2B5EF4-FFF2-40B4-BE49-F238E27FC236}">
                <a16:creationId xmlns:a16="http://schemas.microsoft.com/office/drawing/2014/main" id="{7FA07092-720B-E6AA-84EA-28CB33A743FA}"/>
              </a:ext>
            </a:extLst>
          </p:cNvPr>
          <p:cNvSpPr txBox="1"/>
          <p:nvPr/>
        </p:nvSpPr>
        <p:spPr>
          <a:xfrm>
            <a:off x="5562329" y="2815470"/>
            <a:ext cx="1798941"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يصف أساليب تهيئة المتدربين</a:t>
            </a:r>
          </a:p>
        </p:txBody>
      </p:sp>
      <p:sp>
        <p:nvSpPr>
          <p:cNvPr id="20" name="TextBox 19">
            <a:extLst>
              <a:ext uri="{FF2B5EF4-FFF2-40B4-BE49-F238E27FC236}">
                <a16:creationId xmlns:a16="http://schemas.microsoft.com/office/drawing/2014/main" id="{4FF4F558-78E8-9D9F-EF61-019A7F1F72A2}"/>
              </a:ext>
            </a:extLst>
          </p:cNvPr>
          <p:cNvSpPr txBox="1"/>
          <p:nvPr/>
        </p:nvSpPr>
        <p:spPr>
          <a:xfrm>
            <a:off x="2552416" y="2784696"/>
            <a:ext cx="1842708"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يستخدم طرق التدريب المختلفة بفاعلية</a:t>
            </a:r>
          </a:p>
        </p:txBody>
      </p:sp>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6069" y="6609810"/>
            <a:ext cx="3791808" cy="126778"/>
          </a:xfrm>
          <a:prstGeom prst="rect">
            <a:avLst/>
          </a:prstGeom>
        </p:spPr>
      </p:pic>
      <p:grpSp>
        <p:nvGrpSpPr>
          <p:cNvPr id="40" name="Group 39">
            <a:extLst>
              <a:ext uri="{FF2B5EF4-FFF2-40B4-BE49-F238E27FC236}">
                <a16:creationId xmlns:a16="http://schemas.microsoft.com/office/drawing/2014/main" id="{F221E21E-835C-AD89-7793-493541B106D9}"/>
              </a:ext>
            </a:extLst>
          </p:cNvPr>
          <p:cNvGrpSpPr/>
          <p:nvPr/>
        </p:nvGrpSpPr>
        <p:grpSpPr>
          <a:xfrm>
            <a:off x="90086" y="408379"/>
            <a:ext cx="3098885" cy="585423"/>
            <a:chOff x="90086" y="408379"/>
            <a:chExt cx="3213534" cy="607082"/>
          </a:xfrm>
        </p:grpSpPr>
        <p:pic>
          <p:nvPicPr>
            <p:cNvPr id="37" name="Graphic 36">
              <a:extLst>
                <a:ext uri="{FF2B5EF4-FFF2-40B4-BE49-F238E27FC236}">
                  <a16:creationId xmlns:a16="http://schemas.microsoft.com/office/drawing/2014/main" id="{9AF9C5CE-4CD9-132B-DFE5-19B5356E07B0}"/>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878027" y="446000"/>
              <a:ext cx="1425593" cy="562013"/>
            </a:xfrm>
            <a:prstGeom prst="rect">
              <a:avLst/>
            </a:prstGeom>
          </p:spPr>
        </p:pic>
        <p:pic>
          <p:nvPicPr>
            <p:cNvPr id="38" name="Graphic 37">
              <a:extLst>
                <a:ext uri="{FF2B5EF4-FFF2-40B4-BE49-F238E27FC236}">
                  <a16:creationId xmlns:a16="http://schemas.microsoft.com/office/drawing/2014/main" id="{8630DF52-DA8B-9367-319C-FCE51B4CAA05}"/>
                </a:ext>
              </a:extLst>
            </p:cNvPr>
            <p:cNvPicPr>
              <a:picLocks noChangeAspect="1"/>
            </p:cNvPicPr>
            <p:nvPr/>
          </p:nvPicPr>
          <p:blipFill>
            <a:blip r:embed="rId12">
              <a:biLevel thresh="75000"/>
              <a:extLst>
                <a:ext uri="{96DAC541-7B7A-43D3-8B79-37D633B846F1}">
                  <asvg:svgBlip xmlns:asvg="http://schemas.microsoft.com/office/drawing/2016/SVG/main" r:embed="rId13"/>
                </a:ext>
              </a:extLst>
            </a:blip>
            <a:stretch>
              <a:fillRect/>
            </a:stretch>
          </p:blipFill>
          <p:spPr>
            <a:xfrm>
              <a:off x="1050611" y="483266"/>
              <a:ext cx="1043200" cy="532195"/>
            </a:xfrm>
            <a:prstGeom prst="rect">
              <a:avLst/>
            </a:prstGeom>
          </p:spPr>
        </p:pic>
        <p:pic>
          <p:nvPicPr>
            <p:cNvPr id="39" name="Graphic 38">
              <a:extLst>
                <a:ext uri="{FF2B5EF4-FFF2-40B4-BE49-F238E27FC236}">
                  <a16:creationId xmlns:a16="http://schemas.microsoft.com/office/drawing/2014/main" id="{669309DE-BA98-BC8D-BF3B-D9D763F6CE71}"/>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90086" y="408379"/>
              <a:ext cx="877960" cy="589696"/>
            </a:xfrm>
            <a:prstGeom prst="rect">
              <a:avLst/>
            </a:prstGeom>
          </p:spPr>
        </p:pic>
      </p:grpSp>
      <p:pic>
        <p:nvPicPr>
          <p:cNvPr id="30" name="Graphic 58">
            <a:extLst>
              <a:ext uri="{FF2B5EF4-FFF2-40B4-BE49-F238E27FC236}">
                <a16:creationId xmlns:a16="http://schemas.microsoft.com/office/drawing/2014/main" id="{B87F03BE-316C-F14D-45B7-B8F1892D4EC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50000"/>
          <a:stretch/>
        </p:blipFill>
        <p:spPr>
          <a:xfrm>
            <a:off x="2398317" y="4362187"/>
            <a:ext cx="8327300" cy="2073435"/>
          </a:xfrm>
          <a:prstGeom prst="rect">
            <a:avLst/>
          </a:prstGeom>
        </p:spPr>
      </p:pic>
      <p:sp>
        <p:nvSpPr>
          <p:cNvPr id="31" name="TextBox 30">
            <a:extLst>
              <a:ext uri="{FF2B5EF4-FFF2-40B4-BE49-F238E27FC236}">
                <a16:creationId xmlns:a16="http://schemas.microsoft.com/office/drawing/2014/main" id="{CF802824-59F7-629D-2428-61C847F1FF87}"/>
              </a:ext>
            </a:extLst>
          </p:cNvPr>
          <p:cNvSpPr txBox="1"/>
          <p:nvPr/>
        </p:nvSpPr>
        <p:spPr>
          <a:xfrm>
            <a:off x="8566766" y="5233285"/>
            <a:ext cx="1763092"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يوظف مهارات العرض الفعال أثناء التدريب</a:t>
            </a:r>
          </a:p>
        </p:txBody>
      </p:sp>
      <p:sp>
        <p:nvSpPr>
          <p:cNvPr id="32" name="TextBox 31">
            <a:extLst>
              <a:ext uri="{FF2B5EF4-FFF2-40B4-BE49-F238E27FC236}">
                <a16:creationId xmlns:a16="http://schemas.microsoft.com/office/drawing/2014/main" id="{7FA07092-720B-E6AA-84EA-28CB33A743FA}"/>
              </a:ext>
            </a:extLst>
          </p:cNvPr>
          <p:cNvSpPr txBox="1"/>
          <p:nvPr/>
        </p:nvSpPr>
        <p:spPr>
          <a:xfrm>
            <a:off x="5562329" y="5264059"/>
            <a:ext cx="1798941"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يفعل مشاركة المتدربين أثناء التدريب</a:t>
            </a:r>
          </a:p>
        </p:txBody>
      </p:sp>
      <p:sp>
        <p:nvSpPr>
          <p:cNvPr id="33" name="TextBox 32">
            <a:extLst>
              <a:ext uri="{FF2B5EF4-FFF2-40B4-BE49-F238E27FC236}">
                <a16:creationId xmlns:a16="http://schemas.microsoft.com/office/drawing/2014/main" id="{4FF4F558-78E8-9D9F-EF61-019A7F1F72A2}"/>
              </a:ext>
            </a:extLst>
          </p:cNvPr>
          <p:cNvSpPr txBox="1"/>
          <p:nvPr/>
        </p:nvSpPr>
        <p:spPr>
          <a:xfrm>
            <a:off x="2552416" y="5233285"/>
            <a:ext cx="1842708"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يحدد أساليب تقويم اليوم التدريبي</a:t>
            </a: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35471" y="1570723"/>
            <a:ext cx="872134" cy="872134"/>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37606" y="1404871"/>
            <a:ext cx="1037986" cy="1037986"/>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95940" y="3806154"/>
            <a:ext cx="1112066" cy="1112066"/>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19477" y="3806154"/>
            <a:ext cx="1274243" cy="1274243"/>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40787" y="3806154"/>
            <a:ext cx="1112066" cy="1112066"/>
          </a:xfrm>
          <a:prstGeom prst="rect">
            <a:avLst/>
          </a:prstGeom>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87671" y="1654155"/>
            <a:ext cx="1017533" cy="1017533"/>
          </a:xfrm>
          <a:prstGeom prst="rect">
            <a:avLst/>
          </a:prstGeom>
        </p:spPr>
      </p:pic>
    </p:spTree>
    <p:extLst>
      <p:ext uri="{BB962C8B-B14F-4D97-AF65-F5344CB8AC3E}">
        <p14:creationId xmlns:p14="http://schemas.microsoft.com/office/powerpoint/2010/main" val="169492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محاور اليوم الخامس</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936723" y="2507618"/>
            <a:ext cx="5922742" cy="2366829"/>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4074478"/>
            <a:ext cx="5922742" cy="2366829"/>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1815513" y="3489371"/>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التعامل مع المواقف الصعبة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6807348" y="5088570"/>
            <a:ext cx="3243718" cy="954107"/>
          </a:xfrm>
          <a:prstGeom prst="rect">
            <a:avLst/>
          </a:prstGeom>
          <a:noFill/>
        </p:spPr>
        <p:txBody>
          <a:bodyPr wrap="square">
            <a:spAutoFit/>
          </a:bodyPr>
          <a:lstStyle/>
          <a:p>
            <a:pPr algn="r" rtl="1"/>
            <a:r>
              <a:rPr lang="ar-EG" sz="2400" b="1" dirty="0">
                <a:solidFill>
                  <a:srgbClr val="4C4551"/>
                </a:solidFill>
                <a:latin typeface="29LT Azer Black" pitchFamily="2" charset="-78"/>
                <a:cs typeface="29LT Azer Black" pitchFamily="2" charset="-78"/>
              </a:rPr>
              <a:t>فنيات تنفيذ التدريب وتقويمه</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840465"/>
            <a:ext cx="5922742" cy="2366829"/>
          </a:xfrm>
          <a:prstGeom prst="rect">
            <a:avLst/>
          </a:prstGeom>
        </p:spPr>
      </p:pic>
      <p:sp>
        <p:nvSpPr>
          <p:cNvPr id="30" name="TextBox 29">
            <a:extLst>
              <a:ext uri="{FF2B5EF4-FFF2-40B4-BE49-F238E27FC236}">
                <a16:creationId xmlns:a16="http://schemas.microsoft.com/office/drawing/2014/main" id="{5308E0FC-FFA9-B873-1967-1DFC6A5430D9}"/>
              </a:ext>
            </a:extLst>
          </p:cNvPr>
          <p:cNvSpPr txBox="1"/>
          <p:nvPr/>
        </p:nvSpPr>
        <p:spPr>
          <a:xfrm>
            <a:off x="6974789" y="1822218"/>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مبادئ العملية التدريبية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74733" y="1446639"/>
            <a:ext cx="1154479" cy="1154479"/>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19635" y="2934732"/>
            <a:ext cx="1855474" cy="1272107"/>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13894" y="4680652"/>
            <a:ext cx="1154479" cy="1154479"/>
          </a:xfrm>
          <a:prstGeom prst="rect">
            <a:avLst/>
          </a:prstGeom>
        </p:spPr>
      </p:pic>
    </p:spTree>
    <p:extLst>
      <p:ext uri="{BB962C8B-B14F-4D97-AF65-F5344CB8AC3E}">
        <p14:creationId xmlns:p14="http://schemas.microsoft.com/office/powerpoint/2010/main" val="309702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59" name="Graphic 58">
            <a:extLst>
              <a:ext uri="{FF2B5EF4-FFF2-40B4-BE49-F238E27FC236}">
                <a16:creationId xmlns:a16="http://schemas.microsoft.com/office/drawing/2014/main" id="{B87F03BE-316C-F14D-45B7-B8F1892D4EC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50000"/>
          <a:stretch/>
        </p:blipFill>
        <p:spPr>
          <a:xfrm>
            <a:off x="2398317" y="1913598"/>
            <a:ext cx="8327300" cy="2073435"/>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23052" y="777076"/>
            <a:ext cx="3791808"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5075592" y="467686"/>
            <a:ext cx="6987540"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buFont typeface="Arial"/>
              <a:buNone/>
            </a:pPr>
            <a:r>
              <a:rPr lang="ar-EG" sz="2800" b="1" dirty="0">
                <a:solidFill>
                  <a:srgbClr val="63596A"/>
                </a:solidFill>
                <a:latin typeface="Cairo SemiBold" pitchFamily="2" charset="-78"/>
                <a:cs typeface="Cairo SemiBold" pitchFamily="2" charset="-78"/>
              </a:rPr>
              <a:t>الأهداف التفصيلية</a:t>
            </a:r>
            <a:endParaRPr lang="ar-EG" sz="2800" dirty="0">
              <a:solidFill>
                <a:srgbClr val="63596A"/>
              </a:solidFill>
              <a:latin typeface="Cairo SemiBold" pitchFamily="2" charset="-78"/>
              <a:ea typeface="Calibri"/>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852" y="66657"/>
            <a:ext cx="3791808" cy="126778"/>
          </a:xfrm>
          <a:prstGeom prst="rect">
            <a:avLst/>
          </a:prstGeom>
        </p:spPr>
      </p:pic>
      <p:sp>
        <p:nvSpPr>
          <p:cNvPr id="17" name="TextBox 16">
            <a:extLst>
              <a:ext uri="{FF2B5EF4-FFF2-40B4-BE49-F238E27FC236}">
                <a16:creationId xmlns:a16="http://schemas.microsoft.com/office/drawing/2014/main" id="{51448989-1583-B986-C371-5E96A303CF98}"/>
              </a:ext>
            </a:extLst>
          </p:cNvPr>
          <p:cNvSpPr txBox="1"/>
          <p:nvPr/>
        </p:nvSpPr>
        <p:spPr>
          <a:xfrm>
            <a:off x="5114374" y="1066317"/>
            <a:ext cx="6109334" cy="338554"/>
          </a:xfrm>
          <a:prstGeom prst="rect">
            <a:avLst/>
          </a:prstGeom>
          <a:noFill/>
        </p:spPr>
        <p:txBody>
          <a:bodyPr wrap="square">
            <a:spAutoFit/>
          </a:bodyPr>
          <a:lstStyle/>
          <a:p>
            <a:pPr algn="r"/>
            <a:r>
              <a:rPr lang="ar-EG" sz="1600" dirty="0">
                <a:latin typeface="Cairo" pitchFamily="2" charset="-78"/>
                <a:cs typeface="Cairo" pitchFamily="2" charset="-78"/>
              </a:rPr>
              <a:t>بعد الانتهاء من هذا البرنامج يصبح المشارك قادراً على:</a:t>
            </a:r>
            <a:endParaRPr lang="en-US" sz="1600" dirty="0">
              <a:latin typeface="Cairo" pitchFamily="2" charset="-78"/>
              <a:cs typeface="Cairo" pitchFamily="2" charset="-78"/>
            </a:endParaRPr>
          </a:p>
        </p:txBody>
      </p:sp>
      <p:sp>
        <p:nvSpPr>
          <p:cNvPr id="18" name="TextBox 17">
            <a:extLst>
              <a:ext uri="{FF2B5EF4-FFF2-40B4-BE49-F238E27FC236}">
                <a16:creationId xmlns:a16="http://schemas.microsoft.com/office/drawing/2014/main" id="{CF802824-59F7-629D-2428-61C847F1FF87}"/>
              </a:ext>
            </a:extLst>
          </p:cNvPr>
          <p:cNvSpPr txBox="1"/>
          <p:nvPr/>
        </p:nvSpPr>
        <p:spPr>
          <a:xfrm>
            <a:off x="8566766" y="2784696"/>
            <a:ext cx="1763092" cy="307777"/>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يميز بين أنماط المدربين</a:t>
            </a:r>
          </a:p>
        </p:txBody>
      </p:sp>
      <p:sp>
        <p:nvSpPr>
          <p:cNvPr id="19" name="TextBox 18">
            <a:extLst>
              <a:ext uri="{FF2B5EF4-FFF2-40B4-BE49-F238E27FC236}">
                <a16:creationId xmlns:a16="http://schemas.microsoft.com/office/drawing/2014/main" id="{7FA07092-720B-E6AA-84EA-28CB33A743FA}"/>
              </a:ext>
            </a:extLst>
          </p:cNvPr>
          <p:cNvSpPr txBox="1"/>
          <p:nvPr/>
        </p:nvSpPr>
        <p:spPr>
          <a:xfrm>
            <a:off x="5562329" y="2815470"/>
            <a:ext cx="1798941"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يحدد أنماط المتدربين الصعبة</a:t>
            </a:r>
          </a:p>
        </p:txBody>
      </p:sp>
      <p:sp>
        <p:nvSpPr>
          <p:cNvPr id="20" name="TextBox 19">
            <a:extLst>
              <a:ext uri="{FF2B5EF4-FFF2-40B4-BE49-F238E27FC236}">
                <a16:creationId xmlns:a16="http://schemas.microsoft.com/office/drawing/2014/main" id="{4FF4F558-78E8-9D9F-EF61-019A7F1F72A2}"/>
              </a:ext>
            </a:extLst>
          </p:cNvPr>
          <p:cNvSpPr txBox="1"/>
          <p:nvPr/>
        </p:nvSpPr>
        <p:spPr>
          <a:xfrm>
            <a:off x="2552416" y="2784696"/>
            <a:ext cx="1842708" cy="523220"/>
          </a:xfrm>
          <a:prstGeom prst="rect">
            <a:avLst/>
          </a:prstGeom>
          <a:noFill/>
        </p:spPr>
        <p:txBody>
          <a:bodyPr wrap="square">
            <a:spAutoFit/>
          </a:bodyPr>
          <a:lstStyle/>
          <a:p>
            <a:pPr algn="ctr"/>
            <a:r>
              <a:rPr lang="ar-EG" sz="1400" b="1" dirty="0">
                <a:latin typeface="29LT Azer Extra Light" panose="00000400000000000000" pitchFamily="2" charset="-78"/>
                <a:cs typeface="29LT Azer Extra Light" panose="00000400000000000000" pitchFamily="2" charset="-78"/>
              </a:rPr>
              <a:t>يقترح طرق مناسبة للتعامل مع الأنماط الصعبة</a:t>
            </a:r>
          </a:p>
        </p:txBody>
      </p:sp>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6069" y="6609810"/>
            <a:ext cx="3791808" cy="126778"/>
          </a:xfrm>
          <a:prstGeom prst="rect">
            <a:avLst/>
          </a:prstGeom>
        </p:spPr>
      </p:pic>
      <p:grpSp>
        <p:nvGrpSpPr>
          <p:cNvPr id="40" name="Group 39">
            <a:extLst>
              <a:ext uri="{FF2B5EF4-FFF2-40B4-BE49-F238E27FC236}">
                <a16:creationId xmlns:a16="http://schemas.microsoft.com/office/drawing/2014/main" id="{F221E21E-835C-AD89-7793-493541B106D9}"/>
              </a:ext>
            </a:extLst>
          </p:cNvPr>
          <p:cNvGrpSpPr/>
          <p:nvPr/>
        </p:nvGrpSpPr>
        <p:grpSpPr>
          <a:xfrm>
            <a:off x="90086" y="408379"/>
            <a:ext cx="3098885" cy="585423"/>
            <a:chOff x="90086" y="408379"/>
            <a:chExt cx="3213534" cy="607082"/>
          </a:xfrm>
        </p:grpSpPr>
        <p:pic>
          <p:nvPicPr>
            <p:cNvPr id="37" name="Graphic 36">
              <a:extLst>
                <a:ext uri="{FF2B5EF4-FFF2-40B4-BE49-F238E27FC236}">
                  <a16:creationId xmlns:a16="http://schemas.microsoft.com/office/drawing/2014/main" id="{9AF9C5CE-4CD9-132B-DFE5-19B5356E07B0}"/>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878027" y="446000"/>
              <a:ext cx="1425593" cy="562013"/>
            </a:xfrm>
            <a:prstGeom prst="rect">
              <a:avLst/>
            </a:prstGeom>
          </p:spPr>
        </p:pic>
        <p:pic>
          <p:nvPicPr>
            <p:cNvPr id="38" name="Graphic 37">
              <a:extLst>
                <a:ext uri="{FF2B5EF4-FFF2-40B4-BE49-F238E27FC236}">
                  <a16:creationId xmlns:a16="http://schemas.microsoft.com/office/drawing/2014/main" id="{8630DF52-DA8B-9367-319C-FCE51B4CAA05}"/>
                </a:ext>
              </a:extLst>
            </p:cNvPr>
            <p:cNvPicPr>
              <a:picLocks noChangeAspect="1"/>
            </p:cNvPicPr>
            <p:nvPr/>
          </p:nvPicPr>
          <p:blipFill>
            <a:blip r:embed="rId12">
              <a:biLevel thresh="75000"/>
              <a:extLst>
                <a:ext uri="{96DAC541-7B7A-43D3-8B79-37D633B846F1}">
                  <asvg:svgBlip xmlns:asvg="http://schemas.microsoft.com/office/drawing/2016/SVG/main" r:embed="rId13"/>
                </a:ext>
              </a:extLst>
            </a:blip>
            <a:stretch>
              <a:fillRect/>
            </a:stretch>
          </p:blipFill>
          <p:spPr>
            <a:xfrm>
              <a:off x="1050611" y="483266"/>
              <a:ext cx="1043200" cy="532195"/>
            </a:xfrm>
            <a:prstGeom prst="rect">
              <a:avLst/>
            </a:prstGeom>
          </p:spPr>
        </p:pic>
        <p:pic>
          <p:nvPicPr>
            <p:cNvPr id="39" name="Graphic 38">
              <a:extLst>
                <a:ext uri="{FF2B5EF4-FFF2-40B4-BE49-F238E27FC236}">
                  <a16:creationId xmlns:a16="http://schemas.microsoft.com/office/drawing/2014/main" id="{669309DE-BA98-BC8D-BF3B-D9D763F6CE71}"/>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90086" y="408379"/>
              <a:ext cx="877960" cy="589696"/>
            </a:xfrm>
            <a:prstGeom prst="rect">
              <a:avLst/>
            </a:prstGeom>
          </p:spPr>
        </p:pic>
      </p:grpSp>
      <p:pic>
        <p:nvPicPr>
          <p:cNvPr id="34" name="Graphic 58">
            <a:extLst>
              <a:ext uri="{FF2B5EF4-FFF2-40B4-BE49-F238E27FC236}">
                <a16:creationId xmlns:a16="http://schemas.microsoft.com/office/drawing/2014/main" id="{B87F03BE-316C-F14D-45B7-B8F1892D4EC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1882" b="50000"/>
          <a:stretch/>
        </p:blipFill>
        <p:spPr>
          <a:xfrm>
            <a:off x="3496716" y="4211321"/>
            <a:ext cx="5672359" cy="2073435"/>
          </a:xfrm>
          <a:prstGeom prst="rect">
            <a:avLst/>
          </a:prstGeom>
        </p:spPr>
      </p:pic>
      <p:sp>
        <p:nvSpPr>
          <p:cNvPr id="21" name="TextBox 20">
            <a:extLst>
              <a:ext uri="{FF2B5EF4-FFF2-40B4-BE49-F238E27FC236}">
                <a16:creationId xmlns:a16="http://schemas.microsoft.com/office/drawing/2014/main" id="{CBAAAD0A-0A1A-5B46-9C8F-CADAE30F3928}"/>
              </a:ext>
            </a:extLst>
          </p:cNvPr>
          <p:cNvSpPr txBox="1"/>
          <p:nvPr/>
        </p:nvSpPr>
        <p:spPr>
          <a:xfrm>
            <a:off x="6968437" y="5086611"/>
            <a:ext cx="1744761" cy="523220"/>
          </a:xfrm>
          <a:prstGeom prst="rect">
            <a:avLst/>
          </a:prstGeom>
          <a:noFill/>
        </p:spPr>
        <p:txBody>
          <a:bodyPr wrap="square">
            <a:spAutoFit/>
          </a:bodyPr>
          <a:lstStyle/>
          <a:p>
            <a:pPr algn="ctr" rtl="1"/>
            <a:r>
              <a:rPr lang="ar-EG" sz="1400" b="1" dirty="0">
                <a:latin typeface="29LT Azer Extra Light" panose="00000400000000000000" pitchFamily="2" charset="-78"/>
                <a:cs typeface="29LT Azer Extra Light" panose="00000400000000000000" pitchFamily="2" charset="-78"/>
              </a:rPr>
              <a:t>يعدد المواقف الطارئة أثناء التدريب</a:t>
            </a:r>
          </a:p>
        </p:txBody>
      </p:sp>
      <p:sp>
        <p:nvSpPr>
          <p:cNvPr id="22" name="TextBox 21">
            <a:extLst>
              <a:ext uri="{FF2B5EF4-FFF2-40B4-BE49-F238E27FC236}">
                <a16:creationId xmlns:a16="http://schemas.microsoft.com/office/drawing/2014/main" id="{A7053A72-5DE0-D453-5393-1E3CCCD36DDA}"/>
              </a:ext>
            </a:extLst>
          </p:cNvPr>
          <p:cNvSpPr txBox="1"/>
          <p:nvPr/>
        </p:nvSpPr>
        <p:spPr>
          <a:xfrm>
            <a:off x="4004219" y="5095592"/>
            <a:ext cx="1808638" cy="523220"/>
          </a:xfrm>
          <a:prstGeom prst="rect">
            <a:avLst/>
          </a:prstGeom>
          <a:noFill/>
        </p:spPr>
        <p:txBody>
          <a:bodyPr wrap="square">
            <a:spAutoFit/>
          </a:bodyPr>
          <a:lstStyle/>
          <a:p>
            <a:pPr algn="ctr"/>
            <a:r>
              <a:rPr lang="ar-EG" sz="1400" b="1" dirty="0">
                <a:latin typeface="29LT Azer Extra Light" panose="00000400000000000000" pitchFamily="2" charset="-78"/>
                <a:cs typeface="29LT Azer Extra Light" panose="00000400000000000000" pitchFamily="2" charset="-78"/>
              </a:rPr>
              <a:t>يقترح طرق للتعامل مع المواقف الطارئة</a:t>
            </a: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26900" y="1789428"/>
            <a:ext cx="744881" cy="744881"/>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33269" y="1789428"/>
            <a:ext cx="935375" cy="935375"/>
          </a:xfrm>
          <a:prstGeom prst="rect">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00818" y="1789428"/>
            <a:ext cx="807720" cy="807720"/>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48873" y="3921229"/>
            <a:ext cx="1036727" cy="1036727"/>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30582" y="4035637"/>
            <a:ext cx="1050974" cy="1050974"/>
          </a:xfrm>
          <a:prstGeom prst="rect">
            <a:avLst/>
          </a:prstGeom>
        </p:spPr>
      </p:pic>
    </p:spTree>
    <p:extLst>
      <p:ext uri="{BB962C8B-B14F-4D97-AF65-F5344CB8AC3E}">
        <p14:creationId xmlns:p14="http://schemas.microsoft.com/office/powerpoint/2010/main" val="3553384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7" name="TextBox 16">
            <a:extLst>
              <a:ext uri="{FF2B5EF4-FFF2-40B4-BE49-F238E27FC236}">
                <a16:creationId xmlns:a16="http://schemas.microsoft.com/office/drawing/2014/main" id="{51448989-1583-B986-C371-5E96A303CF98}"/>
              </a:ext>
            </a:extLst>
          </p:cNvPr>
          <p:cNvSpPr txBox="1"/>
          <p:nvPr/>
        </p:nvSpPr>
        <p:spPr>
          <a:xfrm>
            <a:off x="5114374" y="1249103"/>
            <a:ext cx="6109334" cy="1569660"/>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مجموعة من الأنشطة التي يستخدمها المدرب في بداية جلسة التدريب لجذب انتباه المتدربين وتهيئتهم للتفاعل وتعارفهم وتشجيعهم على الإندماج والمشاركة النشطة. ويجب أن تكون ممتعة ومرتبطة بموضوع التدريب وأهدافه وملائمة للوقت والمناخ</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19" name="Title 1">
            <a:extLst>
              <a:ext uri="{FF2B5EF4-FFF2-40B4-BE49-F238E27FC236}">
                <a16:creationId xmlns:a16="http://schemas.microsoft.com/office/drawing/2014/main" id="{85D22935-33D0-40FF-D378-68408523FE69}"/>
              </a:ext>
            </a:extLst>
          </p:cNvPr>
          <p:cNvSpPr txBox="1">
            <a:spLocks/>
          </p:cNvSpPr>
          <p:nvPr/>
        </p:nvSpPr>
        <p:spPr>
          <a:xfrm>
            <a:off x="6726115" y="467686"/>
            <a:ext cx="519070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كسر الجليد</a:t>
            </a:r>
            <a:endParaRPr lang="ar-EG" sz="2800" b="1" dirty="0">
              <a:solidFill>
                <a:srgbClr val="63596A"/>
              </a:solidFill>
              <a:latin typeface="Cairo SemiBold" pitchFamily="2" charset="-78"/>
              <a:cs typeface="Cairo SemiBold" pitchFamily="2" charset="-78"/>
              <a:sym typeface="Calibri"/>
            </a:endParaRPr>
          </a:p>
        </p:txBody>
      </p:sp>
      <p:sp>
        <p:nvSpPr>
          <p:cNvPr id="18" name="Rectangle: Rounded Corners 15">
            <a:extLst>
              <a:ext uri="{FF2B5EF4-FFF2-40B4-BE49-F238E27FC236}">
                <a16:creationId xmlns:a16="http://schemas.microsoft.com/office/drawing/2014/main" id="{9627FEFF-DA7A-9C67-6BD6-710A0FB605CD}"/>
              </a:ext>
            </a:extLst>
          </p:cNvPr>
          <p:cNvSpPr/>
          <p:nvPr/>
        </p:nvSpPr>
        <p:spPr>
          <a:xfrm>
            <a:off x="9988062" y="2452206"/>
            <a:ext cx="1316190"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المزايا</a:t>
            </a: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967" y="3561405"/>
            <a:ext cx="11608786" cy="3048405"/>
          </a:xfrm>
          <a:prstGeom prst="rect">
            <a:avLst/>
          </a:prstGeom>
        </p:spPr>
      </p:pic>
      <p:sp>
        <p:nvSpPr>
          <p:cNvPr id="21" name="TextBox 20">
            <a:extLst>
              <a:ext uri="{FF2B5EF4-FFF2-40B4-BE49-F238E27FC236}">
                <a16:creationId xmlns:a16="http://schemas.microsoft.com/office/drawing/2014/main" id="{5308E0FC-FFA9-B873-1967-1DFC6A5430D9}"/>
              </a:ext>
            </a:extLst>
          </p:cNvPr>
          <p:cNvSpPr txBox="1"/>
          <p:nvPr/>
        </p:nvSpPr>
        <p:spPr>
          <a:xfrm>
            <a:off x="9175082" y="4807475"/>
            <a:ext cx="2202451" cy="1200329"/>
          </a:xfrm>
          <a:prstGeom prst="rect">
            <a:avLst/>
          </a:prstGeom>
          <a:noFill/>
        </p:spPr>
        <p:txBody>
          <a:bodyPr wrap="square">
            <a:spAutoFit/>
          </a:bodyPr>
          <a:lstStyle/>
          <a:p>
            <a:pPr algn="ctr" rtl="1"/>
            <a:r>
              <a:rPr lang="ar-SA" b="1" dirty="0">
                <a:latin typeface="29LT Azer Extra Light" panose="00000400000000000000" pitchFamily="2" charset="-78"/>
                <a:cs typeface="29LT Azer Extra Light" panose="00000400000000000000" pitchFamily="2" charset="-78"/>
              </a:rPr>
              <a:t>تشجيع المشاركة النشطة للمتدربين</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22" name="TextBox 21">
            <a:extLst>
              <a:ext uri="{FF2B5EF4-FFF2-40B4-BE49-F238E27FC236}">
                <a16:creationId xmlns:a16="http://schemas.microsoft.com/office/drawing/2014/main" id="{5308E0FC-FFA9-B873-1967-1DFC6A5430D9}"/>
              </a:ext>
            </a:extLst>
          </p:cNvPr>
          <p:cNvSpPr txBox="1"/>
          <p:nvPr/>
        </p:nvSpPr>
        <p:spPr>
          <a:xfrm>
            <a:off x="6398069" y="4807475"/>
            <a:ext cx="2202451" cy="1200329"/>
          </a:xfrm>
          <a:prstGeom prst="rect">
            <a:avLst/>
          </a:prstGeom>
          <a:noFill/>
        </p:spPr>
        <p:txBody>
          <a:bodyPr wrap="square">
            <a:spAutoFit/>
          </a:bodyPr>
          <a:lstStyle/>
          <a:p>
            <a:pPr algn="ctr" rtl="1"/>
            <a:r>
              <a:rPr lang="ar-SA" b="1" dirty="0">
                <a:latin typeface="29LT Azer Extra Light" panose="00000400000000000000" pitchFamily="2" charset="-78"/>
                <a:cs typeface="29LT Azer Extra Light" panose="00000400000000000000" pitchFamily="2" charset="-78"/>
              </a:rPr>
              <a:t>التحضير لتفاعل </a:t>
            </a:r>
            <a:endParaRPr lang="en-US" b="1" dirty="0">
              <a:latin typeface="29LT Azer Extra Light" panose="00000400000000000000" pitchFamily="2" charset="-78"/>
              <a:cs typeface="29LT Azer Extra Light" panose="00000400000000000000" pitchFamily="2" charset="-78"/>
            </a:endParaRPr>
          </a:p>
          <a:p>
            <a:pPr algn="ctr" rtl="1"/>
            <a:r>
              <a:rPr lang="ar-SA" b="1" dirty="0">
                <a:latin typeface="29LT Azer Extra Light" panose="00000400000000000000" pitchFamily="2" charset="-78"/>
                <a:cs typeface="29LT Azer Extra Light" panose="00000400000000000000" pitchFamily="2" charset="-78"/>
              </a:rPr>
              <a:t>المشاركين</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23" name="TextBox 22">
            <a:extLst>
              <a:ext uri="{FF2B5EF4-FFF2-40B4-BE49-F238E27FC236}">
                <a16:creationId xmlns:a16="http://schemas.microsoft.com/office/drawing/2014/main" id="{5308E0FC-FFA9-B873-1967-1DFC6A5430D9}"/>
              </a:ext>
            </a:extLst>
          </p:cNvPr>
          <p:cNvSpPr txBox="1"/>
          <p:nvPr/>
        </p:nvSpPr>
        <p:spPr>
          <a:xfrm>
            <a:off x="3618250" y="4807475"/>
            <a:ext cx="2202451" cy="1200329"/>
          </a:xfrm>
          <a:prstGeom prst="rect">
            <a:avLst/>
          </a:prstGeom>
          <a:noFill/>
        </p:spPr>
        <p:txBody>
          <a:bodyPr wrap="square">
            <a:spAutoFit/>
          </a:bodyPr>
          <a:lstStyle/>
          <a:p>
            <a:pPr algn="ctr" rtl="1"/>
            <a:r>
              <a:rPr lang="ar-SA" b="1" dirty="0">
                <a:latin typeface="29LT Azer Extra Light" panose="00000400000000000000" pitchFamily="2" charset="-78"/>
                <a:cs typeface="29LT Azer Extra Light" panose="00000400000000000000" pitchFamily="2" charset="-78"/>
              </a:rPr>
              <a:t>إثارة التفكير حول الاهتمامات والتوقعات</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24" name="TextBox 23">
            <a:extLst>
              <a:ext uri="{FF2B5EF4-FFF2-40B4-BE49-F238E27FC236}">
                <a16:creationId xmlns:a16="http://schemas.microsoft.com/office/drawing/2014/main" id="{5308E0FC-FFA9-B873-1967-1DFC6A5430D9}"/>
              </a:ext>
            </a:extLst>
          </p:cNvPr>
          <p:cNvSpPr txBox="1"/>
          <p:nvPr/>
        </p:nvSpPr>
        <p:spPr>
          <a:xfrm>
            <a:off x="779693" y="4807475"/>
            <a:ext cx="2202451" cy="1200329"/>
          </a:xfrm>
          <a:prstGeom prst="rect">
            <a:avLst/>
          </a:prstGeom>
          <a:noFill/>
        </p:spPr>
        <p:txBody>
          <a:bodyPr wrap="square">
            <a:spAutoFit/>
          </a:bodyPr>
          <a:lstStyle/>
          <a:p>
            <a:pPr algn="ctr" rtl="1"/>
            <a:r>
              <a:rPr lang="ar-SA" b="1" dirty="0">
                <a:latin typeface="29LT Azer Extra Light" panose="00000400000000000000" pitchFamily="2" charset="-78"/>
                <a:cs typeface="29LT Azer Extra Light" panose="00000400000000000000" pitchFamily="2" charset="-78"/>
              </a:rPr>
              <a:t>تسهيل تعارف </a:t>
            </a:r>
            <a:endParaRPr lang="en-US" b="1" dirty="0">
              <a:latin typeface="29LT Azer Extra Light" panose="00000400000000000000" pitchFamily="2" charset="-78"/>
              <a:cs typeface="29LT Azer Extra Light" panose="00000400000000000000" pitchFamily="2" charset="-78"/>
            </a:endParaRPr>
          </a:p>
          <a:p>
            <a:pPr algn="ctr" rtl="1"/>
            <a:r>
              <a:rPr lang="ar-SA" b="1" dirty="0">
                <a:latin typeface="29LT Azer Extra Light" panose="00000400000000000000" pitchFamily="2" charset="-78"/>
                <a:cs typeface="29LT Azer Extra Light" panose="00000400000000000000" pitchFamily="2" charset="-78"/>
              </a:rPr>
              <a:t>المشاركين</a:t>
            </a:r>
          </a:p>
          <a:p>
            <a:pPr marL="0" indent="0" algn="ctr" rtl="1">
              <a:buNone/>
            </a:pPr>
            <a:endParaRPr lang="ar-EG"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76307" y="3308870"/>
            <a:ext cx="1230239" cy="1230239"/>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23786" y="3406826"/>
            <a:ext cx="1132283" cy="113228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42924" y="3406826"/>
            <a:ext cx="937284" cy="937284"/>
          </a:xfrm>
          <a:prstGeom prst="rect">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53361" y="3406826"/>
            <a:ext cx="1035610" cy="1035610"/>
          </a:xfrm>
          <a:prstGeom prst="rect">
            <a:avLst/>
          </a:prstGeom>
        </p:spPr>
      </p:pic>
    </p:spTree>
    <p:extLst>
      <p:ext uri="{BB962C8B-B14F-4D97-AF65-F5344CB8AC3E}">
        <p14:creationId xmlns:p14="http://schemas.microsoft.com/office/powerpoint/2010/main" val="3117036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مفهوم الأساليب التدريبية</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8" name="TextBox 17">
            <a:extLst>
              <a:ext uri="{FF2B5EF4-FFF2-40B4-BE49-F238E27FC236}">
                <a16:creationId xmlns:a16="http://schemas.microsoft.com/office/drawing/2014/main" id="{51448989-1583-B986-C371-5E96A303CF98}"/>
              </a:ext>
            </a:extLst>
          </p:cNvPr>
          <p:cNvSpPr txBox="1"/>
          <p:nvPr/>
        </p:nvSpPr>
        <p:spPr>
          <a:xfrm>
            <a:off x="5114374" y="1403585"/>
            <a:ext cx="6109334" cy="1815882"/>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هي الطريقة أو الكيفية التي يستخدمها المدرب في عرض فكرته (المحتوى التدريبي) لتحقيق الأهداف التدريبية المنشودة ويتم اختيار الأساليب التدريبية طبقاً لمحددات معينة كما تتنوع من حيث توقيت ومكان وظروف استخدامها فمنها ما يستخدم داخل قاعة التدريب ومنها ما يستخدم خارجها</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19" name="Rectangle: Rounded Corners 15">
            <a:extLst>
              <a:ext uri="{FF2B5EF4-FFF2-40B4-BE49-F238E27FC236}">
                <a16:creationId xmlns:a16="http://schemas.microsoft.com/office/drawing/2014/main" id="{9627FEFF-DA7A-9C67-6BD6-710A0FB605CD}"/>
              </a:ext>
            </a:extLst>
          </p:cNvPr>
          <p:cNvSpPr/>
          <p:nvPr/>
        </p:nvSpPr>
        <p:spPr>
          <a:xfrm>
            <a:off x="6479930" y="3129308"/>
            <a:ext cx="4824321"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معايير اختيار طرق التدريب وأساليبه</a:t>
            </a:r>
          </a:p>
        </p:txBody>
      </p:sp>
      <p:sp>
        <p:nvSpPr>
          <p:cNvPr id="20" name="TextBox 19">
            <a:extLst>
              <a:ext uri="{FF2B5EF4-FFF2-40B4-BE49-F238E27FC236}">
                <a16:creationId xmlns:a16="http://schemas.microsoft.com/office/drawing/2014/main" id="{51448989-1583-B986-C371-5E96A303CF98}"/>
              </a:ext>
            </a:extLst>
          </p:cNvPr>
          <p:cNvSpPr txBox="1"/>
          <p:nvPr/>
        </p:nvSpPr>
        <p:spPr>
          <a:xfrm>
            <a:off x="5117310" y="4118315"/>
            <a:ext cx="6109334" cy="2062103"/>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تختلف طرق التدريب وأساليبه باختلاف طبيعة البرامج التدريبية وطبيعة المتدربين بها، وطبيعة القائمين على التدريب، كما يمكن أن تتعدد الطرق والأساليب التدريبية ضمن البرنامج الواحد</a:t>
            </a:r>
            <a:endParaRPr lang="en-US" sz="1600" dirty="0">
              <a:latin typeface="Cairo" pitchFamily="2" charset="-78"/>
              <a:cs typeface="Cairo" pitchFamily="2" charset="-78"/>
            </a:endParaRPr>
          </a:p>
          <a:p>
            <a:pPr algn="just" rtl="1"/>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هذا ويمكن اختيار طرق وأساليب التدريب المناسبة لكل موقف تدريبي وفق المعايير التالية: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Tree>
    <p:extLst>
      <p:ext uri="{BB962C8B-B14F-4D97-AF65-F5344CB8AC3E}">
        <p14:creationId xmlns:p14="http://schemas.microsoft.com/office/powerpoint/2010/main" val="4057533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8856069" y="1184798"/>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المتدربون</a:t>
            </a:r>
          </a:p>
        </p:txBody>
      </p:sp>
      <p:sp>
        <p:nvSpPr>
          <p:cNvPr id="17" name="TextBox 16">
            <a:extLst>
              <a:ext uri="{FF2B5EF4-FFF2-40B4-BE49-F238E27FC236}">
                <a16:creationId xmlns:a16="http://schemas.microsoft.com/office/drawing/2014/main" id="{51448989-1583-B986-C371-5E96A303CF98}"/>
              </a:ext>
            </a:extLst>
          </p:cNvPr>
          <p:cNvSpPr txBox="1"/>
          <p:nvPr/>
        </p:nvSpPr>
        <p:spPr>
          <a:xfrm>
            <a:off x="3859823" y="2055973"/>
            <a:ext cx="7363885" cy="584775"/>
          </a:xfrm>
          <a:prstGeom prst="rect">
            <a:avLst/>
          </a:prstGeom>
          <a:noFill/>
        </p:spPr>
        <p:txBody>
          <a:bodyPr wrap="square">
            <a:spAutoFit/>
          </a:bodyPr>
          <a:lstStyle/>
          <a:p>
            <a:pPr algn="just" rtl="1"/>
            <a:r>
              <a:rPr lang="ar-EG" sz="1600" dirty="0">
                <a:latin typeface="Cairo" pitchFamily="2" charset="-78"/>
                <a:cs typeface="Cairo" pitchFamily="2" charset="-78"/>
              </a:rPr>
              <a:t>العدد، السن، المستوى التعليمي، الاستعداد والحماسة، نمط التعلم وخبرات المتدربين</a:t>
            </a:r>
          </a:p>
          <a:p>
            <a:pPr algn="just" rtl="1"/>
            <a:endParaRPr lang="ar-EG" sz="1600" dirty="0">
              <a:latin typeface="Cairo" pitchFamily="2" charset="-78"/>
              <a:cs typeface="Cairo" pitchFamily="2" charset="-78"/>
            </a:endParaRPr>
          </a:p>
        </p:txBody>
      </p:sp>
      <p:sp>
        <p:nvSpPr>
          <p:cNvPr id="20" name="Title 1">
            <a:extLst>
              <a:ext uri="{FF2B5EF4-FFF2-40B4-BE49-F238E27FC236}">
                <a16:creationId xmlns:a16="http://schemas.microsoft.com/office/drawing/2014/main" id="{85D22935-33D0-40FF-D378-68408523FE69}"/>
              </a:ext>
            </a:extLst>
          </p:cNvPr>
          <p:cNvSpPr txBox="1">
            <a:spLocks/>
          </p:cNvSpPr>
          <p:nvPr/>
        </p:nvSpPr>
        <p:spPr>
          <a:xfrm>
            <a:off x="5961185" y="494062"/>
            <a:ext cx="595563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معايير اختيار طرق التدريب وأساليبه</a:t>
            </a:r>
          </a:p>
        </p:txBody>
      </p:sp>
      <p:sp>
        <p:nvSpPr>
          <p:cNvPr id="25" name="Rectangle: Rounded Corners 15">
            <a:extLst>
              <a:ext uri="{FF2B5EF4-FFF2-40B4-BE49-F238E27FC236}">
                <a16:creationId xmlns:a16="http://schemas.microsoft.com/office/drawing/2014/main" id="{9627FEFF-DA7A-9C67-6BD6-710A0FB605CD}"/>
              </a:ext>
            </a:extLst>
          </p:cNvPr>
          <p:cNvSpPr/>
          <p:nvPr/>
        </p:nvSpPr>
        <p:spPr>
          <a:xfrm>
            <a:off x="8856069" y="2482492"/>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ظروف التدريب</a:t>
            </a:r>
          </a:p>
        </p:txBody>
      </p:sp>
      <p:sp>
        <p:nvSpPr>
          <p:cNvPr id="27" name="TextBox 26">
            <a:extLst>
              <a:ext uri="{FF2B5EF4-FFF2-40B4-BE49-F238E27FC236}">
                <a16:creationId xmlns:a16="http://schemas.microsoft.com/office/drawing/2014/main" id="{51448989-1583-B986-C371-5E96A303CF98}"/>
              </a:ext>
            </a:extLst>
          </p:cNvPr>
          <p:cNvSpPr txBox="1"/>
          <p:nvPr/>
        </p:nvSpPr>
        <p:spPr>
          <a:xfrm>
            <a:off x="4137660" y="3274539"/>
            <a:ext cx="7157903" cy="830997"/>
          </a:xfrm>
          <a:prstGeom prst="rect">
            <a:avLst/>
          </a:prstGeom>
          <a:noFill/>
        </p:spPr>
        <p:txBody>
          <a:bodyPr wrap="square">
            <a:spAutoFit/>
          </a:bodyPr>
          <a:lstStyle/>
          <a:p>
            <a:pPr algn="just" rtl="1"/>
            <a:r>
              <a:rPr lang="ar-EG" sz="1600" dirty="0">
                <a:latin typeface="Cairo" pitchFamily="2" charset="-78"/>
                <a:cs typeface="Cairo" pitchFamily="2" charset="-78"/>
              </a:rPr>
              <a:t>زمن التدريب، مكان التدريب، مدى توافر الأجهزة المساعدة (حاسب آلي- إنترنت- اسطوانات تعليمية- داتا شو)</a:t>
            </a:r>
          </a:p>
          <a:p>
            <a:pPr algn="just" rtl="1"/>
            <a:endParaRPr lang="ar-EG" sz="1600" dirty="0">
              <a:latin typeface="Cairo" pitchFamily="2" charset="-78"/>
              <a:cs typeface="Cairo" pitchFamily="2" charset="-78"/>
            </a:endParaRPr>
          </a:p>
        </p:txBody>
      </p:sp>
      <p:sp>
        <p:nvSpPr>
          <p:cNvPr id="32" name="Rectangle: Rounded Corners 15">
            <a:extLst>
              <a:ext uri="{FF2B5EF4-FFF2-40B4-BE49-F238E27FC236}">
                <a16:creationId xmlns:a16="http://schemas.microsoft.com/office/drawing/2014/main" id="{9627FEFF-DA7A-9C67-6BD6-710A0FB605CD}"/>
              </a:ext>
            </a:extLst>
          </p:cNvPr>
          <p:cNvSpPr/>
          <p:nvPr/>
        </p:nvSpPr>
        <p:spPr>
          <a:xfrm>
            <a:off x="8856069" y="3976624"/>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المحتوى التدريبي</a:t>
            </a:r>
          </a:p>
        </p:txBody>
      </p:sp>
      <p:sp>
        <p:nvSpPr>
          <p:cNvPr id="33" name="TextBox 32">
            <a:extLst>
              <a:ext uri="{FF2B5EF4-FFF2-40B4-BE49-F238E27FC236}">
                <a16:creationId xmlns:a16="http://schemas.microsoft.com/office/drawing/2014/main" id="{51448989-1583-B986-C371-5E96A303CF98}"/>
              </a:ext>
            </a:extLst>
          </p:cNvPr>
          <p:cNvSpPr txBox="1"/>
          <p:nvPr/>
        </p:nvSpPr>
        <p:spPr>
          <a:xfrm>
            <a:off x="4137659" y="4812631"/>
            <a:ext cx="7157903" cy="338554"/>
          </a:xfrm>
          <a:prstGeom prst="rect">
            <a:avLst/>
          </a:prstGeom>
          <a:noFill/>
        </p:spPr>
        <p:txBody>
          <a:bodyPr wrap="square">
            <a:spAutoFit/>
          </a:bodyPr>
          <a:lstStyle/>
          <a:p>
            <a:pPr algn="just" rtl="1"/>
            <a:r>
              <a:rPr lang="ar-EG" sz="1600" dirty="0">
                <a:latin typeface="Cairo" pitchFamily="2" charset="-78"/>
                <a:cs typeface="Cairo" pitchFamily="2" charset="-78"/>
              </a:rPr>
              <a:t>يجب مراعاة طبيعة موضوع التدريب عند اختيار الأساليب التدريبية</a:t>
            </a:r>
          </a:p>
        </p:txBody>
      </p:sp>
      <p:sp>
        <p:nvSpPr>
          <p:cNvPr id="34" name="Rectangle: Rounded Corners 15">
            <a:extLst>
              <a:ext uri="{FF2B5EF4-FFF2-40B4-BE49-F238E27FC236}">
                <a16:creationId xmlns:a16="http://schemas.microsoft.com/office/drawing/2014/main" id="{9627FEFF-DA7A-9C67-6BD6-710A0FB605CD}"/>
              </a:ext>
            </a:extLst>
          </p:cNvPr>
          <p:cNvSpPr/>
          <p:nvPr/>
        </p:nvSpPr>
        <p:spPr>
          <a:xfrm>
            <a:off x="8856069" y="5232508"/>
            <a:ext cx="244818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المدرب</a:t>
            </a:r>
          </a:p>
        </p:txBody>
      </p:sp>
      <p:sp>
        <p:nvSpPr>
          <p:cNvPr id="35" name="TextBox 34">
            <a:extLst>
              <a:ext uri="{FF2B5EF4-FFF2-40B4-BE49-F238E27FC236}">
                <a16:creationId xmlns:a16="http://schemas.microsoft.com/office/drawing/2014/main" id="{51448989-1583-B986-C371-5E96A303CF98}"/>
              </a:ext>
            </a:extLst>
          </p:cNvPr>
          <p:cNvSpPr txBox="1"/>
          <p:nvPr/>
        </p:nvSpPr>
        <p:spPr>
          <a:xfrm>
            <a:off x="4209514" y="6068515"/>
            <a:ext cx="7157903" cy="338554"/>
          </a:xfrm>
          <a:prstGeom prst="rect">
            <a:avLst/>
          </a:prstGeom>
          <a:noFill/>
        </p:spPr>
        <p:txBody>
          <a:bodyPr wrap="square">
            <a:spAutoFit/>
          </a:bodyPr>
          <a:lstStyle/>
          <a:p>
            <a:pPr algn="just" rtl="1"/>
            <a:r>
              <a:rPr lang="ar-EG" sz="1600" dirty="0">
                <a:latin typeface="Cairo" pitchFamily="2" charset="-78"/>
                <a:cs typeface="Cairo" pitchFamily="2" charset="-78"/>
              </a:rPr>
              <a:t>كفاءة المدرب ودرجة اتقانه للأساليب المختلفة</a:t>
            </a:r>
          </a:p>
        </p:txBody>
      </p:sp>
    </p:spTree>
    <p:extLst>
      <p:ext uri="{BB962C8B-B14F-4D97-AF65-F5344CB8AC3E}">
        <p14:creationId xmlns:p14="http://schemas.microsoft.com/office/powerpoint/2010/main" val="2855186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أنواع الأساليب التدريبية</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3" name="Picture 2"/>
          <p:cNvPicPr>
            <a:picLocks noChangeAspect="1"/>
          </p:cNvPicPr>
          <p:nvPr/>
        </p:nvPicPr>
        <p:blipFill rotWithShape="1">
          <a:blip r:embed="rId12">
            <a:extLst>
              <a:ext uri="{28A0092B-C50C-407E-A947-70E740481C1C}">
                <a14:useLocalDpi xmlns:a14="http://schemas.microsoft.com/office/drawing/2010/main" val="0"/>
              </a:ext>
            </a:extLst>
          </a:blip>
          <a:srcRect r="51050"/>
          <a:stretch/>
        </p:blipFill>
        <p:spPr>
          <a:xfrm>
            <a:off x="3127425" y="2162908"/>
            <a:ext cx="6508728" cy="3491630"/>
          </a:xfrm>
          <a:prstGeom prst="rect">
            <a:avLst/>
          </a:prstGeom>
        </p:spPr>
      </p:pic>
      <p:sp>
        <p:nvSpPr>
          <p:cNvPr id="19" name="TextBox 18">
            <a:extLst>
              <a:ext uri="{FF2B5EF4-FFF2-40B4-BE49-F238E27FC236}">
                <a16:creationId xmlns:a16="http://schemas.microsoft.com/office/drawing/2014/main" id="{5308E0FC-FFA9-B873-1967-1DFC6A5430D9}"/>
              </a:ext>
            </a:extLst>
          </p:cNvPr>
          <p:cNvSpPr txBox="1"/>
          <p:nvPr/>
        </p:nvSpPr>
        <p:spPr>
          <a:xfrm>
            <a:off x="7163000" y="3396351"/>
            <a:ext cx="2202451" cy="1569660"/>
          </a:xfrm>
          <a:prstGeom prst="rect">
            <a:avLst/>
          </a:prstGeom>
          <a:noFill/>
        </p:spPr>
        <p:txBody>
          <a:bodyPr wrap="square">
            <a:spAutoFit/>
          </a:bodyPr>
          <a:lstStyle/>
          <a:p>
            <a:pPr algn="ctr" rtl="1"/>
            <a:r>
              <a:rPr lang="ar-SA" sz="2400" b="1" dirty="0">
                <a:latin typeface="29LT Azer Extra Light" panose="00000400000000000000" pitchFamily="2" charset="-78"/>
                <a:cs typeface="29LT Azer Extra Light" panose="00000400000000000000" pitchFamily="2" charset="-78"/>
              </a:rPr>
              <a:t>أساليب تستخدم داخل القاعة</a:t>
            </a:r>
          </a:p>
          <a:p>
            <a:pPr marL="0" indent="0" algn="ctr" rtl="1">
              <a:buNone/>
            </a:pPr>
            <a:endParaRPr lang="ar-EG" sz="24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sz="2400" b="1" dirty="0">
                <a:latin typeface="29LT Azer Extra Light" panose="00000400000000000000" pitchFamily="2" charset="-78"/>
                <a:cs typeface="29LT Azer Extra Light" panose="00000400000000000000" pitchFamily="2" charset="-78"/>
              </a:rPr>
              <a:t> </a:t>
            </a:r>
            <a:endParaRPr lang="en-US" sz="2400" b="1" dirty="0">
              <a:latin typeface="29LT Azer Extra Light" panose="00000400000000000000" pitchFamily="2" charset="-78"/>
              <a:cs typeface="29LT Azer Extra Light" panose="00000400000000000000" pitchFamily="2" charset="-78"/>
            </a:endParaRPr>
          </a:p>
        </p:txBody>
      </p:sp>
      <p:sp>
        <p:nvSpPr>
          <p:cNvPr id="20" name="TextBox 19">
            <a:extLst>
              <a:ext uri="{FF2B5EF4-FFF2-40B4-BE49-F238E27FC236}">
                <a16:creationId xmlns:a16="http://schemas.microsoft.com/office/drawing/2014/main" id="{5308E0FC-FFA9-B873-1967-1DFC6A5430D9}"/>
              </a:ext>
            </a:extLst>
          </p:cNvPr>
          <p:cNvSpPr txBox="1"/>
          <p:nvPr/>
        </p:nvSpPr>
        <p:spPr>
          <a:xfrm>
            <a:off x="3972676" y="3396351"/>
            <a:ext cx="2202451" cy="1569660"/>
          </a:xfrm>
          <a:prstGeom prst="rect">
            <a:avLst/>
          </a:prstGeom>
          <a:noFill/>
        </p:spPr>
        <p:txBody>
          <a:bodyPr wrap="square">
            <a:spAutoFit/>
          </a:bodyPr>
          <a:lstStyle/>
          <a:p>
            <a:pPr algn="ctr" rtl="1"/>
            <a:r>
              <a:rPr lang="ar-SA" sz="2400" b="1" dirty="0">
                <a:latin typeface="29LT Azer Extra Light" panose="00000400000000000000" pitchFamily="2" charset="-78"/>
                <a:cs typeface="29LT Azer Extra Light" panose="00000400000000000000" pitchFamily="2" charset="-78"/>
              </a:rPr>
              <a:t>أساليب تستخدم </a:t>
            </a:r>
            <a:r>
              <a:rPr lang="ar-EG" sz="2400" b="1" dirty="0">
                <a:latin typeface="29LT Azer Extra Light" panose="00000400000000000000" pitchFamily="2" charset="-78"/>
                <a:cs typeface="29LT Azer Extra Light" panose="00000400000000000000" pitchFamily="2" charset="-78"/>
              </a:rPr>
              <a:t>خارج </a:t>
            </a:r>
            <a:r>
              <a:rPr lang="ar-SA" sz="2400" b="1" dirty="0">
                <a:latin typeface="29LT Azer Extra Light" panose="00000400000000000000" pitchFamily="2" charset="-78"/>
                <a:cs typeface="29LT Azer Extra Light" panose="00000400000000000000" pitchFamily="2" charset="-78"/>
              </a:rPr>
              <a:t>القاعة</a:t>
            </a:r>
          </a:p>
          <a:p>
            <a:pPr marL="0" indent="0" algn="ctr" rtl="1">
              <a:buNone/>
            </a:pPr>
            <a:endParaRPr lang="ar-EG" sz="24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sz="2400" b="1" dirty="0">
                <a:latin typeface="29LT Azer Extra Light" panose="00000400000000000000" pitchFamily="2" charset="-78"/>
                <a:cs typeface="29LT Azer Extra Light" panose="00000400000000000000" pitchFamily="2" charset="-78"/>
              </a:rPr>
              <a:t> </a:t>
            </a:r>
            <a:endParaRPr lang="en-US" sz="2400" b="1" dirty="0">
              <a:latin typeface="29LT Azer Extra Light" panose="00000400000000000000" pitchFamily="2" charset="-78"/>
              <a:cs typeface="29LT Azer Extra Light" panose="00000400000000000000" pitchFamily="2" charset="-78"/>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76242" y="1820577"/>
            <a:ext cx="1403930" cy="1403930"/>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64225" y="1478717"/>
            <a:ext cx="1995792" cy="2087649"/>
          </a:xfrm>
          <a:prstGeom prst="rect">
            <a:avLst/>
          </a:prstGeom>
        </p:spPr>
      </p:pic>
    </p:spTree>
    <p:extLst>
      <p:ext uri="{BB962C8B-B14F-4D97-AF65-F5344CB8AC3E}">
        <p14:creationId xmlns:p14="http://schemas.microsoft.com/office/powerpoint/2010/main" val="1993168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أنواع الأساليب التدريبية</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15">
            <a:extLst>
              <a:ext uri="{FF2B5EF4-FFF2-40B4-BE49-F238E27FC236}">
                <a16:creationId xmlns:a16="http://schemas.microsoft.com/office/drawing/2014/main" id="{9627FEFF-DA7A-9C67-6BD6-710A0FB605CD}"/>
              </a:ext>
            </a:extLst>
          </p:cNvPr>
          <p:cNvSpPr/>
          <p:nvPr/>
        </p:nvSpPr>
        <p:spPr>
          <a:xfrm>
            <a:off x="4818185" y="1249103"/>
            <a:ext cx="6486065"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أولاً: أساليب تستخدم داخل القاعة أسلوب المحاضرة</a:t>
            </a:r>
          </a:p>
        </p:txBody>
      </p:sp>
      <p:sp>
        <p:nvSpPr>
          <p:cNvPr id="22" name="TextBox 21">
            <a:extLst>
              <a:ext uri="{FF2B5EF4-FFF2-40B4-BE49-F238E27FC236}">
                <a16:creationId xmlns:a16="http://schemas.microsoft.com/office/drawing/2014/main" id="{51448989-1583-B986-C371-5E96A303CF98}"/>
              </a:ext>
            </a:extLst>
          </p:cNvPr>
          <p:cNvSpPr txBox="1"/>
          <p:nvPr/>
        </p:nvSpPr>
        <p:spPr>
          <a:xfrm>
            <a:off x="4818185" y="2238110"/>
            <a:ext cx="6408459" cy="2062103"/>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المحاضرة هي: أسلوب تدريبي تستخدم فيه الكلمات والعبارات لتوصيل مجموعة من الأفكار والمعارف والحقائق العلمية والنظريات أو المفاهيم ويتك ذلك في اتجاه واحد من قبل المدرب إلى المتدربين وتعتبر المحاضرة أحد أكثر الأساليب شيوعاً وخصوصاً في مجموعات المتدربين الكبيرة، وتقتصر مشاركة المتدربين بصفة عامة على الاستماع والإصغاء وعادة ما يتم طرح الأسئلة بعد نهاية المحاضرة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03266" y="3596054"/>
            <a:ext cx="3351208" cy="2831416"/>
          </a:xfrm>
          <a:prstGeom prst="rect">
            <a:avLst/>
          </a:prstGeom>
        </p:spPr>
      </p:pic>
    </p:spTree>
    <p:extLst>
      <p:ext uri="{BB962C8B-B14F-4D97-AF65-F5344CB8AC3E}">
        <p14:creationId xmlns:p14="http://schemas.microsoft.com/office/powerpoint/2010/main" val="6207133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أنواع الأساليب التدريبية</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15">
            <a:extLst>
              <a:ext uri="{FF2B5EF4-FFF2-40B4-BE49-F238E27FC236}">
                <a16:creationId xmlns:a16="http://schemas.microsoft.com/office/drawing/2014/main" id="{9627FEFF-DA7A-9C67-6BD6-710A0FB605CD}"/>
              </a:ext>
            </a:extLst>
          </p:cNvPr>
          <p:cNvSpPr/>
          <p:nvPr/>
        </p:nvSpPr>
        <p:spPr>
          <a:xfrm>
            <a:off x="6875896" y="1457342"/>
            <a:ext cx="442835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متى يستخدم أسلوب المحاضرة؟ </a:t>
            </a:r>
          </a:p>
        </p:txBody>
      </p:sp>
      <p:sp>
        <p:nvSpPr>
          <p:cNvPr id="22" name="TextBox 21">
            <a:extLst>
              <a:ext uri="{FF2B5EF4-FFF2-40B4-BE49-F238E27FC236}">
                <a16:creationId xmlns:a16="http://schemas.microsoft.com/office/drawing/2014/main" id="{51448989-1583-B986-C371-5E96A303CF98}"/>
              </a:ext>
            </a:extLst>
          </p:cNvPr>
          <p:cNvSpPr txBox="1"/>
          <p:nvPr/>
        </p:nvSpPr>
        <p:spPr>
          <a:xfrm>
            <a:off x="4818185" y="2446349"/>
            <a:ext cx="6408459" cy="1077218"/>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عرض كم معرفي كبير في وقت صغير</a:t>
            </a:r>
          </a:p>
          <a:p>
            <a:pPr marL="285750" indent="-285750" algn="just" rtl="1">
              <a:buFont typeface="Arial" pitchFamily="34" charset="0"/>
              <a:buChar char="•"/>
            </a:pPr>
            <a:r>
              <a:rPr lang="ar-EG" sz="1600" dirty="0">
                <a:latin typeface="Cairo" pitchFamily="2" charset="-78"/>
                <a:cs typeface="Cairo" pitchFamily="2" charset="-78"/>
              </a:rPr>
              <a:t>الأعداد الكبيرة للمتدربين</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17" name="Rectangle: Rounded Corners 15">
            <a:extLst>
              <a:ext uri="{FF2B5EF4-FFF2-40B4-BE49-F238E27FC236}">
                <a16:creationId xmlns:a16="http://schemas.microsoft.com/office/drawing/2014/main" id="{9627FEFF-DA7A-9C67-6BD6-710A0FB605CD}"/>
              </a:ext>
            </a:extLst>
          </p:cNvPr>
          <p:cNvSpPr/>
          <p:nvPr/>
        </p:nvSpPr>
        <p:spPr>
          <a:xfrm>
            <a:off x="6875897" y="3259798"/>
            <a:ext cx="442835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قيود استخدام أسلوب المحاضرة</a:t>
            </a:r>
          </a:p>
        </p:txBody>
      </p:sp>
      <p:sp>
        <p:nvSpPr>
          <p:cNvPr id="18" name="TextBox 17">
            <a:extLst>
              <a:ext uri="{FF2B5EF4-FFF2-40B4-BE49-F238E27FC236}">
                <a16:creationId xmlns:a16="http://schemas.microsoft.com/office/drawing/2014/main" id="{51448989-1583-B986-C371-5E96A303CF98}"/>
              </a:ext>
            </a:extLst>
          </p:cNvPr>
          <p:cNvSpPr txBox="1"/>
          <p:nvPr/>
        </p:nvSpPr>
        <p:spPr>
          <a:xfrm>
            <a:off x="4818186" y="4248805"/>
            <a:ext cx="6408459" cy="1569660"/>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يصعب على أسلوب المحاضرة أن يحقق الآتي:</a:t>
            </a:r>
          </a:p>
          <a:p>
            <a:pPr marL="342900" indent="-342900" algn="just" rtl="1">
              <a:buFont typeface="+mj-lt"/>
              <a:buAutoNum type="arabicPeriod"/>
            </a:pPr>
            <a:r>
              <a:rPr lang="ar-EG" sz="1600" dirty="0">
                <a:latin typeface="Cairo" pitchFamily="2" charset="-78"/>
                <a:cs typeface="Cairo" pitchFamily="2" charset="-78"/>
              </a:rPr>
              <a:t>المشاركة الفعالة من قبل المتدربين</a:t>
            </a:r>
          </a:p>
          <a:p>
            <a:pPr marL="342900" indent="-342900" algn="just" rtl="1">
              <a:buFont typeface="+mj-lt"/>
              <a:buAutoNum type="arabicPeriod"/>
            </a:pPr>
            <a:r>
              <a:rPr lang="ar-EG" sz="1600" dirty="0">
                <a:latin typeface="Cairo" pitchFamily="2" charset="-78"/>
                <a:cs typeface="Cairo" pitchFamily="2" charset="-78"/>
              </a:rPr>
              <a:t>التركيز والانتباه كلما طالت المحاضرة</a:t>
            </a:r>
          </a:p>
          <a:p>
            <a:pPr marL="342900" indent="-342900" algn="just" rtl="1">
              <a:buFont typeface="+mj-lt"/>
              <a:buAutoNum type="arabicPeriod"/>
            </a:pPr>
            <a:r>
              <a:rPr lang="ar-EG" sz="1600" dirty="0">
                <a:latin typeface="Cairo" pitchFamily="2" charset="-78"/>
                <a:cs typeface="Cairo" pitchFamily="2" charset="-78"/>
              </a:rPr>
              <a:t>إكساب المهارات</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Tree>
    <p:extLst>
      <p:ext uri="{BB962C8B-B14F-4D97-AF65-F5344CB8AC3E}">
        <p14:creationId xmlns:p14="http://schemas.microsoft.com/office/powerpoint/2010/main" val="11066667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9" name="TextBox 18">
            <a:extLst>
              <a:ext uri="{FF2B5EF4-FFF2-40B4-BE49-F238E27FC236}">
                <a16:creationId xmlns:a16="http://schemas.microsoft.com/office/drawing/2014/main" id="{51448989-1583-B986-C371-5E96A303CF98}"/>
              </a:ext>
            </a:extLst>
          </p:cNvPr>
          <p:cNvSpPr txBox="1"/>
          <p:nvPr/>
        </p:nvSpPr>
        <p:spPr>
          <a:xfrm>
            <a:off x="4818185" y="1920559"/>
            <a:ext cx="6408459" cy="5016758"/>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الإعداد المسبق</a:t>
            </a:r>
          </a:p>
          <a:p>
            <a:pPr marL="285750" indent="-285750" algn="just" rtl="1">
              <a:buFont typeface="Arial" pitchFamily="34" charset="0"/>
              <a:buChar char="•"/>
            </a:pPr>
            <a:r>
              <a:rPr lang="ar-EG" sz="1600" dirty="0">
                <a:latin typeface="Cairo" pitchFamily="2" charset="-78"/>
                <a:cs typeface="Cairo" pitchFamily="2" charset="-78"/>
              </a:rPr>
              <a:t>ملاءمة المحتوى لخلفيات المتدربين واستعداداتهم وقدراتهم</a:t>
            </a:r>
          </a:p>
          <a:p>
            <a:pPr marL="285750" indent="-285750" algn="just" rtl="1">
              <a:buFont typeface="Arial" pitchFamily="34" charset="0"/>
              <a:buChar char="•"/>
            </a:pPr>
            <a:r>
              <a:rPr lang="ar-EG" sz="1600" dirty="0">
                <a:latin typeface="Cairo" pitchFamily="2" charset="-78"/>
                <a:cs typeface="Cairo" pitchFamily="2" charset="-78"/>
              </a:rPr>
              <a:t>قيام المدرب أثناء المحاضرة ببعض الاستراتيجيات لتحفيز المتدربين لمتابعة المحاضرة</a:t>
            </a:r>
          </a:p>
          <a:p>
            <a:pPr marL="285750" indent="-285750" algn="just" rtl="1">
              <a:buFont typeface="Arial" pitchFamily="34" charset="0"/>
              <a:buChar char="•"/>
            </a:pPr>
            <a:r>
              <a:rPr lang="ar-EG" sz="1600" dirty="0">
                <a:latin typeface="Cairo" pitchFamily="2" charset="-78"/>
                <a:cs typeface="Cairo" pitchFamily="2" charset="-78"/>
              </a:rPr>
              <a:t>قيام المدرب بتخصيص وقت كاف للمناقشة وللإجابة على الأسئلة  والاستفسارات</a:t>
            </a:r>
          </a:p>
          <a:p>
            <a:pPr marL="285750" indent="-285750" algn="just" rtl="1">
              <a:buFont typeface="Arial" pitchFamily="34" charset="0"/>
              <a:buChar char="•"/>
            </a:pPr>
            <a:r>
              <a:rPr lang="ar-EG" sz="1600" dirty="0">
                <a:latin typeface="Cairo" pitchFamily="2" charset="-78"/>
                <a:cs typeface="Cairo" pitchFamily="2" charset="-78"/>
              </a:rPr>
              <a:t>جعل لغة المحاضرة سهلة ومتماشية مع قواعد اللغة بدرجة عالية</a:t>
            </a:r>
          </a:p>
          <a:p>
            <a:pPr marL="285750" indent="-285750" algn="just" rtl="1">
              <a:buFont typeface="Arial" pitchFamily="34" charset="0"/>
              <a:buChar char="•"/>
            </a:pPr>
            <a:r>
              <a:rPr lang="ar-EG" sz="1600" dirty="0">
                <a:latin typeface="Cairo" pitchFamily="2" charset="-78"/>
                <a:cs typeface="Cairo" pitchFamily="2" charset="-78"/>
              </a:rPr>
              <a:t> استخدام المدرب تعبيرات الوجه والاتصال النظري والإشارات والإيماءات الجسدية والصوت المعبر بصفة عامة أثناء إلقاء المحاضرة</a:t>
            </a:r>
          </a:p>
          <a:p>
            <a:pPr marL="285750" indent="-285750" algn="just" rtl="1">
              <a:buFont typeface="Arial" pitchFamily="34" charset="0"/>
              <a:buChar char="•"/>
            </a:pPr>
            <a:r>
              <a:rPr lang="ar-EG" sz="1600" dirty="0">
                <a:latin typeface="Cairo" pitchFamily="2" charset="-78"/>
                <a:cs typeface="Cairo" pitchFamily="2" charset="-78"/>
              </a:rPr>
              <a:t>جعل سرعة إلقاء المحاضرة مناسبة لأخذ المذكرات وتدوين الأفكار</a:t>
            </a:r>
          </a:p>
          <a:p>
            <a:pPr marL="285750" indent="-285750" algn="just" rtl="1">
              <a:buFont typeface="Arial" pitchFamily="34" charset="0"/>
              <a:buChar char="•"/>
            </a:pPr>
            <a:r>
              <a:rPr lang="ar-EG" sz="1600" dirty="0">
                <a:latin typeface="Cairo" pitchFamily="2" charset="-78"/>
                <a:cs typeface="Cairo" pitchFamily="2" charset="-78"/>
              </a:rPr>
              <a:t>استخدام المدرب بعض الوسائل التعليمية السمعية والبصرية أو الاثنين معاَ بهدف التشويق والتنويع والإيضاح</a:t>
            </a:r>
          </a:p>
          <a:p>
            <a:pPr marL="285750" indent="-285750" algn="just" rtl="1">
              <a:buFont typeface="Arial" pitchFamily="34" charset="0"/>
              <a:buChar char="•"/>
            </a:pPr>
            <a:r>
              <a:rPr lang="ar-EG" sz="1600" dirty="0">
                <a:latin typeface="Cairo" pitchFamily="2" charset="-78"/>
                <a:cs typeface="Cairo" pitchFamily="2" charset="-78"/>
              </a:rPr>
              <a:t>قيام المدرب بإعطاء الأمثلة بحيث تكون متناسبة مع خلفيات واهتمامات المتدربين</a:t>
            </a:r>
          </a:p>
          <a:p>
            <a:pPr marL="285750" indent="-285750" algn="just" rtl="1">
              <a:buFont typeface="Arial" pitchFamily="34" charset="0"/>
              <a:buChar char="•"/>
            </a:pPr>
            <a:r>
              <a:rPr lang="ar-EG" sz="1600" dirty="0">
                <a:latin typeface="Cairo" pitchFamily="2" charset="-78"/>
                <a:cs typeface="Cairo" pitchFamily="2" charset="-78"/>
              </a:rPr>
              <a:t>عدم تركيز المدرب حديثه إلى متدرب أو اثنين دون الجميع</a:t>
            </a:r>
          </a:p>
          <a:p>
            <a:pPr marL="285750" indent="-285750" algn="just" rtl="1">
              <a:buFont typeface="Arial" pitchFamily="34" charset="0"/>
              <a:buChar char="•"/>
            </a:pPr>
            <a:r>
              <a:rPr lang="ar-EG" sz="1600" dirty="0">
                <a:latin typeface="Cairo" pitchFamily="2" charset="-78"/>
                <a:cs typeface="Cairo" pitchFamily="2" charset="-78"/>
              </a:rPr>
              <a:t>عدم قيام المدرب بقراءة المحاضرة كلمة تلو الأخرى</a:t>
            </a:r>
          </a:p>
          <a:p>
            <a:pPr marL="285750" indent="-285750" algn="just" rtl="1">
              <a:buFont typeface="Arial" pitchFamily="34" charset="0"/>
              <a:buChar char="•"/>
            </a:pPr>
            <a:r>
              <a:rPr lang="ar-EG" sz="1600" dirty="0">
                <a:latin typeface="Cairo" pitchFamily="2" charset="-78"/>
                <a:cs typeface="Cairo" pitchFamily="2" charset="-78"/>
              </a:rPr>
              <a:t>تجنب التطويل أو الاختصار الشديد</a:t>
            </a:r>
          </a:p>
          <a:p>
            <a:pPr marL="285750" indent="-285750" algn="just" rtl="1">
              <a:buFont typeface="Arial" pitchFamily="34" charset="0"/>
              <a:buChar char="•"/>
            </a:pPr>
            <a:r>
              <a:rPr lang="ar-EG" sz="1600" dirty="0">
                <a:latin typeface="Cairo" pitchFamily="2" charset="-78"/>
                <a:cs typeface="Cairo" pitchFamily="2" charset="-78"/>
              </a:rPr>
              <a:t>تفسير المصطلحات غير المتداولة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0" name="Rectangle: Rounded Corners 15">
            <a:extLst>
              <a:ext uri="{FF2B5EF4-FFF2-40B4-BE49-F238E27FC236}">
                <a16:creationId xmlns:a16="http://schemas.microsoft.com/office/drawing/2014/main" id="{9627FEFF-DA7A-9C67-6BD6-710A0FB605CD}"/>
              </a:ext>
            </a:extLst>
          </p:cNvPr>
          <p:cNvSpPr/>
          <p:nvPr/>
        </p:nvSpPr>
        <p:spPr>
          <a:xfrm>
            <a:off x="4818185" y="1091930"/>
            <a:ext cx="6486065"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ماذا يفعل المدرب لكي تكون المحاضرة فعالة؟</a:t>
            </a: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0217" y="1789762"/>
            <a:ext cx="4331677" cy="4331677"/>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96855" y="2070691"/>
            <a:ext cx="774387" cy="774387"/>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8509" y="1789762"/>
            <a:ext cx="1090524" cy="1090524"/>
          </a:xfrm>
          <a:prstGeom prst="rect">
            <a:avLst/>
          </a:prstGeom>
        </p:spPr>
      </p:pic>
    </p:spTree>
    <p:extLst>
      <p:ext uri="{BB962C8B-B14F-4D97-AF65-F5344CB8AC3E}">
        <p14:creationId xmlns:p14="http://schemas.microsoft.com/office/powerpoint/2010/main" val="6620837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أسلوب ورشة العمل</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2" name="TextBox 21">
            <a:extLst>
              <a:ext uri="{FF2B5EF4-FFF2-40B4-BE49-F238E27FC236}">
                <a16:creationId xmlns:a16="http://schemas.microsoft.com/office/drawing/2014/main" id="{51448989-1583-B986-C371-5E96A303CF98}"/>
              </a:ext>
            </a:extLst>
          </p:cNvPr>
          <p:cNvSpPr txBox="1"/>
          <p:nvPr/>
        </p:nvSpPr>
        <p:spPr>
          <a:xfrm>
            <a:off x="4818185" y="1277567"/>
            <a:ext cx="6408459" cy="2062103"/>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تمثل ورشة العمل طريقة عملية تختلف عن غيرها من طرق التدريب تتضمن أساليب تدريبية متنوعة مثل المحاضرة والمناقشة والعروض العملية وكما تتضمن ورشة العمل أنشطة عملية تنطلق من خبرات المتدربين السابقة وتركز الورشة على موضوع تدريبي معين بهدف إكساب المتدربين معلومات ومهارات تمكنهم من تطوير أدائهم واتجاهاتهم حول هذا الموضوع</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17" name="Rectangle: Rounded Corners 15">
            <a:extLst>
              <a:ext uri="{FF2B5EF4-FFF2-40B4-BE49-F238E27FC236}">
                <a16:creationId xmlns:a16="http://schemas.microsoft.com/office/drawing/2014/main" id="{9627FEFF-DA7A-9C67-6BD6-710A0FB605CD}"/>
              </a:ext>
            </a:extLst>
          </p:cNvPr>
          <p:cNvSpPr/>
          <p:nvPr/>
        </p:nvSpPr>
        <p:spPr>
          <a:xfrm>
            <a:off x="5292969" y="3057575"/>
            <a:ext cx="6011282"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الشروط الواجب توافرها لتفعيل ورشة العمل</a:t>
            </a:r>
          </a:p>
        </p:txBody>
      </p:sp>
      <p:sp>
        <p:nvSpPr>
          <p:cNvPr id="18" name="TextBox 17">
            <a:extLst>
              <a:ext uri="{FF2B5EF4-FFF2-40B4-BE49-F238E27FC236}">
                <a16:creationId xmlns:a16="http://schemas.microsoft.com/office/drawing/2014/main" id="{51448989-1583-B986-C371-5E96A303CF98}"/>
              </a:ext>
            </a:extLst>
          </p:cNvPr>
          <p:cNvSpPr txBox="1"/>
          <p:nvPr/>
        </p:nvSpPr>
        <p:spPr>
          <a:xfrm>
            <a:off x="4818186" y="4083762"/>
            <a:ext cx="6408459" cy="2554545"/>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أن يكون تخطيطها يتمركز حول الاحتياجات التدريبية للمتدربين ووفق جدول زمني محدد</a:t>
            </a:r>
          </a:p>
          <a:p>
            <a:pPr marL="285750" indent="-285750" algn="just" rtl="1">
              <a:buFont typeface="Arial" pitchFamily="34" charset="0"/>
              <a:buChar char="•"/>
            </a:pPr>
            <a:r>
              <a:rPr lang="ar-EG" sz="1600" dirty="0">
                <a:latin typeface="Cairo" pitchFamily="2" charset="-78"/>
                <a:cs typeface="Cairo" pitchFamily="2" charset="-78"/>
              </a:rPr>
              <a:t>أن يتسم تخطيطها بالتسلسل المنطقي في ترتيب الأنشطة التدريبية والفعاليات فمثلاً: تلقي المحاضرات النظرية ثم تقدم العروض العملية ثم يدور النقاش وأخيراً يتم استخلاص التوصيات</a:t>
            </a:r>
          </a:p>
          <a:p>
            <a:pPr marL="285750" indent="-285750" algn="just" rtl="1">
              <a:buFont typeface="Arial" pitchFamily="34" charset="0"/>
              <a:buChar char="•"/>
            </a:pPr>
            <a:r>
              <a:rPr lang="ar-EG" sz="1600" dirty="0">
                <a:latin typeface="Cairo" pitchFamily="2" charset="-78"/>
                <a:cs typeface="Cairo" pitchFamily="2" charset="-78"/>
              </a:rPr>
              <a:t>أن تكون أهداف الورشة التدريبية واضحة</a:t>
            </a:r>
          </a:p>
          <a:p>
            <a:pPr marL="285750" indent="-285750" algn="just" rtl="1">
              <a:buFont typeface="Arial" pitchFamily="34" charset="0"/>
              <a:buChar char="•"/>
            </a:pPr>
            <a:r>
              <a:rPr lang="ar-EG" sz="1600" dirty="0">
                <a:latin typeface="Cairo" pitchFamily="2" charset="-78"/>
                <a:cs typeface="Cairo" pitchFamily="2" charset="-78"/>
              </a:rPr>
              <a:t>أن تكون أدوات تقويم نتائج الورشة معدة وجاهزة بصورة مسبقة</a:t>
            </a:r>
          </a:p>
          <a:p>
            <a:pPr marL="285750" indent="-285750" algn="just" rtl="1">
              <a:buFont typeface="Arial" pitchFamily="34" charset="0"/>
              <a:buChar char="•"/>
            </a:pPr>
            <a:r>
              <a:rPr lang="ar-EG" sz="1600" dirty="0">
                <a:latin typeface="Cairo" pitchFamily="2" charset="-78"/>
                <a:cs typeface="Cairo" pitchFamily="2" charset="-78"/>
              </a:rPr>
              <a:t>أن يتم اختيار الأوقات المناسبة للتنفيذ</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70105" y="2507618"/>
            <a:ext cx="2330934" cy="2330934"/>
          </a:xfrm>
          <a:prstGeom prst="rect">
            <a:avLst/>
          </a:prstGeom>
        </p:spPr>
      </p:pic>
    </p:spTree>
    <p:extLst>
      <p:ext uri="{BB962C8B-B14F-4D97-AF65-F5344CB8AC3E}">
        <p14:creationId xmlns:p14="http://schemas.microsoft.com/office/powerpoint/2010/main" val="2840541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9" name="TextBox 18">
            <a:extLst>
              <a:ext uri="{FF2B5EF4-FFF2-40B4-BE49-F238E27FC236}">
                <a16:creationId xmlns:a16="http://schemas.microsoft.com/office/drawing/2014/main" id="{51448989-1583-B986-C371-5E96A303CF98}"/>
              </a:ext>
            </a:extLst>
          </p:cNvPr>
          <p:cNvSpPr txBox="1"/>
          <p:nvPr/>
        </p:nvSpPr>
        <p:spPr>
          <a:xfrm>
            <a:off x="4818185" y="2104108"/>
            <a:ext cx="6408459" cy="1815882"/>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إعلان أهداف الورشة التدريبية وقدرة المدرب على إقناع المتدربين بأهميتها</a:t>
            </a:r>
          </a:p>
          <a:p>
            <a:pPr marL="285750" indent="-285750" algn="just" rtl="1">
              <a:buFont typeface="Arial" pitchFamily="34" charset="0"/>
              <a:buChar char="•"/>
            </a:pPr>
            <a:r>
              <a:rPr lang="ar-EG" sz="1600" dirty="0">
                <a:latin typeface="Cairo" pitchFamily="2" charset="-78"/>
                <a:cs typeface="Cairo" pitchFamily="2" charset="-78"/>
              </a:rPr>
              <a:t>بيان آليات العمل وتسهيل استيعابها وقبولها من المتدربين</a:t>
            </a:r>
          </a:p>
          <a:p>
            <a:pPr marL="285750" indent="-285750" algn="just" rtl="1">
              <a:buFont typeface="Arial" pitchFamily="34" charset="0"/>
              <a:buChar char="•"/>
            </a:pPr>
            <a:r>
              <a:rPr lang="ar-EG" sz="1600" dirty="0">
                <a:latin typeface="Cairo" pitchFamily="2" charset="-78"/>
                <a:cs typeface="Cairo" pitchFamily="2" charset="-78"/>
              </a:rPr>
              <a:t>تحديد الوقت المناسب لفعاليات الورشة التدريبية والالتزام به</a:t>
            </a:r>
          </a:p>
          <a:p>
            <a:pPr marL="285750" indent="-285750" algn="just" rtl="1">
              <a:buFont typeface="Arial" pitchFamily="34" charset="0"/>
              <a:buChar char="•"/>
            </a:pPr>
            <a:r>
              <a:rPr lang="ar-EG" sz="1600" dirty="0">
                <a:latin typeface="Cairo" pitchFamily="2" charset="-78"/>
                <a:cs typeface="Cairo" pitchFamily="2" charset="-78"/>
              </a:rPr>
              <a:t>إتاحة الفرصة لاستفسارات المتدربين حول الورشة والإجابة عليها</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0" name="Rectangle: Rounded Corners 15">
            <a:extLst>
              <a:ext uri="{FF2B5EF4-FFF2-40B4-BE49-F238E27FC236}">
                <a16:creationId xmlns:a16="http://schemas.microsoft.com/office/drawing/2014/main" id="{9627FEFF-DA7A-9C67-6BD6-710A0FB605CD}"/>
              </a:ext>
            </a:extLst>
          </p:cNvPr>
          <p:cNvSpPr/>
          <p:nvPr/>
        </p:nvSpPr>
        <p:spPr>
          <a:xfrm>
            <a:off x="6374422" y="1275479"/>
            <a:ext cx="4929827"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إجراءات المدرب في إنجاح ورشة العمل</a:t>
            </a:r>
          </a:p>
        </p:txBody>
      </p:sp>
      <p:sp>
        <p:nvSpPr>
          <p:cNvPr id="21" name="TextBox 20">
            <a:extLst>
              <a:ext uri="{FF2B5EF4-FFF2-40B4-BE49-F238E27FC236}">
                <a16:creationId xmlns:a16="http://schemas.microsoft.com/office/drawing/2014/main" id="{51448989-1583-B986-C371-5E96A303CF98}"/>
              </a:ext>
            </a:extLst>
          </p:cNvPr>
          <p:cNvSpPr txBox="1"/>
          <p:nvPr/>
        </p:nvSpPr>
        <p:spPr>
          <a:xfrm>
            <a:off x="4733399" y="4399703"/>
            <a:ext cx="6408459" cy="1815882"/>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يعتبر فكر – زاوج – شارك أو المعروفة اختصارا ب </a:t>
            </a:r>
            <a:r>
              <a:rPr lang="en-US" sz="1600" dirty="0">
                <a:latin typeface="Cairo" pitchFamily="2" charset="-78"/>
                <a:cs typeface="Cairo" pitchFamily="2" charset="-78"/>
              </a:rPr>
              <a:t>TPS </a:t>
            </a:r>
            <a:r>
              <a:rPr lang="ar-EG" sz="1600" dirty="0">
                <a:latin typeface="Cairo" pitchFamily="2" charset="-78"/>
                <a:cs typeface="Cairo" pitchFamily="2" charset="-78"/>
              </a:rPr>
              <a:t>من الاستراتيجيات المستحدثة والمشتقة من التعلّم التعاوني، بحيث يمنح المتدرب وقتًا للتفكير بمفرده بعد أن يقوم المدرب بطرح السؤال (فكّر)، ثم يفكر في السؤال نفسه مع أحد زملائه (زاوج)، ثم يقوم المدرب بدعوة المجموعة ككل لمشاركة الحل مع أقرانهم الآخرين (شارك)</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2" name="Rectangle: Rounded Corners 15">
            <a:extLst>
              <a:ext uri="{FF2B5EF4-FFF2-40B4-BE49-F238E27FC236}">
                <a16:creationId xmlns:a16="http://schemas.microsoft.com/office/drawing/2014/main" id="{9627FEFF-DA7A-9C67-6BD6-710A0FB605CD}"/>
              </a:ext>
            </a:extLst>
          </p:cNvPr>
          <p:cNvSpPr/>
          <p:nvPr/>
        </p:nvSpPr>
        <p:spPr>
          <a:xfrm>
            <a:off x="8730762" y="3535906"/>
            <a:ext cx="2488702"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فكر-زاوج-شارك</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432" y="2197949"/>
            <a:ext cx="3006647" cy="3006647"/>
          </a:xfrm>
          <a:prstGeom prst="rect">
            <a:avLst/>
          </a:prstGeom>
        </p:spPr>
      </p:pic>
    </p:spTree>
    <p:extLst>
      <p:ext uri="{BB962C8B-B14F-4D97-AF65-F5344CB8AC3E}">
        <p14:creationId xmlns:p14="http://schemas.microsoft.com/office/powerpoint/2010/main" val="31693830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9" name="TextBox 18">
            <a:extLst>
              <a:ext uri="{FF2B5EF4-FFF2-40B4-BE49-F238E27FC236}">
                <a16:creationId xmlns:a16="http://schemas.microsoft.com/office/drawing/2014/main" id="{51448989-1583-B986-C371-5E96A303CF98}"/>
              </a:ext>
            </a:extLst>
          </p:cNvPr>
          <p:cNvSpPr txBox="1"/>
          <p:nvPr/>
        </p:nvSpPr>
        <p:spPr>
          <a:xfrm>
            <a:off x="4818185" y="1945852"/>
            <a:ext cx="6408459" cy="1815882"/>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هي أسلوب تدريبي يتم فيه عرض موضوع ما من قبل المدرب، وتتم مناقشته من المشاركين من أجل الوصول إلى استنتاجات ومقترحات تثري هذا الموضوع وعادة ما يتم ذلك من خلال طرح بعض الأسئلة وتلقي الإجابات عليها</a:t>
            </a:r>
          </a:p>
          <a:p>
            <a:pPr marL="285750" indent="-285750" algn="just" rtl="1">
              <a:buFont typeface="Arial" pitchFamily="34" charset="0"/>
              <a:buChar char="•"/>
            </a:pPr>
            <a:r>
              <a:rPr lang="ar-EG" sz="1600" dirty="0">
                <a:latin typeface="Cairo" pitchFamily="2" charset="-78"/>
                <a:cs typeface="Cairo" pitchFamily="2" charset="-78"/>
              </a:rPr>
              <a:t>وهناك نوعان من الأسئلة التي تستخدم أثناء المناقشة: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0" name="Rectangle: Rounded Corners 15">
            <a:extLst>
              <a:ext uri="{FF2B5EF4-FFF2-40B4-BE49-F238E27FC236}">
                <a16:creationId xmlns:a16="http://schemas.microsoft.com/office/drawing/2014/main" id="{9627FEFF-DA7A-9C67-6BD6-710A0FB605CD}"/>
              </a:ext>
            </a:extLst>
          </p:cNvPr>
          <p:cNvSpPr/>
          <p:nvPr/>
        </p:nvSpPr>
        <p:spPr>
          <a:xfrm>
            <a:off x="9533948" y="1117223"/>
            <a:ext cx="1770302"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المناقشات</a:t>
            </a:r>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22324" y="3114585"/>
            <a:ext cx="3299211" cy="3680488"/>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56416" y="3114585"/>
            <a:ext cx="3299211" cy="3680488"/>
          </a:xfrm>
          <a:prstGeom prst="rect">
            <a:avLst/>
          </a:prstGeom>
        </p:spPr>
      </p:pic>
      <p:sp>
        <p:nvSpPr>
          <p:cNvPr id="25" name="Rectangle 24"/>
          <p:cNvSpPr/>
          <p:nvPr/>
        </p:nvSpPr>
        <p:spPr>
          <a:xfrm>
            <a:off x="6587576" y="3814206"/>
            <a:ext cx="3259259" cy="480131"/>
          </a:xfrm>
          <a:prstGeom prst="rect">
            <a:avLst/>
          </a:prstGeom>
        </p:spPr>
        <p:txBody>
          <a:bodyPr wrap="square">
            <a:spAutoFit/>
          </a:bodyPr>
          <a:lstStyle/>
          <a:p>
            <a:pPr lvl="0" algn="ctr" defTabSz="1289050" rtl="1">
              <a:lnSpc>
                <a:spcPct val="90000"/>
              </a:lnSpc>
              <a:spcBef>
                <a:spcPct val="0"/>
              </a:spcBef>
              <a:spcAft>
                <a:spcPct val="35000"/>
              </a:spcAft>
              <a:defRPr/>
            </a:pPr>
            <a:r>
              <a:rPr lang="ar-EG" sz="2800" dirty="0">
                <a:solidFill>
                  <a:schemeClr val="bg1"/>
                </a:solidFill>
                <a:latin typeface="29LT Azer Black" pitchFamily="2" charset="-78"/>
                <a:cs typeface="29LT Azer Black" pitchFamily="2" charset="-78"/>
              </a:rPr>
              <a:t>الأسئلة المفتوحة</a:t>
            </a:r>
          </a:p>
        </p:txBody>
      </p:sp>
      <p:sp>
        <p:nvSpPr>
          <p:cNvPr id="27" name="Rectangle 26"/>
          <p:cNvSpPr/>
          <p:nvPr/>
        </p:nvSpPr>
        <p:spPr>
          <a:xfrm>
            <a:off x="1973354" y="3776238"/>
            <a:ext cx="3304893" cy="480131"/>
          </a:xfrm>
          <a:prstGeom prst="rect">
            <a:avLst/>
          </a:prstGeom>
        </p:spPr>
        <p:txBody>
          <a:bodyPr wrap="square">
            <a:spAutoFit/>
          </a:bodyPr>
          <a:lstStyle/>
          <a:p>
            <a:pPr lvl="0" algn="ctr" defTabSz="1289050" rtl="1">
              <a:lnSpc>
                <a:spcPct val="90000"/>
              </a:lnSpc>
              <a:spcBef>
                <a:spcPct val="0"/>
              </a:spcBef>
              <a:spcAft>
                <a:spcPct val="35000"/>
              </a:spcAft>
              <a:defRPr/>
            </a:pPr>
            <a:r>
              <a:rPr lang="ar-EG" sz="2800" dirty="0">
                <a:solidFill>
                  <a:schemeClr val="bg1"/>
                </a:solidFill>
                <a:latin typeface="29LT Azer Black" pitchFamily="2" charset="-78"/>
                <a:cs typeface="29LT Azer Black" pitchFamily="2" charset="-78"/>
              </a:rPr>
              <a:t>الأسئلة المغلقة</a:t>
            </a:r>
          </a:p>
        </p:txBody>
      </p:sp>
      <p:sp>
        <p:nvSpPr>
          <p:cNvPr id="28" name="TextBox 27">
            <a:extLst>
              <a:ext uri="{FF2B5EF4-FFF2-40B4-BE49-F238E27FC236}">
                <a16:creationId xmlns:a16="http://schemas.microsoft.com/office/drawing/2014/main" id="{5308E0FC-FFA9-B873-1967-1DFC6A5430D9}"/>
              </a:ext>
            </a:extLst>
          </p:cNvPr>
          <p:cNvSpPr txBox="1"/>
          <p:nvPr/>
        </p:nvSpPr>
        <p:spPr>
          <a:xfrm>
            <a:off x="7083953" y="4595870"/>
            <a:ext cx="2179703" cy="2008242"/>
          </a:xfrm>
          <a:prstGeom prst="rect">
            <a:avLst/>
          </a:prstGeom>
          <a:noFill/>
        </p:spPr>
        <p:txBody>
          <a:bodyPr wrap="square">
            <a:spAutoFit/>
          </a:bodyPr>
          <a:lstStyle/>
          <a:p>
            <a:pPr algn="ctr" rtl="1"/>
            <a:r>
              <a:rPr lang="ar-EG" sz="1600" b="1" dirty="0">
                <a:latin typeface="29LT Azer Extra Light" panose="00000400000000000000" pitchFamily="2" charset="-78"/>
                <a:cs typeface="29LT Azer Extra Light" panose="00000400000000000000" pitchFamily="2" charset="-78"/>
              </a:rPr>
              <a:t>وهي الأسئلة التي يمكن استخدامها في التشجيع على المشاركة والتلقائية، وهي تسمح للمتدربين باستخدام لغتهم وتعبيراتهم الخاصة بحرية</a:t>
            </a:r>
          </a:p>
          <a:p>
            <a:pPr marL="0" indent="0" algn="ctr" rtl="1">
              <a:buNone/>
            </a:pPr>
            <a:endParaRPr lang="ar-EG" sz="105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sp>
        <p:nvSpPr>
          <p:cNvPr id="30" name="TextBox 29">
            <a:extLst>
              <a:ext uri="{FF2B5EF4-FFF2-40B4-BE49-F238E27FC236}">
                <a16:creationId xmlns:a16="http://schemas.microsoft.com/office/drawing/2014/main" id="{5308E0FC-FFA9-B873-1967-1DFC6A5430D9}"/>
              </a:ext>
            </a:extLst>
          </p:cNvPr>
          <p:cNvSpPr txBox="1"/>
          <p:nvPr/>
        </p:nvSpPr>
        <p:spPr>
          <a:xfrm>
            <a:off x="2603663" y="4595870"/>
            <a:ext cx="2136531" cy="1323439"/>
          </a:xfrm>
          <a:prstGeom prst="rect">
            <a:avLst/>
          </a:prstGeom>
          <a:noFill/>
        </p:spPr>
        <p:txBody>
          <a:bodyPr wrap="square">
            <a:spAutoFit/>
          </a:bodyPr>
          <a:lstStyle/>
          <a:p>
            <a:pPr algn="ctr" rtl="1"/>
            <a:r>
              <a:rPr lang="ar-SA" sz="1600" b="1" dirty="0">
                <a:latin typeface="29LT Azer Extra Light" panose="00000400000000000000" pitchFamily="2" charset="-78"/>
                <a:cs typeface="29LT Azer Extra Light" panose="00000400000000000000" pitchFamily="2" charset="-78"/>
              </a:rPr>
              <a:t>وهي محددة الإجابة وتذكر المشاركين بنقاط النقاش الرئيسية</a:t>
            </a:r>
          </a:p>
          <a:p>
            <a:pPr marL="0" indent="0" algn="ct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spTree>
    <p:extLst>
      <p:ext uri="{BB962C8B-B14F-4D97-AF65-F5344CB8AC3E}">
        <p14:creationId xmlns:p14="http://schemas.microsoft.com/office/powerpoint/2010/main" val="422306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sp>
        <p:nvSpPr>
          <p:cNvPr id="2" name="Rectangle 1">
            <a:extLst>
              <a:ext uri="{FF2B5EF4-FFF2-40B4-BE49-F238E27FC236}">
                <a16:creationId xmlns:a16="http://schemas.microsoft.com/office/drawing/2014/main" id="{27331A55-6FA9-603F-26B6-9DA707350A56}"/>
              </a:ext>
            </a:extLst>
          </p:cNvPr>
          <p:cNvSpPr/>
          <p:nvPr/>
        </p:nvSpPr>
        <p:spPr>
          <a:xfrm>
            <a:off x="0" y="0"/>
            <a:ext cx="3084844"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2E7764E-ACDC-39A6-C0EB-A4E9CC5C5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88940" y="3365611"/>
            <a:ext cx="3791808" cy="126778"/>
          </a:xfrm>
          <a:prstGeom prst="rect">
            <a:avLst/>
          </a:prstGeom>
        </p:spPr>
      </p:pic>
      <p:sp>
        <p:nvSpPr>
          <p:cNvPr id="6" name="TextBox 5">
            <a:extLst>
              <a:ext uri="{FF2B5EF4-FFF2-40B4-BE49-F238E27FC236}">
                <a16:creationId xmlns:a16="http://schemas.microsoft.com/office/drawing/2014/main" id="{5308E0FC-FFA9-B873-1967-1DFC6A5430D9}"/>
              </a:ext>
            </a:extLst>
          </p:cNvPr>
          <p:cNvSpPr txBox="1"/>
          <p:nvPr/>
        </p:nvSpPr>
        <p:spPr>
          <a:xfrm>
            <a:off x="5136205" y="4986350"/>
            <a:ext cx="6711356" cy="677108"/>
          </a:xfrm>
          <a:prstGeom prst="rect">
            <a:avLst/>
          </a:prstGeom>
          <a:noFill/>
        </p:spPr>
        <p:txBody>
          <a:bodyPr wrap="square">
            <a:spAutoFit/>
          </a:bodyPr>
          <a:lstStyle/>
          <a:p>
            <a:pPr marL="342900" indent="-342900" algn="justLow" rtl="1">
              <a:buFont typeface="Arial" pitchFamily="34" charset="0"/>
              <a:buChar char="•"/>
            </a:pPr>
            <a:r>
              <a:rPr lang="ar-SA" sz="2000" b="1" dirty="0">
                <a:latin typeface="29LT Azer Extra Light" panose="00000400000000000000" pitchFamily="2" charset="-78"/>
                <a:cs typeface="29LT Azer Extra Light" panose="00000400000000000000" pitchFamily="2" charset="-78"/>
              </a:rPr>
              <a:t>المعرفة كنز</a:t>
            </a:r>
            <a:r>
              <a:rPr lang="en-US" sz="2000" b="1" dirty="0">
                <a:latin typeface="29LT Azer Extra Light" panose="00000400000000000000" pitchFamily="2" charset="-78"/>
                <a:cs typeface="29LT Azer Extra Light" panose="00000400000000000000" pitchFamily="2" charset="-78"/>
              </a:rPr>
              <a:t> </a:t>
            </a:r>
            <a:r>
              <a:rPr lang="ar-EG" sz="2000" b="1" dirty="0">
                <a:latin typeface="29LT Azer Extra Light" panose="00000400000000000000" pitchFamily="2" charset="-78"/>
                <a:cs typeface="29LT Azer Extra Light" panose="00000400000000000000" pitchFamily="2" charset="-78"/>
              </a:rPr>
              <a:t> و</a:t>
            </a:r>
            <a:r>
              <a:rPr lang="ar-SA" sz="2000" b="1" dirty="0">
                <a:latin typeface="29LT Azer Extra Light" panose="00000400000000000000" pitchFamily="2" charset="-78"/>
                <a:cs typeface="29LT Azer Extra Light" panose="00000400000000000000" pitchFamily="2" charset="-78"/>
              </a:rPr>
              <a:t>مفتاحه التدريب</a:t>
            </a:r>
            <a:endParaRPr lang="ar-EG" sz="11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justLow" rtl="1">
              <a:buNone/>
            </a:pPr>
            <a:r>
              <a:rPr lang="ar-EG" b="1" dirty="0">
                <a:latin typeface="29LT Azer Extra Light" panose="00000400000000000000" pitchFamily="2" charset="-78"/>
                <a:cs typeface="29LT Azer Extra Light" panose="00000400000000000000" pitchFamily="2" charset="-78"/>
              </a:rPr>
              <a:t> </a:t>
            </a:r>
            <a:endParaRPr lang="en-US" b="1" dirty="0">
              <a:latin typeface="29LT Azer Extra Light" panose="00000400000000000000" pitchFamily="2" charset="-78"/>
              <a:cs typeface="29LT Azer Extra Light" panose="00000400000000000000" pitchFamily="2" charset="-78"/>
            </a:endParaRPr>
          </a:p>
        </p:txBody>
      </p:sp>
      <p:pic>
        <p:nvPicPr>
          <p:cNvPr id="7" name="Graphic 6">
            <a:extLst>
              <a:ext uri="{FF2B5EF4-FFF2-40B4-BE49-F238E27FC236}">
                <a16:creationId xmlns:a16="http://schemas.microsoft.com/office/drawing/2014/main" id="{9B4D1183-D544-6199-BA10-522BA094F0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285895" y="3365611"/>
            <a:ext cx="3791808" cy="126778"/>
          </a:xfrm>
          <a:prstGeom prst="rect">
            <a:avLst/>
          </a:prstGeom>
        </p:spPr>
      </p:pic>
      <p:grpSp>
        <p:nvGrpSpPr>
          <p:cNvPr id="16" name="Group 15">
            <a:extLst>
              <a:ext uri="{FF2B5EF4-FFF2-40B4-BE49-F238E27FC236}">
                <a16:creationId xmlns:a16="http://schemas.microsoft.com/office/drawing/2014/main" id="{3B4392A9-769C-C3EA-E3A5-F1E5E953810F}"/>
              </a:ext>
            </a:extLst>
          </p:cNvPr>
          <p:cNvGrpSpPr/>
          <p:nvPr/>
        </p:nvGrpSpPr>
        <p:grpSpPr>
          <a:xfrm>
            <a:off x="8885171" y="223258"/>
            <a:ext cx="3098885" cy="585423"/>
            <a:chOff x="90086" y="408379"/>
            <a:chExt cx="3213534" cy="607082"/>
          </a:xfrm>
        </p:grpSpPr>
        <p:pic>
          <p:nvPicPr>
            <p:cNvPr id="17" name="Graphic 16">
              <a:extLst>
                <a:ext uri="{FF2B5EF4-FFF2-40B4-BE49-F238E27FC236}">
                  <a16:creationId xmlns:a16="http://schemas.microsoft.com/office/drawing/2014/main" id="{49ABA417-C7C2-C26D-1E14-E1A9C784011F}"/>
                </a:ext>
              </a:extLst>
            </p:cNvPr>
            <p:cNvPicPr>
              <a:picLocks noChangeAspect="1"/>
            </p:cNvPicPr>
            <p:nvPr/>
          </p:nvPicPr>
          <p:blipFill>
            <a:blip r:embed="rId7">
              <a:biLevel thresh="75000"/>
              <a:extLst>
                <a:ext uri="{96DAC541-7B7A-43D3-8B79-37D633B846F1}">
                  <asvg:svgBlip xmlns:asvg="http://schemas.microsoft.com/office/drawing/2016/SVG/main" r:embed="rId8"/>
                </a:ext>
              </a:extLst>
            </a:blip>
            <a:stretch>
              <a:fillRect/>
            </a:stretch>
          </p:blipFill>
          <p:spPr>
            <a:xfrm>
              <a:off x="1878027" y="446000"/>
              <a:ext cx="1425593" cy="562013"/>
            </a:xfrm>
            <a:prstGeom prst="rect">
              <a:avLst/>
            </a:prstGeom>
          </p:spPr>
        </p:pic>
        <p:pic>
          <p:nvPicPr>
            <p:cNvPr id="18" name="Graphic 17">
              <a:extLst>
                <a:ext uri="{FF2B5EF4-FFF2-40B4-BE49-F238E27FC236}">
                  <a16:creationId xmlns:a16="http://schemas.microsoft.com/office/drawing/2014/main" id="{CEF3EEE1-8838-7C79-0B9E-6EFE969FE44C}"/>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1050611" y="483266"/>
              <a:ext cx="1043200" cy="532195"/>
            </a:xfrm>
            <a:prstGeom prst="rect">
              <a:avLst/>
            </a:prstGeom>
          </p:spPr>
        </p:pic>
        <p:pic>
          <p:nvPicPr>
            <p:cNvPr id="19" name="Graphic 18">
              <a:extLst>
                <a:ext uri="{FF2B5EF4-FFF2-40B4-BE49-F238E27FC236}">
                  <a16:creationId xmlns:a16="http://schemas.microsoft.com/office/drawing/2014/main" id="{041F8E9F-7514-03BB-B322-ABE49FBE8892}"/>
                </a:ext>
              </a:extLst>
            </p:cNvPr>
            <p:cNvPicPr>
              <a:picLocks noChangeAspect="1"/>
            </p:cNvPicPr>
            <p:nvPr/>
          </p:nvPicPr>
          <p:blipFill>
            <a:blip r:embed="rId7">
              <a:biLevel thresh="75000"/>
              <a:extLst>
                <a:ext uri="{96DAC541-7B7A-43D3-8B79-37D633B846F1}">
                  <asvg:svgBlip xmlns:asvg="http://schemas.microsoft.com/office/drawing/2016/SVG/main" r:embed="rId8"/>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rotWithShape="1">
          <a:blip r:embed="rId11">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8141" y="2006697"/>
            <a:ext cx="2844605" cy="2844605"/>
          </a:xfrm>
          <a:prstGeom prst="rect">
            <a:avLst/>
          </a:prstGeom>
        </p:spPr>
      </p:pic>
    </p:spTree>
    <p:extLst>
      <p:ext uri="{BB962C8B-B14F-4D97-AF65-F5344CB8AC3E}">
        <p14:creationId xmlns:p14="http://schemas.microsoft.com/office/powerpoint/2010/main" val="30159978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6603023" y="494062"/>
            <a:ext cx="5313799"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متى يستخدم أسلوب المناقشات؟</a:t>
            </a: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2" name="TextBox 21">
            <a:extLst>
              <a:ext uri="{FF2B5EF4-FFF2-40B4-BE49-F238E27FC236}">
                <a16:creationId xmlns:a16="http://schemas.microsoft.com/office/drawing/2014/main" id="{51448989-1583-B986-C371-5E96A303CF98}"/>
              </a:ext>
            </a:extLst>
          </p:cNvPr>
          <p:cNvSpPr txBox="1"/>
          <p:nvPr/>
        </p:nvSpPr>
        <p:spPr>
          <a:xfrm>
            <a:off x="4818185" y="1496386"/>
            <a:ext cx="6408459" cy="1323439"/>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يستخدم هذا الأسلوب عند الرغبة في الآتي:</a:t>
            </a:r>
          </a:p>
          <a:p>
            <a:pPr marL="342900" indent="-342900" algn="just" rtl="1">
              <a:buFont typeface="+mj-lt"/>
              <a:buAutoNum type="arabicPeriod"/>
            </a:pPr>
            <a:r>
              <a:rPr lang="ar-EG" sz="1600" dirty="0">
                <a:latin typeface="Cairo" pitchFamily="2" charset="-78"/>
                <a:cs typeface="Cairo" pitchFamily="2" charset="-78"/>
              </a:rPr>
              <a:t>تحقيق تغذية راجعة فورية</a:t>
            </a:r>
          </a:p>
          <a:p>
            <a:pPr marL="342900" indent="-342900" algn="just" rtl="1">
              <a:buFont typeface="+mj-lt"/>
              <a:buAutoNum type="arabicPeriod"/>
            </a:pPr>
            <a:r>
              <a:rPr lang="ar-EG" sz="1600" dirty="0">
                <a:latin typeface="Cairo" pitchFamily="2" charset="-78"/>
                <a:cs typeface="Cairo" pitchFamily="2" charset="-78"/>
              </a:rPr>
              <a:t>تعظيم الفائدة من خلال تبادل الآراء والخبرات</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17" name="Rectangle: Rounded Corners 15">
            <a:extLst>
              <a:ext uri="{FF2B5EF4-FFF2-40B4-BE49-F238E27FC236}">
                <a16:creationId xmlns:a16="http://schemas.microsoft.com/office/drawing/2014/main" id="{9627FEFF-DA7A-9C67-6BD6-710A0FB605CD}"/>
              </a:ext>
            </a:extLst>
          </p:cNvPr>
          <p:cNvSpPr/>
          <p:nvPr/>
        </p:nvSpPr>
        <p:spPr>
          <a:xfrm>
            <a:off x="6875896" y="2819825"/>
            <a:ext cx="442835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قيود استخدام أسلوب المناقشات</a:t>
            </a:r>
          </a:p>
        </p:txBody>
      </p:sp>
      <p:sp>
        <p:nvSpPr>
          <p:cNvPr id="18" name="TextBox 17">
            <a:extLst>
              <a:ext uri="{FF2B5EF4-FFF2-40B4-BE49-F238E27FC236}">
                <a16:creationId xmlns:a16="http://schemas.microsoft.com/office/drawing/2014/main" id="{51448989-1583-B986-C371-5E96A303CF98}"/>
              </a:ext>
            </a:extLst>
          </p:cNvPr>
          <p:cNvSpPr txBox="1"/>
          <p:nvPr/>
        </p:nvSpPr>
        <p:spPr>
          <a:xfrm>
            <a:off x="4818186" y="3890922"/>
            <a:ext cx="6408459" cy="2308324"/>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تستهلك الكثير من الوقت</a:t>
            </a:r>
          </a:p>
          <a:p>
            <a:pPr marL="285750" indent="-285750" algn="just" rtl="1">
              <a:buFont typeface="Arial" pitchFamily="34" charset="0"/>
              <a:buChar char="•"/>
            </a:pPr>
            <a:r>
              <a:rPr lang="ar-EG" sz="1600" dirty="0">
                <a:latin typeface="Cairo" pitchFamily="2" charset="-78"/>
                <a:cs typeface="Cairo" pitchFamily="2" charset="-78"/>
              </a:rPr>
              <a:t>تستلزم حدود للتفاعل بين المشاركين، وقد تحدث صعوبات حين يكون أحد المشاركين غير متفاعل لسبب أو لآخر</a:t>
            </a:r>
          </a:p>
          <a:p>
            <a:pPr marL="285750" indent="-285750" algn="just" rtl="1">
              <a:buFont typeface="Arial" pitchFamily="34" charset="0"/>
              <a:buChar char="•"/>
            </a:pPr>
            <a:r>
              <a:rPr lang="ar-EG" sz="1600" dirty="0">
                <a:latin typeface="Cairo" pitchFamily="2" charset="-78"/>
                <a:cs typeface="Cairo" pitchFamily="2" charset="-78"/>
              </a:rPr>
              <a:t>قد يسيطر عليها بعض الذين يجيدون النقاش ( الجدال)</a:t>
            </a:r>
          </a:p>
          <a:p>
            <a:pPr marL="285750" indent="-285750" algn="just" rtl="1">
              <a:buFont typeface="Arial" pitchFamily="34" charset="0"/>
              <a:buChar char="•"/>
            </a:pPr>
            <a:r>
              <a:rPr lang="ar-EG" sz="1600" dirty="0">
                <a:latin typeface="Cairo" pitchFamily="2" charset="-78"/>
                <a:cs typeface="Cairo" pitchFamily="2" charset="-78"/>
              </a:rPr>
              <a:t>تتطلب مستوى عال من المهارات في إدارة الوقت وتوجيه النقاش من جانب المدرب</a:t>
            </a:r>
          </a:p>
          <a:p>
            <a:pPr marL="285750" indent="-285750" algn="just" rtl="1">
              <a:buFont typeface="Arial" pitchFamily="34" charset="0"/>
              <a:buChar char="•"/>
            </a:pPr>
            <a:r>
              <a:rPr lang="ar-EG" sz="1600" dirty="0">
                <a:latin typeface="Cairo" pitchFamily="2" charset="-78"/>
                <a:cs typeface="Cairo" pitchFamily="2" charset="-78"/>
              </a:rPr>
              <a:t>تتطلب عدداً قليلاً نسبياً من المشاركين لكي يكون هذا الأسلوب فعالاً</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7955" y="2063685"/>
            <a:ext cx="3194197" cy="3194197"/>
          </a:xfrm>
          <a:prstGeom prst="rect">
            <a:avLst/>
          </a:prstGeom>
        </p:spPr>
      </p:pic>
    </p:spTree>
    <p:extLst>
      <p:ext uri="{BB962C8B-B14F-4D97-AF65-F5344CB8AC3E}">
        <p14:creationId xmlns:p14="http://schemas.microsoft.com/office/powerpoint/2010/main" val="1387268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9" name="TextBox 18">
            <a:extLst>
              <a:ext uri="{FF2B5EF4-FFF2-40B4-BE49-F238E27FC236}">
                <a16:creationId xmlns:a16="http://schemas.microsoft.com/office/drawing/2014/main" id="{51448989-1583-B986-C371-5E96A303CF98}"/>
              </a:ext>
            </a:extLst>
          </p:cNvPr>
          <p:cNvSpPr txBox="1"/>
          <p:nvPr/>
        </p:nvSpPr>
        <p:spPr>
          <a:xfrm>
            <a:off x="4818185" y="2104108"/>
            <a:ext cx="6408459" cy="2062103"/>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يقوم بتقسيم المشاركين إلى مجموعات صغيرة</a:t>
            </a:r>
          </a:p>
          <a:p>
            <a:pPr marL="285750" indent="-285750" algn="just" rtl="1">
              <a:buFont typeface="Arial" pitchFamily="34" charset="0"/>
              <a:buChar char="•"/>
            </a:pPr>
            <a:r>
              <a:rPr lang="ar-EG" sz="1600" dirty="0">
                <a:latin typeface="Cairo" pitchFamily="2" charset="-78"/>
                <a:cs typeface="Cairo" pitchFamily="2" charset="-78"/>
              </a:rPr>
              <a:t>يوضح المهمة المطلوبة من المشاركين</a:t>
            </a:r>
          </a:p>
          <a:p>
            <a:pPr marL="285750" indent="-285750" algn="just" rtl="1">
              <a:buFont typeface="Arial" pitchFamily="34" charset="0"/>
              <a:buChar char="•"/>
            </a:pPr>
            <a:r>
              <a:rPr lang="ar-EG" sz="1600" dirty="0">
                <a:latin typeface="Cairo" pitchFamily="2" charset="-78"/>
                <a:cs typeface="Cairo" pitchFamily="2" charset="-78"/>
              </a:rPr>
              <a:t>يتابع المشاركين أثناء المناقشة للتأكد من وضوح الرؤية لديهم حول المهمة الموكلة إليهم</a:t>
            </a:r>
          </a:p>
          <a:p>
            <a:pPr marL="285750" indent="-285750" algn="just" rtl="1">
              <a:buFont typeface="Arial" pitchFamily="34" charset="0"/>
              <a:buChar char="•"/>
            </a:pPr>
            <a:r>
              <a:rPr lang="ar-EG" sz="1600" dirty="0">
                <a:latin typeface="Cairo" pitchFamily="2" charset="-78"/>
                <a:cs typeface="Cairo" pitchFamily="2" charset="-78"/>
              </a:rPr>
              <a:t>يستعرض ويلخص النتائج بعد المناقشة، ويعطي ملاحظات نهائية لتعظيم الاستفادة من النقاش</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0" name="Rectangle: Rounded Corners 15">
            <a:extLst>
              <a:ext uri="{FF2B5EF4-FFF2-40B4-BE49-F238E27FC236}">
                <a16:creationId xmlns:a16="http://schemas.microsoft.com/office/drawing/2014/main" id="{9627FEFF-DA7A-9C67-6BD6-710A0FB605CD}"/>
              </a:ext>
            </a:extLst>
          </p:cNvPr>
          <p:cNvSpPr/>
          <p:nvPr/>
        </p:nvSpPr>
        <p:spPr>
          <a:xfrm>
            <a:off x="5662246" y="1275479"/>
            <a:ext cx="564200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ماذا يفعل المدرب لكي تكون المناقشة فعالة؟</a:t>
            </a: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45623" y="3791270"/>
            <a:ext cx="2818540" cy="2818540"/>
          </a:xfrm>
          <a:prstGeom prst="rect">
            <a:avLst/>
          </a:prstGeom>
        </p:spPr>
      </p:pic>
    </p:spTree>
    <p:extLst>
      <p:ext uri="{BB962C8B-B14F-4D97-AF65-F5344CB8AC3E}">
        <p14:creationId xmlns:p14="http://schemas.microsoft.com/office/powerpoint/2010/main" val="41594811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9" name="TextBox 18">
            <a:extLst>
              <a:ext uri="{FF2B5EF4-FFF2-40B4-BE49-F238E27FC236}">
                <a16:creationId xmlns:a16="http://schemas.microsoft.com/office/drawing/2014/main" id="{51448989-1583-B986-C371-5E96A303CF98}"/>
              </a:ext>
            </a:extLst>
          </p:cNvPr>
          <p:cNvSpPr txBox="1"/>
          <p:nvPr/>
        </p:nvSpPr>
        <p:spPr>
          <a:xfrm>
            <a:off x="4818185" y="1251849"/>
            <a:ext cx="6408459" cy="2308324"/>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يستخدم هذا الأسلوب بكثرة في توليد " استمطار" الأفكار والتشجيع على الابتكار، حيث يمكن تقديم موضوع أو مشكلة ما للمتدربين ويطلب منهم الاسترسال في التفكير واستدعاء الأفكار حولها، ويتم تشجيعهم على طرح أفكارهم بكل حرية في فترة زمنية قصيرة ومحددة وفي مناح فكري لآمن بعيداً عن المصادرة والتقويم للوصول إلى أفكار أو حلول عديدة يتم تلخيصها وبلورتها وتنقيحها حتى الوصول إلى رأي عام تتفق عليه المجموعة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0" name="Rectangle: Rounded Corners 15">
            <a:extLst>
              <a:ext uri="{FF2B5EF4-FFF2-40B4-BE49-F238E27FC236}">
                <a16:creationId xmlns:a16="http://schemas.microsoft.com/office/drawing/2014/main" id="{9627FEFF-DA7A-9C67-6BD6-710A0FB605CD}"/>
              </a:ext>
            </a:extLst>
          </p:cNvPr>
          <p:cNvSpPr/>
          <p:nvPr/>
        </p:nvSpPr>
        <p:spPr>
          <a:xfrm>
            <a:off x="8022414" y="3261648"/>
            <a:ext cx="3281835"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مبادئ العصف الذهني</a:t>
            </a:r>
          </a:p>
        </p:txBody>
      </p:sp>
      <p:sp>
        <p:nvSpPr>
          <p:cNvPr id="17" name="Title 1">
            <a:extLst>
              <a:ext uri="{FF2B5EF4-FFF2-40B4-BE49-F238E27FC236}">
                <a16:creationId xmlns:a16="http://schemas.microsoft.com/office/drawing/2014/main" id="{85D22935-33D0-40FF-D378-68408523FE69}"/>
              </a:ext>
            </a:extLst>
          </p:cNvPr>
          <p:cNvSpPr txBox="1">
            <a:spLocks/>
          </p:cNvSpPr>
          <p:nvPr/>
        </p:nvSpPr>
        <p:spPr>
          <a:xfrm>
            <a:off x="6603023" y="494062"/>
            <a:ext cx="5313799"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العصف الذهني</a:t>
            </a:r>
          </a:p>
        </p:txBody>
      </p:sp>
      <p:sp>
        <p:nvSpPr>
          <p:cNvPr id="18" name="TextBox 17">
            <a:extLst>
              <a:ext uri="{FF2B5EF4-FFF2-40B4-BE49-F238E27FC236}">
                <a16:creationId xmlns:a16="http://schemas.microsoft.com/office/drawing/2014/main" id="{51448989-1583-B986-C371-5E96A303CF98}"/>
              </a:ext>
            </a:extLst>
          </p:cNvPr>
          <p:cNvSpPr txBox="1"/>
          <p:nvPr/>
        </p:nvSpPr>
        <p:spPr>
          <a:xfrm>
            <a:off x="4664466" y="4241668"/>
            <a:ext cx="6408459" cy="2308324"/>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ضرورة تجنب النقد والحكم على الأفكار</a:t>
            </a:r>
          </a:p>
          <a:p>
            <a:pPr marL="285750" indent="-285750" algn="just" rtl="1">
              <a:buFont typeface="Arial" pitchFamily="34" charset="0"/>
              <a:buChar char="•"/>
            </a:pPr>
            <a:r>
              <a:rPr lang="ar-EG" sz="1600" dirty="0">
                <a:latin typeface="Cairo" pitchFamily="2" charset="-78"/>
                <a:cs typeface="Cairo" pitchFamily="2" charset="-78"/>
              </a:rPr>
              <a:t>إطلاق حرية التفكير والترحيب بكل الأفكار مهم يكن نوعها أو مستواها</a:t>
            </a:r>
          </a:p>
          <a:p>
            <a:pPr marL="285750" indent="-285750" algn="just" rtl="1">
              <a:buFont typeface="Arial" pitchFamily="34" charset="0"/>
              <a:buChar char="•"/>
            </a:pPr>
            <a:r>
              <a:rPr lang="ar-EG" sz="1600" dirty="0">
                <a:latin typeface="Cairo" pitchFamily="2" charset="-78"/>
                <a:cs typeface="Cairo" pitchFamily="2" charset="-78"/>
              </a:rPr>
              <a:t>الوصول آلي أكبر عدد من الأفكار أياً كانت درجة جودتها وقابليتها للتطبيق</a:t>
            </a:r>
          </a:p>
          <a:p>
            <a:pPr marL="285750" indent="-285750" algn="just" rtl="1">
              <a:buFont typeface="Arial" pitchFamily="34" charset="0"/>
              <a:buChar char="•"/>
            </a:pPr>
            <a:r>
              <a:rPr lang="ar-EG" sz="1600" dirty="0">
                <a:latin typeface="Cairo" pitchFamily="2" charset="-78"/>
                <a:cs typeface="Cairo" pitchFamily="2" charset="-78"/>
              </a:rPr>
              <a:t>البناء على أفكار الآخرين وتطويرها</a:t>
            </a:r>
          </a:p>
          <a:p>
            <a:pPr marL="285750" indent="-285750" algn="just" rtl="1">
              <a:buFont typeface="Arial" pitchFamily="34" charset="0"/>
              <a:buChar char="•"/>
            </a:pPr>
            <a:r>
              <a:rPr lang="ar-EG" sz="1600" dirty="0">
                <a:latin typeface="Cairo" pitchFamily="2" charset="-78"/>
                <a:cs typeface="Cairo" pitchFamily="2" charset="-78"/>
              </a:rPr>
              <a:t>تسجل كل الأفكار المقدمة وإعدادها للنقاش الجماعي</a:t>
            </a:r>
          </a:p>
          <a:p>
            <a:pPr marL="285750" indent="-285750" algn="just" rtl="1">
              <a:buFont typeface="Arial" pitchFamily="34" charset="0"/>
              <a:buChar char="•"/>
            </a:pPr>
            <a:r>
              <a:rPr lang="ar-EG" sz="1600" dirty="0">
                <a:latin typeface="Cairo" pitchFamily="2" charset="-78"/>
                <a:cs typeface="Cairo" pitchFamily="2" charset="-78"/>
              </a:rPr>
              <a:t>تقييم هذه الأفكار بعد الحصول على قدر جيد منها</a:t>
            </a:r>
          </a:p>
          <a:p>
            <a:pPr marL="285750" indent="-285750" algn="just" rtl="1">
              <a:buFont typeface="Arial" pitchFamily="34" charset="0"/>
              <a:buChar char="•"/>
            </a:pPr>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605" y="1946030"/>
            <a:ext cx="3810000" cy="3810000"/>
          </a:xfrm>
          <a:prstGeom prst="rect">
            <a:avLst/>
          </a:prstGeom>
        </p:spPr>
      </p:pic>
    </p:spTree>
    <p:extLst>
      <p:ext uri="{BB962C8B-B14F-4D97-AF65-F5344CB8AC3E}">
        <p14:creationId xmlns:p14="http://schemas.microsoft.com/office/powerpoint/2010/main" val="1961102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0" name="Rectangle: Rounded Corners 15">
            <a:extLst>
              <a:ext uri="{FF2B5EF4-FFF2-40B4-BE49-F238E27FC236}">
                <a16:creationId xmlns:a16="http://schemas.microsoft.com/office/drawing/2014/main" id="{9627FEFF-DA7A-9C67-6BD6-710A0FB605CD}"/>
              </a:ext>
            </a:extLst>
          </p:cNvPr>
          <p:cNvSpPr/>
          <p:nvPr/>
        </p:nvSpPr>
        <p:spPr>
          <a:xfrm>
            <a:off x="6304084" y="1275479"/>
            <a:ext cx="5000165"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متى يستخدم أسلوب العصف الذهني؟</a:t>
            </a:r>
          </a:p>
        </p:txBody>
      </p:sp>
      <p:pic>
        <p:nvPicPr>
          <p:cNvPr id="17" name="Picture 16"/>
          <p:cNvPicPr>
            <a:picLocks noChangeAspect="1"/>
          </p:cNvPicPr>
          <p:nvPr/>
        </p:nvPicPr>
        <p:blipFill rotWithShape="1">
          <a:blip r:embed="rId12">
            <a:extLst>
              <a:ext uri="{28A0092B-C50C-407E-A947-70E740481C1C}">
                <a14:useLocalDpi xmlns:a14="http://schemas.microsoft.com/office/drawing/2010/main" val="0"/>
              </a:ext>
            </a:extLst>
          </a:blip>
          <a:srcRect r="51050"/>
          <a:stretch/>
        </p:blipFill>
        <p:spPr>
          <a:xfrm>
            <a:off x="2841635" y="2503198"/>
            <a:ext cx="6508728" cy="3491630"/>
          </a:xfrm>
          <a:prstGeom prst="rect">
            <a:avLst/>
          </a:prstGeom>
        </p:spPr>
      </p:pic>
      <p:sp>
        <p:nvSpPr>
          <p:cNvPr id="18" name="TextBox 17">
            <a:extLst>
              <a:ext uri="{FF2B5EF4-FFF2-40B4-BE49-F238E27FC236}">
                <a16:creationId xmlns:a16="http://schemas.microsoft.com/office/drawing/2014/main" id="{5308E0FC-FFA9-B873-1967-1DFC6A5430D9}"/>
              </a:ext>
            </a:extLst>
          </p:cNvPr>
          <p:cNvSpPr txBox="1"/>
          <p:nvPr/>
        </p:nvSpPr>
        <p:spPr>
          <a:xfrm>
            <a:off x="6877210" y="3736641"/>
            <a:ext cx="2202451" cy="1569660"/>
          </a:xfrm>
          <a:prstGeom prst="rect">
            <a:avLst/>
          </a:prstGeom>
          <a:noFill/>
        </p:spPr>
        <p:txBody>
          <a:bodyPr wrap="square">
            <a:spAutoFit/>
          </a:bodyPr>
          <a:lstStyle/>
          <a:p>
            <a:pPr algn="ctr" rtl="1"/>
            <a:r>
              <a:rPr lang="ar-SA" sz="2400" b="1" dirty="0">
                <a:latin typeface="29LT Azer Extra Light" panose="00000400000000000000" pitchFamily="2" charset="-78"/>
                <a:cs typeface="29LT Azer Extra Light" panose="00000400000000000000" pitchFamily="2" charset="-78"/>
              </a:rPr>
              <a:t>تحقيق مشاركة عالية المستوى</a:t>
            </a:r>
          </a:p>
          <a:p>
            <a:pPr marL="0" indent="0" algn="ctr" rtl="1">
              <a:buNone/>
            </a:pPr>
            <a:endParaRPr lang="ar-EG" sz="24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sz="2400" b="1" dirty="0">
                <a:latin typeface="29LT Azer Extra Light" panose="00000400000000000000" pitchFamily="2" charset="-78"/>
                <a:cs typeface="29LT Azer Extra Light" panose="00000400000000000000" pitchFamily="2" charset="-78"/>
              </a:rPr>
              <a:t> </a:t>
            </a:r>
            <a:endParaRPr lang="en-US" sz="2400" b="1" dirty="0">
              <a:latin typeface="29LT Azer Extra Light" panose="00000400000000000000" pitchFamily="2" charset="-78"/>
              <a:cs typeface="29LT Azer Extra Light" panose="00000400000000000000" pitchFamily="2" charset="-78"/>
            </a:endParaRPr>
          </a:p>
        </p:txBody>
      </p:sp>
      <p:sp>
        <p:nvSpPr>
          <p:cNvPr id="21" name="TextBox 20">
            <a:extLst>
              <a:ext uri="{FF2B5EF4-FFF2-40B4-BE49-F238E27FC236}">
                <a16:creationId xmlns:a16="http://schemas.microsoft.com/office/drawing/2014/main" id="{5308E0FC-FFA9-B873-1967-1DFC6A5430D9}"/>
              </a:ext>
            </a:extLst>
          </p:cNvPr>
          <p:cNvSpPr txBox="1"/>
          <p:nvPr/>
        </p:nvSpPr>
        <p:spPr>
          <a:xfrm>
            <a:off x="3686886" y="3736641"/>
            <a:ext cx="2202451" cy="1938992"/>
          </a:xfrm>
          <a:prstGeom prst="rect">
            <a:avLst/>
          </a:prstGeom>
          <a:noFill/>
        </p:spPr>
        <p:txBody>
          <a:bodyPr wrap="square">
            <a:spAutoFit/>
          </a:bodyPr>
          <a:lstStyle/>
          <a:p>
            <a:pPr algn="ctr" rtl="1"/>
            <a:r>
              <a:rPr lang="ar-SA" sz="2400" b="1" dirty="0">
                <a:latin typeface="29LT Azer Extra Light" panose="00000400000000000000" pitchFamily="2" charset="-78"/>
                <a:cs typeface="29LT Azer Extra Light" panose="00000400000000000000" pitchFamily="2" charset="-78"/>
              </a:rPr>
              <a:t>إتاحة الفرصة للحلول الابتكارية وغير التقليدية</a:t>
            </a:r>
          </a:p>
          <a:p>
            <a:pPr marL="0" indent="0" algn="ctr" rtl="1">
              <a:buNone/>
            </a:pPr>
            <a:endParaRPr lang="ar-EG" sz="24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ctr" rtl="1">
              <a:buNone/>
            </a:pPr>
            <a:r>
              <a:rPr lang="ar-EG" sz="2400" b="1" dirty="0">
                <a:latin typeface="29LT Azer Extra Light" panose="00000400000000000000" pitchFamily="2" charset="-78"/>
                <a:cs typeface="29LT Azer Extra Light" panose="00000400000000000000" pitchFamily="2" charset="-78"/>
              </a:rPr>
              <a:t> </a:t>
            </a:r>
            <a:endParaRPr lang="en-US" sz="2400" b="1" dirty="0">
              <a:latin typeface="29LT Azer Extra Light" panose="00000400000000000000" pitchFamily="2" charset="-78"/>
              <a:cs typeface="29LT Azer Extra Light" panose="00000400000000000000" pitchFamily="2" charset="-78"/>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96743" y="2285736"/>
            <a:ext cx="1199256" cy="1199256"/>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04017" y="2170399"/>
            <a:ext cx="1429931" cy="1429931"/>
          </a:xfrm>
          <a:prstGeom prst="rect">
            <a:avLst/>
          </a:prstGeom>
        </p:spPr>
      </p:pic>
    </p:spTree>
    <p:extLst>
      <p:ext uri="{BB962C8B-B14F-4D97-AF65-F5344CB8AC3E}">
        <p14:creationId xmlns:p14="http://schemas.microsoft.com/office/powerpoint/2010/main" val="4130444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0" name="Rectangle: Rounded Corners 15">
            <a:extLst>
              <a:ext uri="{FF2B5EF4-FFF2-40B4-BE49-F238E27FC236}">
                <a16:creationId xmlns:a16="http://schemas.microsoft.com/office/drawing/2014/main" id="{9627FEFF-DA7A-9C67-6BD6-710A0FB605CD}"/>
              </a:ext>
            </a:extLst>
          </p:cNvPr>
          <p:cNvSpPr/>
          <p:nvPr/>
        </p:nvSpPr>
        <p:spPr>
          <a:xfrm>
            <a:off x="4264270" y="1275479"/>
            <a:ext cx="7039980"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الصعوبات التي قد تواجه المدرب عند تنفيذ هذا الأسلوب</a:t>
            </a:r>
          </a:p>
        </p:txBody>
      </p:sp>
      <p:pic>
        <p:nvPicPr>
          <p:cNvPr id="22" name="Picture 21"/>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71138" y="2043116"/>
            <a:ext cx="5251358" cy="2008386"/>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6998985" y="2896066"/>
            <a:ext cx="3033913" cy="1015663"/>
          </a:xfrm>
          <a:prstGeom prst="rect">
            <a:avLst/>
          </a:prstGeom>
          <a:noFill/>
        </p:spPr>
        <p:txBody>
          <a:bodyPr wrap="square">
            <a:spAutoFit/>
          </a:bodyPr>
          <a:lstStyle/>
          <a:p>
            <a:pPr algn="r" rtl="1"/>
            <a:r>
              <a:rPr lang="ar-EG" sz="1500" b="1" dirty="0">
                <a:solidFill>
                  <a:srgbClr val="39343C"/>
                </a:solidFill>
                <a:latin typeface="29LT Azer Extra Light" panose="00000400000000000000" pitchFamily="2" charset="-78"/>
                <a:cs typeface="29LT Azer Extra Light" panose="00000400000000000000" pitchFamily="2" charset="-78"/>
              </a:rPr>
              <a:t>قد تضيع أو تختلط بعض نقاط التعلم أثناء العصف الذهني وقد يصعب فهمها</a:t>
            </a:r>
          </a:p>
          <a:p>
            <a:pPr marL="0" indent="0" algn="r" rtl="1">
              <a:buNone/>
            </a:pPr>
            <a:endParaRPr lang="ar-EG" sz="15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500" b="1" dirty="0">
                <a:solidFill>
                  <a:srgbClr val="39343C"/>
                </a:solidFill>
                <a:latin typeface="29LT Azer Extra Light" panose="00000400000000000000" pitchFamily="2" charset="-78"/>
                <a:cs typeface="29LT Azer Extra Light" panose="00000400000000000000" pitchFamily="2" charset="-78"/>
              </a:rPr>
              <a:t> </a:t>
            </a:r>
            <a:endParaRPr lang="en-US" sz="1500" b="1" dirty="0">
              <a:solidFill>
                <a:srgbClr val="39343C"/>
              </a:solidFill>
              <a:latin typeface="29LT Azer Extra Light" panose="00000400000000000000" pitchFamily="2" charset="-78"/>
              <a:cs typeface="29LT Azer Extra Light" panose="00000400000000000000" pitchFamily="2" charset="-78"/>
            </a:endParaRPr>
          </a:p>
        </p:txBody>
      </p:sp>
      <p:pic>
        <p:nvPicPr>
          <p:cNvPr id="24" name="Picture 23"/>
          <p:cNvPicPr>
            <a:picLocks noChangeAspect="1"/>
          </p:cNvPicPr>
          <p:nvPr/>
        </p:nvPicPr>
        <p:blipFill rotWithShape="1">
          <a:blip r:embed="rId12">
            <a:extLst>
              <a:ext uri="{28A0092B-C50C-407E-A947-70E740481C1C}">
                <a14:useLocalDpi xmlns:a14="http://schemas.microsoft.com/office/drawing/2010/main" val="0"/>
              </a:ext>
            </a:extLst>
          </a:blip>
          <a:srcRect l="16269"/>
          <a:stretch/>
        </p:blipFill>
        <p:spPr>
          <a:xfrm>
            <a:off x="1084294" y="2043116"/>
            <a:ext cx="5319101" cy="2109399"/>
          </a:xfrm>
          <a:prstGeom prst="rect">
            <a:avLst/>
          </a:prstGeom>
        </p:spPr>
      </p:pic>
      <p:sp>
        <p:nvSpPr>
          <p:cNvPr id="25" name="TextBox 24">
            <a:extLst>
              <a:ext uri="{FF2B5EF4-FFF2-40B4-BE49-F238E27FC236}">
                <a16:creationId xmlns:a16="http://schemas.microsoft.com/office/drawing/2014/main" id="{5308E0FC-FFA9-B873-1967-1DFC6A5430D9}"/>
              </a:ext>
            </a:extLst>
          </p:cNvPr>
          <p:cNvSpPr txBox="1"/>
          <p:nvPr/>
        </p:nvSpPr>
        <p:spPr>
          <a:xfrm>
            <a:off x="1881556" y="2887274"/>
            <a:ext cx="2672533" cy="1015663"/>
          </a:xfrm>
          <a:prstGeom prst="rect">
            <a:avLst/>
          </a:prstGeom>
          <a:noFill/>
        </p:spPr>
        <p:txBody>
          <a:bodyPr wrap="square">
            <a:spAutoFit/>
          </a:bodyPr>
          <a:lstStyle/>
          <a:p>
            <a:pPr algn="r" rtl="1"/>
            <a:r>
              <a:rPr lang="ar-EG" sz="1500" b="1" dirty="0">
                <a:solidFill>
                  <a:srgbClr val="39343C"/>
                </a:solidFill>
                <a:latin typeface="29LT Azer Extra Light" panose="00000400000000000000" pitchFamily="2" charset="-78"/>
                <a:cs typeface="29LT Azer Extra Light" panose="00000400000000000000" pitchFamily="2" charset="-78"/>
              </a:rPr>
              <a:t>قد يسيطر عليها بعض المشاركين محبي الظهور</a:t>
            </a:r>
          </a:p>
          <a:p>
            <a:pPr marL="0" indent="0" algn="r" rtl="1">
              <a:buNone/>
            </a:pPr>
            <a:endParaRPr lang="ar-EG" sz="15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500" b="1" dirty="0">
                <a:solidFill>
                  <a:srgbClr val="39343C"/>
                </a:solidFill>
                <a:latin typeface="29LT Azer Extra Light" panose="00000400000000000000" pitchFamily="2" charset="-78"/>
                <a:cs typeface="29LT Azer Extra Light" panose="00000400000000000000" pitchFamily="2" charset="-78"/>
              </a:rPr>
              <a:t> </a:t>
            </a:r>
            <a:endParaRPr lang="en-US" sz="1500" b="1" dirty="0">
              <a:solidFill>
                <a:srgbClr val="39343C"/>
              </a:solidFill>
              <a:latin typeface="29LT Azer Extra Light" panose="00000400000000000000" pitchFamily="2" charset="-78"/>
              <a:cs typeface="29LT Azer Extra Light" panose="00000400000000000000" pitchFamily="2" charset="-78"/>
            </a:endParaRPr>
          </a:p>
        </p:txBody>
      </p:sp>
      <p:pic>
        <p:nvPicPr>
          <p:cNvPr id="27" name="Picture 26"/>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3845459" y="4112546"/>
            <a:ext cx="5251358" cy="2008386"/>
          </a:xfrm>
          <a:prstGeom prst="rect">
            <a:avLst/>
          </a:prstGeom>
        </p:spPr>
      </p:pic>
      <p:sp>
        <p:nvSpPr>
          <p:cNvPr id="28" name="TextBox 27">
            <a:extLst>
              <a:ext uri="{FF2B5EF4-FFF2-40B4-BE49-F238E27FC236}">
                <a16:creationId xmlns:a16="http://schemas.microsoft.com/office/drawing/2014/main" id="{5308E0FC-FFA9-B873-1967-1DFC6A5430D9}"/>
              </a:ext>
            </a:extLst>
          </p:cNvPr>
          <p:cNvSpPr txBox="1"/>
          <p:nvPr/>
        </p:nvSpPr>
        <p:spPr>
          <a:xfrm>
            <a:off x="4580465" y="4984856"/>
            <a:ext cx="2690824" cy="1015663"/>
          </a:xfrm>
          <a:prstGeom prst="rect">
            <a:avLst/>
          </a:prstGeom>
          <a:noFill/>
        </p:spPr>
        <p:txBody>
          <a:bodyPr wrap="square">
            <a:spAutoFit/>
          </a:bodyPr>
          <a:lstStyle/>
          <a:p>
            <a:pPr algn="r" rtl="1"/>
            <a:r>
              <a:rPr lang="ar-EG" sz="1500" b="1" dirty="0">
                <a:solidFill>
                  <a:srgbClr val="39343C"/>
                </a:solidFill>
                <a:latin typeface="29LT Azer Extra Light" panose="00000400000000000000" pitchFamily="2" charset="-78"/>
                <a:cs typeface="29LT Azer Extra Light" panose="00000400000000000000" pitchFamily="2" charset="-78"/>
              </a:rPr>
              <a:t>قد يخرج بعض المشاركين عن الموضوع المحدد للعصف الذهني</a:t>
            </a:r>
          </a:p>
          <a:p>
            <a:pPr marL="0" indent="0" algn="r" rtl="1">
              <a:buNone/>
            </a:pPr>
            <a:endParaRPr lang="ar-EG" sz="15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500" b="1" dirty="0">
                <a:solidFill>
                  <a:srgbClr val="39343C"/>
                </a:solidFill>
                <a:latin typeface="29LT Azer Extra Light" panose="00000400000000000000" pitchFamily="2" charset="-78"/>
                <a:cs typeface="29LT Azer Extra Light" panose="00000400000000000000" pitchFamily="2" charset="-78"/>
              </a:rPr>
              <a:t> </a:t>
            </a:r>
            <a:endParaRPr lang="en-US" sz="1500" b="1" dirty="0">
              <a:solidFill>
                <a:srgbClr val="39343C"/>
              </a:solidFill>
              <a:latin typeface="29LT Azer Extra Light" panose="00000400000000000000" pitchFamily="2" charset="-78"/>
              <a:cs typeface="29LT Azer Extra Light" panose="00000400000000000000" pitchFamily="2" charset="-78"/>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51306" y="2631876"/>
            <a:ext cx="1037382" cy="1037382"/>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7004" y="2640668"/>
            <a:ext cx="1037382" cy="1037382"/>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65569" y="4439529"/>
            <a:ext cx="1037382" cy="1037382"/>
          </a:xfrm>
          <a:prstGeom prst="rect">
            <a:avLst/>
          </a:prstGeom>
        </p:spPr>
      </p:pic>
    </p:spTree>
    <p:extLst>
      <p:ext uri="{BB962C8B-B14F-4D97-AF65-F5344CB8AC3E}">
        <p14:creationId xmlns:p14="http://schemas.microsoft.com/office/powerpoint/2010/main" val="46719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9" name="TextBox 18">
            <a:extLst>
              <a:ext uri="{FF2B5EF4-FFF2-40B4-BE49-F238E27FC236}">
                <a16:creationId xmlns:a16="http://schemas.microsoft.com/office/drawing/2014/main" id="{51448989-1583-B986-C371-5E96A303CF98}"/>
              </a:ext>
            </a:extLst>
          </p:cNvPr>
          <p:cNvSpPr txBox="1"/>
          <p:nvPr/>
        </p:nvSpPr>
        <p:spPr>
          <a:xfrm>
            <a:off x="4818185" y="1340033"/>
            <a:ext cx="6408459" cy="1569660"/>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تتميز الحالة في شكل مشكلة واقعية أو افتراضية ويمكن تقديمها للمتدرب بعدة صور إما أن تكون مكتوبة أو مسموعة أو مرئية ومرفق بها بعض التفاصيل عن حيثيات المشكلة وخلفياتها وأسبابها ويطلب من المتدرب قراءتها بهدف الوصول إلى اقتراحات حيال تلك المشكلة</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20" name="Rectangle: Rounded Corners 15">
            <a:extLst>
              <a:ext uri="{FF2B5EF4-FFF2-40B4-BE49-F238E27FC236}">
                <a16:creationId xmlns:a16="http://schemas.microsoft.com/office/drawing/2014/main" id="{9627FEFF-DA7A-9C67-6BD6-710A0FB605CD}"/>
              </a:ext>
            </a:extLst>
          </p:cNvPr>
          <p:cNvSpPr/>
          <p:nvPr/>
        </p:nvSpPr>
        <p:spPr>
          <a:xfrm>
            <a:off x="9533947" y="2785980"/>
            <a:ext cx="1770301"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أهدافها</a:t>
            </a:r>
          </a:p>
        </p:txBody>
      </p:sp>
      <p:sp>
        <p:nvSpPr>
          <p:cNvPr id="17" name="Title 1">
            <a:extLst>
              <a:ext uri="{FF2B5EF4-FFF2-40B4-BE49-F238E27FC236}">
                <a16:creationId xmlns:a16="http://schemas.microsoft.com/office/drawing/2014/main" id="{85D22935-33D0-40FF-D378-68408523FE69}"/>
              </a:ext>
            </a:extLst>
          </p:cNvPr>
          <p:cNvSpPr txBox="1">
            <a:spLocks/>
          </p:cNvSpPr>
          <p:nvPr/>
        </p:nvSpPr>
        <p:spPr>
          <a:xfrm>
            <a:off x="6603023" y="494062"/>
            <a:ext cx="5313799"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أسلوب دراسة الحالة</a:t>
            </a:r>
          </a:p>
        </p:txBody>
      </p:sp>
      <p:sp>
        <p:nvSpPr>
          <p:cNvPr id="18" name="TextBox 17">
            <a:extLst>
              <a:ext uri="{FF2B5EF4-FFF2-40B4-BE49-F238E27FC236}">
                <a16:creationId xmlns:a16="http://schemas.microsoft.com/office/drawing/2014/main" id="{51448989-1583-B986-C371-5E96A303CF98}"/>
              </a:ext>
            </a:extLst>
          </p:cNvPr>
          <p:cNvSpPr txBox="1"/>
          <p:nvPr/>
        </p:nvSpPr>
        <p:spPr>
          <a:xfrm>
            <a:off x="4664466" y="3747250"/>
            <a:ext cx="6408459" cy="2062103"/>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ويهدف أسلوب دراسة الحالة إلى تمكين المتدربين من استنتاج بعض المبادئ والمفاهيم الهامة بشأن موضوع المشكلة أو الموضوعات الشبيهة بطريقة ذاتية، كما يساعد هذا الأسلوب على إكساب المتدربين بعض المهارات الأساسية في حل المشكلات وفق منهج علمي موضوعي</a:t>
            </a:r>
          </a:p>
          <a:p>
            <a:pPr marL="285750" indent="-285750" algn="just" rtl="1">
              <a:buFont typeface="Arial" pitchFamily="34" charset="0"/>
              <a:buChar char="•"/>
            </a:pPr>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Tree>
    <p:extLst>
      <p:ext uri="{BB962C8B-B14F-4D97-AF65-F5344CB8AC3E}">
        <p14:creationId xmlns:p14="http://schemas.microsoft.com/office/powerpoint/2010/main" val="2561134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747846" y="494062"/>
            <a:ext cx="7168977"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endParaRPr lang="ar-EG" sz="25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19" name="TextBox 18">
            <a:extLst>
              <a:ext uri="{FF2B5EF4-FFF2-40B4-BE49-F238E27FC236}">
                <a16:creationId xmlns:a16="http://schemas.microsoft.com/office/drawing/2014/main" id="{51448989-1583-B986-C371-5E96A303CF98}"/>
              </a:ext>
            </a:extLst>
          </p:cNvPr>
          <p:cNvSpPr txBox="1"/>
          <p:nvPr/>
        </p:nvSpPr>
        <p:spPr>
          <a:xfrm>
            <a:off x="4818185" y="1340033"/>
            <a:ext cx="6408459" cy="2800767"/>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طريقة سرد أو رواية القصص تعتبر من الطرق فورية التأثير (خاصة لتغير الاتجاهات) ويرجع ذلك لكونها طريقة بسيطة ولها القدرة على الإقناع والتسلية حيث يكون التعلم من خلالها لطريقة طبيعية، بالإضافة إلى أنها تنتج آثاراً إيجابية على المتدربين وتحسن من التنمية الشخصية لهم</a:t>
            </a:r>
          </a:p>
          <a:p>
            <a:pPr marL="285750" indent="-285750" algn="just" rtl="1">
              <a:buFont typeface="Arial" pitchFamily="34" charset="0"/>
              <a:buChar char="•"/>
            </a:pPr>
            <a:endParaRPr lang="ar-EG" sz="1600" dirty="0">
              <a:latin typeface="Cairo" pitchFamily="2" charset="-78"/>
              <a:cs typeface="Cairo" pitchFamily="2" charset="-78"/>
            </a:endParaRPr>
          </a:p>
          <a:p>
            <a:pPr marL="285750" indent="-285750" algn="just" rtl="1">
              <a:buFont typeface="Arial" pitchFamily="34" charset="0"/>
              <a:buChar char="•"/>
            </a:pPr>
            <a:r>
              <a:rPr lang="ar-EG" sz="1600" dirty="0">
                <a:latin typeface="Cairo" pitchFamily="2" charset="-78"/>
                <a:cs typeface="Cairo" pitchFamily="2" charset="-78"/>
              </a:rPr>
              <a:t>تستطيع القصة أن تظهر وتجسد القيم الخاصة بها ولذا فإن لها تأثير واضح على عملية التعلم ويسهل تذكرها، وذلك لقدرتها على تنشيط فصي المخ ( الأيمن والأيسر) وتجعلهما يعملان معا في تناغم وتكامل وذلك من خلال تأثيرها على الجانب الإدراكي والوجداني معاً</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
        <p:nvSpPr>
          <p:cNvPr id="17" name="Title 1">
            <a:extLst>
              <a:ext uri="{FF2B5EF4-FFF2-40B4-BE49-F238E27FC236}">
                <a16:creationId xmlns:a16="http://schemas.microsoft.com/office/drawing/2014/main" id="{85D22935-33D0-40FF-D378-68408523FE69}"/>
              </a:ext>
            </a:extLst>
          </p:cNvPr>
          <p:cNvSpPr txBox="1">
            <a:spLocks/>
          </p:cNvSpPr>
          <p:nvPr/>
        </p:nvSpPr>
        <p:spPr>
          <a:xfrm>
            <a:off x="6603023" y="494062"/>
            <a:ext cx="5313799"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أسلوب سرد القصة</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4064" y="3882155"/>
            <a:ext cx="2325858" cy="2325858"/>
          </a:xfrm>
          <a:prstGeom prst="rect">
            <a:avLst/>
          </a:prstGeom>
        </p:spPr>
      </p:pic>
    </p:spTree>
    <p:extLst>
      <p:ext uri="{BB962C8B-B14F-4D97-AF65-F5344CB8AC3E}">
        <p14:creationId xmlns:p14="http://schemas.microsoft.com/office/powerpoint/2010/main" val="12936054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4" y="3377111"/>
            <a:ext cx="3359477" cy="335947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554415" y="494062"/>
            <a:ext cx="736240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ثانياً : الأساليب المستخدمة خارج قاعة التدريب</a:t>
            </a: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1">
              <a:biLevel thresh="75000"/>
              <a:extLst>
                <a:ext uri="{96DAC541-7B7A-43D3-8B79-37D633B846F1}">
                  <asvg:svgBlip xmlns:asvg="http://schemas.microsoft.com/office/drawing/2016/SVG/main" r:embed="rId12"/>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90086" y="408379"/>
              <a:ext cx="877960" cy="589696"/>
            </a:xfrm>
            <a:prstGeom prst="rect">
              <a:avLst/>
            </a:prstGeom>
          </p:spPr>
        </p:pic>
      </p:grpSp>
      <p:sp>
        <p:nvSpPr>
          <p:cNvPr id="21" name="Rectangle: Rounded Corners 15">
            <a:extLst>
              <a:ext uri="{FF2B5EF4-FFF2-40B4-BE49-F238E27FC236}">
                <a16:creationId xmlns:a16="http://schemas.microsoft.com/office/drawing/2014/main" id="{9627FEFF-DA7A-9C67-6BD6-710A0FB605CD}"/>
              </a:ext>
            </a:extLst>
          </p:cNvPr>
          <p:cNvSpPr/>
          <p:nvPr/>
        </p:nvSpPr>
        <p:spPr>
          <a:xfrm>
            <a:off x="8141677" y="1249103"/>
            <a:ext cx="316257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التكليفات أو الواجبات</a:t>
            </a:r>
          </a:p>
        </p:txBody>
      </p:sp>
      <p:sp>
        <p:nvSpPr>
          <p:cNvPr id="22" name="TextBox 21">
            <a:extLst>
              <a:ext uri="{FF2B5EF4-FFF2-40B4-BE49-F238E27FC236}">
                <a16:creationId xmlns:a16="http://schemas.microsoft.com/office/drawing/2014/main" id="{51448989-1583-B986-C371-5E96A303CF98}"/>
              </a:ext>
            </a:extLst>
          </p:cNvPr>
          <p:cNvSpPr txBox="1"/>
          <p:nvPr/>
        </p:nvSpPr>
        <p:spPr>
          <a:xfrm>
            <a:off x="4818185" y="2238110"/>
            <a:ext cx="6408459" cy="1815882"/>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هي الأنشطة الأكثر استخداماً في هذه المجموعة وتعد امتداداً للتعلم خارج قاعة التدريب، وقد تكون التكليفات على هيئة كتابة أو قراءة شيء ما أو تمرين عملي أو حل مشكلة</a:t>
            </a:r>
          </a:p>
          <a:p>
            <a:pPr marL="285750" indent="-285750" algn="just" rtl="1">
              <a:buFont typeface="Arial" pitchFamily="34" charset="0"/>
              <a:buChar char="•"/>
            </a:pPr>
            <a:r>
              <a:rPr lang="ar-EG" sz="1600" dirty="0">
                <a:latin typeface="Cairo" pitchFamily="2" charset="-78"/>
                <a:cs typeface="Cairo" pitchFamily="2" charset="-78"/>
              </a:rPr>
              <a:t>وتهدف هذه التكليفات إلى تقوية أواصر التعلم الذاتي للمتدربين  وتنمية بعض المهارات لديهم وكذلك منحهم وقتاً اضافياً للتدريب والتأمل</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11406" y="3895612"/>
            <a:ext cx="1154723" cy="1154723"/>
          </a:xfrm>
          <a:prstGeom prst="rect">
            <a:avLst/>
          </a:prstGeom>
        </p:spPr>
      </p:pic>
    </p:spTree>
    <p:extLst>
      <p:ext uri="{BB962C8B-B14F-4D97-AF65-F5344CB8AC3E}">
        <p14:creationId xmlns:p14="http://schemas.microsoft.com/office/powerpoint/2010/main" val="40107234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15">
            <a:extLst>
              <a:ext uri="{FF2B5EF4-FFF2-40B4-BE49-F238E27FC236}">
                <a16:creationId xmlns:a16="http://schemas.microsoft.com/office/drawing/2014/main" id="{9627FEFF-DA7A-9C67-6BD6-710A0FB605CD}"/>
              </a:ext>
            </a:extLst>
          </p:cNvPr>
          <p:cNvSpPr/>
          <p:nvPr/>
        </p:nvSpPr>
        <p:spPr>
          <a:xfrm>
            <a:off x="7570177" y="1249103"/>
            <a:ext cx="373407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 الرحلات أو الزيارات الميدانية</a:t>
            </a:r>
          </a:p>
        </p:txBody>
      </p:sp>
      <p:sp>
        <p:nvSpPr>
          <p:cNvPr id="22" name="TextBox 21">
            <a:extLst>
              <a:ext uri="{FF2B5EF4-FFF2-40B4-BE49-F238E27FC236}">
                <a16:creationId xmlns:a16="http://schemas.microsoft.com/office/drawing/2014/main" id="{51448989-1583-B986-C371-5E96A303CF98}"/>
              </a:ext>
            </a:extLst>
          </p:cNvPr>
          <p:cNvSpPr txBox="1"/>
          <p:nvPr/>
        </p:nvSpPr>
        <p:spPr>
          <a:xfrm>
            <a:off x="4818185" y="2238110"/>
            <a:ext cx="6408459" cy="2308324"/>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يقصد بالزيارات  الميدانية أو الرحلات قيام المتدربين بجولات ميدانية لأماكن خارج قاعة التدريب بغرض رؤية التطبيقات العملية للأفكار والمفاهيم والممارسات المعطاة للمتدربين في قاعات التدريب والتي لا يمكن تجسيدها, إحضارها إليهم في قاعات التدريب وقد تستغرق الزيارة عدة ساعات أو عدة أيام وبإمكانها تحقيق أهداف تدريبية لا يمكن تحقيقها بالأساليب الأخرى</a:t>
            </a:r>
          </a:p>
          <a:p>
            <a:pPr marL="285750" indent="-285750" algn="just" rtl="1">
              <a:buFont typeface="Arial" pitchFamily="34" charset="0"/>
              <a:buChar char="•"/>
            </a:pPr>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spTree>
    <p:extLst>
      <p:ext uri="{BB962C8B-B14F-4D97-AF65-F5344CB8AC3E}">
        <p14:creationId xmlns:p14="http://schemas.microsoft.com/office/powerpoint/2010/main" val="2834181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7FA7E1-8B34-C7F8-78C4-AEC3AE3BE52C}"/>
              </a:ext>
            </a:extLst>
          </p:cNvPr>
          <p:cNvSpPr/>
          <p:nvPr/>
        </p:nvSpPr>
        <p:spPr>
          <a:xfrm>
            <a:off x="0" y="0"/>
            <a:ext cx="12192000"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2AEF7F-B040-DDFB-28FF-80B4113677BD}"/>
              </a:ext>
            </a:extLst>
          </p:cNvPr>
          <p:cNvSpPr>
            <a:spLocks noGrp="1"/>
          </p:cNvSpPr>
          <p:nvPr>
            <p:ph type="ctrTitle"/>
          </p:nvPr>
        </p:nvSpPr>
        <p:spPr>
          <a:xfrm>
            <a:off x="-228600" y="506036"/>
            <a:ext cx="4193941" cy="1536573"/>
          </a:xfrm>
          <a:ln>
            <a:noFill/>
          </a:ln>
        </p:spPr>
        <p:txBody>
          <a:bodyPr anchor="t">
            <a:normAutofit/>
          </a:bodyPr>
          <a:lstStyle/>
          <a:p>
            <a:pPr algn="r">
              <a:spcBef>
                <a:spcPts val="0"/>
              </a:spcBef>
              <a:defRPr/>
            </a:pPr>
            <a:r>
              <a:rPr lang="ar-EG" sz="54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29LT Azer Black" pitchFamily="2" charset="-78"/>
                <a:cs typeface="29LT Azer Black" pitchFamily="2" charset="-78"/>
              </a:rPr>
              <a:t>تقويم التدريب</a:t>
            </a:r>
          </a:p>
        </p:txBody>
      </p:sp>
      <p:sp>
        <p:nvSpPr>
          <p:cNvPr id="9" name="Rectangle: Rounded Corners 8">
            <a:extLst>
              <a:ext uri="{FF2B5EF4-FFF2-40B4-BE49-F238E27FC236}">
                <a16:creationId xmlns:a16="http://schemas.microsoft.com/office/drawing/2014/main" id="{D4ACBE39-BC06-CE1E-F832-719D2761FF26}"/>
              </a:ext>
            </a:extLst>
          </p:cNvPr>
          <p:cNvSpPr/>
          <p:nvPr/>
        </p:nvSpPr>
        <p:spPr>
          <a:xfrm>
            <a:off x="319189" y="506036"/>
            <a:ext cx="101605" cy="721895"/>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49BD8B95-E2F4-C5B6-69C0-8B19F8445CA2}"/>
              </a:ext>
            </a:extLst>
          </p:cNvPr>
          <p:cNvGrpSpPr/>
          <p:nvPr/>
        </p:nvGrpSpPr>
        <p:grpSpPr>
          <a:xfrm>
            <a:off x="8726354" y="5892107"/>
            <a:ext cx="3098885" cy="585423"/>
            <a:chOff x="90086" y="408379"/>
            <a:chExt cx="3213534" cy="607082"/>
          </a:xfrm>
        </p:grpSpPr>
        <p:pic>
          <p:nvPicPr>
            <p:cNvPr id="12" name="Graphic 11">
              <a:extLst>
                <a:ext uri="{FF2B5EF4-FFF2-40B4-BE49-F238E27FC236}">
                  <a16:creationId xmlns:a16="http://schemas.microsoft.com/office/drawing/2014/main" id="{9F9605E0-15A2-AA04-400B-DD7040BBFF8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1878027" y="446000"/>
              <a:ext cx="1425593" cy="562013"/>
            </a:xfrm>
            <a:prstGeom prst="rect">
              <a:avLst/>
            </a:prstGeom>
          </p:spPr>
        </p:pic>
        <p:pic>
          <p:nvPicPr>
            <p:cNvPr id="13" name="Graphic 12">
              <a:extLst>
                <a:ext uri="{FF2B5EF4-FFF2-40B4-BE49-F238E27FC236}">
                  <a16:creationId xmlns:a16="http://schemas.microsoft.com/office/drawing/2014/main" id="{0D05AD39-F819-1281-79E5-04E1E2CA6DE6}"/>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1050611" y="483266"/>
              <a:ext cx="1043200" cy="532195"/>
            </a:xfrm>
            <a:prstGeom prst="rect">
              <a:avLst/>
            </a:prstGeom>
          </p:spPr>
        </p:pic>
        <p:pic>
          <p:nvPicPr>
            <p:cNvPr id="14" name="Graphic 13">
              <a:extLst>
                <a:ext uri="{FF2B5EF4-FFF2-40B4-BE49-F238E27FC236}">
                  <a16:creationId xmlns:a16="http://schemas.microsoft.com/office/drawing/2014/main" id="{7EBA19F8-B645-CF14-C9EB-510885BB6E7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90086" y="408379"/>
              <a:ext cx="877960" cy="589696"/>
            </a:xfrm>
            <a:prstGeom prst="rect">
              <a:avLst/>
            </a:prstGeom>
          </p:spPr>
        </p:pic>
      </p:gr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256135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7709647" y="467686"/>
            <a:ext cx="4207175"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800" b="1" dirty="0">
                <a:solidFill>
                  <a:srgbClr val="63596A"/>
                </a:solidFill>
                <a:latin typeface="Cairo SemiBold" pitchFamily="2" charset="-78"/>
                <a:cs typeface="Cairo SemiBold" pitchFamily="2" charset="-78"/>
              </a:rPr>
              <a:t>محاور اليوم الخامس</a:t>
            </a:r>
            <a:endParaRPr lang="ar-EG" sz="2800" b="1" dirty="0">
              <a:solidFill>
                <a:srgbClr val="63596A"/>
              </a:solidFill>
              <a:latin typeface="Cairo SemiBold" pitchFamily="2" charset="-78"/>
              <a:cs typeface="Cairo SemiBold" pitchFamily="2" charset="-78"/>
              <a:sym typeface="Calibri"/>
            </a:endParaRP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936723" y="2507618"/>
            <a:ext cx="5922742" cy="2366829"/>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4074478"/>
            <a:ext cx="5922742" cy="2366829"/>
          </a:xfrm>
          <a:prstGeom prst="rect">
            <a:avLst/>
          </a:prstGeom>
        </p:spPr>
      </p:pic>
      <p:sp>
        <p:nvSpPr>
          <p:cNvPr id="22" name="TextBox 21">
            <a:extLst>
              <a:ext uri="{FF2B5EF4-FFF2-40B4-BE49-F238E27FC236}">
                <a16:creationId xmlns:a16="http://schemas.microsoft.com/office/drawing/2014/main" id="{5308E0FC-FFA9-B873-1967-1DFC6A5430D9}"/>
              </a:ext>
            </a:extLst>
          </p:cNvPr>
          <p:cNvSpPr txBox="1"/>
          <p:nvPr/>
        </p:nvSpPr>
        <p:spPr>
          <a:xfrm>
            <a:off x="1815513" y="3489371"/>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التعامل مع المواقف الصعبة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sp>
        <p:nvSpPr>
          <p:cNvPr id="27" name="TextBox 26">
            <a:extLst>
              <a:ext uri="{FF2B5EF4-FFF2-40B4-BE49-F238E27FC236}">
                <a16:creationId xmlns:a16="http://schemas.microsoft.com/office/drawing/2014/main" id="{5308E0FC-FFA9-B873-1967-1DFC6A5430D9}"/>
              </a:ext>
            </a:extLst>
          </p:cNvPr>
          <p:cNvSpPr txBox="1"/>
          <p:nvPr/>
        </p:nvSpPr>
        <p:spPr>
          <a:xfrm>
            <a:off x="6807348" y="5088570"/>
            <a:ext cx="3243718" cy="954107"/>
          </a:xfrm>
          <a:prstGeom prst="rect">
            <a:avLst/>
          </a:prstGeom>
          <a:noFill/>
        </p:spPr>
        <p:txBody>
          <a:bodyPr wrap="square">
            <a:spAutoFit/>
          </a:bodyPr>
          <a:lstStyle/>
          <a:p>
            <a:pPr algn="r" rtl="1"/>
            <a:r>
              <a:rPr lang="ar-EG" sz="2400" b="1" dirty="0">
                <a:solidFill>
                  <a:srgbClr val="4C4551"/>
                </a:solidFill>
                <a:latin typeface="29LT Azer Black" pitchFamily="2" charset="-78"/>
                <a:cs typeface="29LT Azer Black" pitchFamily="2" charset="-78"/>
              </a:rPr>
              <a:t>فنيات تنفيذ التدريب وتقويمه</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l="16907"/>
          <a:stretch/>
        </p:blipFill>
        <p:spPr>
          <a:xfrm>
            <a:off x="6095999" y="840465"/>
            <a:ext cx="5922742" cy="2366829"/>
          </a:xfrm>
          <a:prstGeom prst="rect">
            <a:avLst/>
          </a:prstGeom>
        </p:spPr>
      </p:pic>
      <p:sp>
        <p:nvSpPr>
          <p:cNvPr id="30" name="TextBox 29">
            <a:extLst>
              <a:ext uri="{FF2B5EF4-FFF2-40B4-BE49-F238E27FC236}">
                <a16:creationId xmlns:a16="http://schemas.microsoft.com/office/drawing/2014/main" id="{5308E0FC-FFA9-B873-1967-1DFC6A5430D9}"/>
              </a:ext>
            </a:extLst>
          </p:cNvPr>
          <p:cNvSpPr txBox="1"/>
          <p:nvPr/>
        </p:nvSpPr>
        <p:spPr>
          <a:xfrm>
            <a:off x="6974789" y="1822218"/>
            <a:ext cx="3243718" cy="954107"/>
          </a:xfrm>
          <a:prstGeom prst="rect">
            <a:avLst/>
          </a:prstGeom>
          <a:noFill/>
        </p:spPr>
        <p:txBody>
          <a:bodyPr wrap="square">
            <a:spAutoFit/>
          </a:bodyPr>
          <a:lstStyle/>
          <a:p>
            <a:pPr algn="ctr" rtl="1"/>
            <a:r>
              <a:rPr lang="ar-EG" sz="2400" b="1" dirty="0">
                <a:solidFill>
                  <a:srgbClr val="4C4551"/>
                </a:solidFill>
                <a:latin typeface="29LT Azer Black" pitchFamily="2" charset="-78"/>
                <a:cs typeface="29LT Azer Black" pitchFamily="2" charset="-78"/>
              </a:rPr>
              <a:t>مبادئ العملية التدريبية</a:t>
            </a:r>
          </a:p>
          <a:p>
            <a:pPr marL="0" indent="0" algn="r" rtl="1">
              <a:buNone/>
            </a:pPr>
            <a:endParaRPr lang="ar-EG" sz="1600" b="1" dirty="0">
              <a:solidFill>
                <a:srgbClr val="000000"/>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600" b="1" dirty="0">
                <a:latin typeface="29LT Azer Extra Light" panose="00000400000000000000" pitchFamily="2" charset="-78"/>
                <a:cs typeface="29LT Azer Extra Light" panose="00000400000000000000" pitchFamily="2" charset="-78"/>
              </a:rPr>
              <a:t> </a:t>
            </a:r>
            <a:endParaRPr lang="en-US" sz="1600" b="1" dirty="0">
              <a:latin typeface="29LT Azer Extra Light" panose="00000400000000000000" pitchFamily="2" charset="-78"/>
              <a:cs typeface="29LT Azer Extra Light" panose="00000400000000000000" pitchFamily="2" charset="-78"/>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74733" y="1446639"/>
            <a:ext cx="1154479" cy="1154479"/>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19635" y="2934732"/>
            <a:ext cx="1855474" cy="1272107"/>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13894" y="4680652"/>
            <a:ext cx="1154479" cy="1154479"/>
          </a:xfrm>
          <a:prstGeom prst="rect">
            <a:avLst/>
          </a:prstGeom>
        </p:spPr>
      </p:pic>
    </p:spTree>
    <p:extLst>
      <p:ext uri="{BB962C8B-B14F-4D97-AF65-F5344CB8AC3E}">
        <p14:creationId xmlns:p14="http://schemas.microsoft.com/office/powerpoint/2010/main" val="12670640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15">
            <a:extLst>
              <a:ext uri="{FF2B5EF4-FFF2-40B4-BE49-F238E27FC236}">
                <a16:creationId xmlns:a16="http://schemas.microsoft.com/office/drawing/2014/main" id="{9627FEFF-DA7A-9C67-6BD6-710A0FB605CD}"/>
              </a:ext>
            </a:extLst>
          </p:cNvPr>
          <p:cNvSpPr/>
          <p:nvPr/>
        </p:nvSpPr>
        <p:spPr>
          <a:xfrm>
            <a:off x="7570177" y="1249103"/>
            <a:ext cx="3734074"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ما هو تقويم التدريب ؟</a:t>
            </a:r>
          </a:p>
        </p:txBody>
      </p:sp>
      <p:sp>
        <p:nvSpPr>
          <p:cNvPr id="22" name="TextBox 21">
            <a:extLst>
              <a:ext uri="{FF2B5EF4-FFF2-40B4-BE49-F238E27FC236}">
                <a16:creationId xmlns:a16="http://schemas.microsoft.com/office/drawing/2014/main" id="{51448989-1583-B986-C371-5E96A303CF98}"/>
              </a:ext>
            </a:extLst>
          </p:cNvPr>
          <p:cNvSpPr txBox="1"/>
          <p:nvPr/>
        </p:nvSpPr>
        <p:spPr>
          <a:xfrm>
            <a:off x="4818185" y="2238110"/>
            <a:ext cx="6408459" cy="1323439"/>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التقويم هو عملية تهدف إلى مراقبة تنفيذ الخطة لتأكد من أنها تسير وفق المنهج المرسوم لها والبرنامج الزمني المحدد لإنجاز مراحلها من أجل تحقيق أهدافها المقرر</a:t>
            </a:r>
          </a:p>
          <a:p>
            <a:pPr algn="just" rtl="1"/>
            <a:endParaRPr lang="ar-EG" sz="1600" dirty="0">
              <a:latin typeface="Cairo" pitchFamily="2" charset="-78"/>
              <a:cs typeface="Cairo" pitchFamily="2" charset="-78"/>
            </a:endParaRPr>
          </a:p>
          <a:p>
            <a:pPr algn="just" rtl="1"/>
            <a:endParaRPr lang="ar-EG" sz="1600" dirty="0">
              <a:latin typeface="Cairo" pitchFamily="2" charset="-78"/>
              <a:cs typeface="Cairo" pitchFamily="2" charset="-78"/>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5669" y="3117231"/>
            <a:ext cx="4856304" cy="3157545"/>
          </a:xfrm>
          <a:prstGeom prst="rect">
            <a:avLst/>
          </a:prstGeom>
        </p:spPr>
      </p:pic>
    </p:spTree>
    <p:extLst>
      <p:ext uri="{BB962C8B-B14F-4D97-AF65-F5344CB8AC3E}">
        <p14:creationId xmlns:p14="http://schemas.microsoft.com/office/powerpoint/2010/main" val="186577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4" y="3377111"/>
            <a:ext cx="3359477" cy="335947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554415" y="494062"/>
            <a:ext cx="736240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أهمية التقويم</a:t>
            </a: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1">
              <a:biLevel thresh="75000"/>
              <a:extLst>
                <a:ext uri="{96DAC541-7B7A-43D3-8B79-37D633B846F1}">
                  <asvg:svgBlip xmlns:asvg="http://schemas.microsoft.com/office/drawing/2016/SVG/main" r:embed="rId12"/>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9">
              <a:biLevel thresh="75000"/>
              <a:extLst>
                <a:ext uri="{96DAC541-7B7A-43D3-8B79-37D633B846F1}">
                  <asvg:svgBlip xmlns:asvg="http://schemas.microsoft.com/office/drawing/2016/SVG/main" r:embed="rId10"/>
                </a:ext>
              </a:extLst>
            </a:blip>
            <a:stretch>
              <a:fillRect/>
            </a:stretch>
          </p:blipFill>
          <p:spPr>
            <a:xfrm>
              <a:off x="90086" y="408379"/>
              <a:ext cx="877960" cy="589696"/>
            </a:xfrm>
            <a:prstGeom prst="rect">
              <a:avLst/>
            </a:prstGeom>
          </p:spPr>
        </p:pic>
      </p:grpSp>
      <p:sp>
        <p:nvSpPr>
          <p:cNvPr id="21" name="Rectangle: Rounded Corners 15">
            <a:extLst>
              <a:ext uri="{FF2B5EF4-FFF2-40B4-BE49-F238E27FC236}">
                <a16:creationId xmlns:a16="http://schemas.microsoft.com/office/drawing/2014/main" id="{9627FEFF-DA7A-9C67-6BD6-710A0FB605CD}"/>
              </a:ext>
            </a:extLst>
          </p:cNvPr>
          <p:cNvSpPr/>
          <p:nvPr/>
        </p:nvSpPr>
        <p:spPr>
          <a:xfrm>
            <a:off x="5328138" y="1249103"/>
            <a:ext cx="597611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ومن خلال التقييم نستطيع الوقوف على مايلي</a:t>
            </a:r>
          </a:p>
        </p:txBody>
      </p:sp>
      <p:sp>
        <p:nvSpPr>
          <p:cNvPr id="22" name="TextBox 21">
            <a:extLst>
              <a:ext uri="{FF2B5EF4-FFF2-40B4-BE49-F238E27FC236}">
                <a16:creationId xmlns:a16="http://schemas.microsoft.com/office/drawing/2014/main" id="{51448989-1583-B986-C371-5E96A303CF98}"/>
              </a:ext>
            </a:extLst>
          </p:cNvPr>
          <p:cNvSpPr txBox="1"/>
          <p:nvPr/>
        </p:nvSpPr>
        <p:spPr>
          <a:xfrm>
            <a:off x="4818185" y="2238110"/>
            <a:ext cx="6408459" cy="1323439"/>
          </a:xfrm>
          <a:prstGeom prst="rect">
            <a:avLst/>
          </a:prstGeom>
          <a:noFill/>
        </p:spPr>
        <p:txBody>
          <a:bodyPr wrap="square">
            <a:spAutoFit/>
          </a:bodyPr>
          <a:lstStyle/>
          <a:p>
            <a:pPr marL="285750" indent="-285750" algn="just" rtl="1">
              <a:buFont typeface="Arial" pitchFamily="34" charset="0"/>
              <a:buChar char="•"/>
            </a:pPr>
            <a:r>
              <a:rPr lang="ar-EG" sz="1600" dirty="0">
                <a:latin typeface="Cairo" pitchFamily="2" charset="-78"/>
                <a:cs typeface="Cairo" pitchFamily="2" charset="-78"/>
              </a:rPr>
              <a:t>الثغرات التي حدثت خلال تنفيذ البرنامج من حيث إعداده وتخطيطه وتنفيذه والوقوف على مسبباتها من أجل تلافيها</a:t>
            </a:r>
          </a:p>
          <a:p>
            <a:pPr marL="285750" indent="-285750" algn="just" rtl="1">
              <a:buFont typeface="Arial" pitchFamily="34" charset="0"/>
              <a:buChar char="•"/>
            </a:pPr>
            <a:r>
              <a:rPr lang="ar-EG" sz="1600" dirty="0">
                <a:latin typeface="Cairo" pitchFamily="2" charset="-78"/>
                <a:cs typeface="Cairo" pitchFamily="2" charset="-78"/>
              </a:rPr>
              <a:t>تحديد ومعرفة مدى نجاح المدربين في قيامهم بعملية التدريب</a:t>
            </a:r>
          </a:p>
          <a:p>
            <a:pPr marL="285750" indent="-285750" algn="just" rtl="1">
              <a:buFont typeface="Arial" pitchFamily="34" charset="0"/>
              <a:buChar char="•"/>
            </a:pPr>
            <a:r>
              <a:rPr lang="ar-EG" sz="1600" dirty="0">
                <a:latin typeface="Cairo" pitchFamily="2" charset="-78"/>
                <a:cs typeface="Cairo" pitchFamily="2" charset="-78"/>
              </a:rPr>
              <a:t>إعطاء صورة واضحة عن مدى إستفادة  المتدربين من التدريب</a:t>
            </a:r>
          </a:p>
          <a:p>
            <a:pPr algn="just" rtl="1"/>
            <a:endParaRPr lang="ar-EG" sz="1600" dirty="0">
              <a:latin typeface="Cairo" pitchFamily="2" charset="-78"/>
              <a:cs typeface="Cairo" pitchFamily="2" charset="-78"/>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96297" y="3790161"/>
            <a:ext cx="1154723" cy="1154723"/>
          </a:xfrm>
          <a:prstGeom prst="rect">
            <a:avLst/>
          </a:prstGeom>
        </p:spPr>
      </p:pic>
    </p:spTree>
    <p:extLst>
      <p:ext uri="{BB962C8B-B14F-4D97-AF65-F5344CB8AC3E}">
        <p14:creationId xmlns:p14="http://schemas.microsoft.com/office/powerpoint/2010/main" val="332944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7" name="Graphic 6">
            <a:extLst>
              <a:ext uri="{FF2B5EF4-FFF2-40B4-BE49-F238E27FC236}">
                <a16:creationId xmlns:a16="http://schemas.microsoft.com/office/drawing/2014/main" id="{9E0A568B-C3F5-484B-1F5C-DDBA241A81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549992"/>
            <a:ext cx="12192001" cy="308007"/>
          </a:xfrm>
          <a:prstGeom prst="rect">
            <a:avLst/>
          </a:prstGeom>
        </p:spPr>
      </p:pic>
      <p:pic>
        <p:nvPicPr>
          <p:cNvPr id="9" name="Graphic 8">
            <a:extLst>
              <a:ext uri="{FF2B5EF4-FFF2-40B4-BE49-F238E27FC236}">
                <a16:creationId xmlns:a16="http://schemas.microsoft.com/office/drawing/2014/main" id="{E85B2AB3-8B03-3EBE-F22A-B45BD6BBAA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09810" y="777076"/>
            <a:ext cx="2305050" cy="126778"/>
          </a:xfrm>
          <a:prstGeom prst="rect">
            <a:avLst/>
          </a:prstGeom>
        </p:spPr>
      </p:pic>
      <p:sp>
        <p:nvSpPr>
          <p:cNvPr id="11" name="Title 1">
            <a:extLst>
              <a:ext uri="{FF2B5EF4-FFF2-40B4-BE49-F238E27FC236}">
                <a16:creationId xmlns:a16="http://schemas.microsoft.com/office/drawing/2014/main" id="{85D22935-33D0-40FF-D378-68408523FE69}"/>
              </a:ext>
            </a:extLst>
          </p:cNvPr>
          <p:cNvSpPr txBox="1">
            <a:spLocks/>
          </p:cNvSpPr>
          <p:nvPr/>
        </p:nvSpPr>
        <p:spPr>
          <a:xfrm>
            <a:off x="4554415" y="494062"/>
            <a:ext cx="7362408" cy="781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spcBef>
                <a:spcPts val="0"/>
              </a:spcBef>
              <a:buClr>
                <a:srgbClr val="F37721"/>
              </a:buClr>
              <a:buSzPts val="2800"/>
            </a:pPr>
            <a:r>
              <a:rPr lang="ar-EG" sz="2500" b="1" dirty="0">
                <a:solidFill>
                  <a:srgbClr val="63596A"/>
                </a:solidFill>
                <a:latin typeface="Cairo SemiBold" pitchFamily="2" charset="-78"/>
                <a:cs typeface="Cairo SemiBold" pitchFamily="2" charset="-78"/>
              </a:rPr>
              <a:t>طرق تقويم التدريب</a:t>
            </a:r>
          </a:p>
        </p:txBody>
      </p:sp>
      <p:pic>
        <p:nvPicPr>
          <p:cNvPr id="14" name="Graphic 13">
            <a:extLst>
              <a:ext uri="{FF2B5EF4-FFF2-40B4-BE49-F238E27FC236}">
                <a16:creationId xmlns:a16="http://schemas.microsoft.com/office/drawing/2014/main" id="{B3E799CF-F692-98D8-EE34-DD9A4C41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3244"/>
            <a:ext cx="3188970" cy="308007"/>
          </a:xfrm>
          <a:prstGeom prst="rect">
            <a:avLst/>
          </a:prstGeom>
        </p:spPr>
      </p:pic>
      <p:pic>
        <p:nvPicPr>
          <p:cNvPr id="15" name="Graphic 14">
            <a:extLst>
              <a:ext uri="{FF2B5EF4-FFF2-40B4-BE49-F238E27FC236}">
                <a16:creationId xmlns:a16="http://schemas.microsoft.com/office/drawing/2014/main" id="{5FADEF4E-2532-7315-ED90-4C9688016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52" y="66657"/>
            <a:ext cx="3791808" cy="126778"/>
          </a:xfrm>
          <a:prstGeom prst="rect">
            <a:avLst/>
          </a:prstGeom>
        </p:spPr>
      </p:pic>
      <p:pic>
        <p:nvPicPr>
          <p:cNvPr id="26" name="Graphic 25">
            <a:extLst>
              <a:ext uri="{FF2B5EF4-FFF2-40B4-BE49-F238E27FC236}">
                <a16:creationId xmlns:a16="http://schemas.microsoft.com/office/drawing/2014/main" id="{80DD74B3-7C8E-06B6-0AA2-E9B282513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69" y="6609810"/>
            <a:ext cx="3791808" cy="126778"/>
          </a:xfrm>
          <a:prstGeom prst="rect">
            <a:avLst/>
          </a:prstGeom>
        </p:spPr>
      </p:pic>
      <p:grpSp>
        <p:nvGrpSpPr>
          <p:cNvPr id="71" name="Group 70">
            <a:extLst>
              <a:ext uri="{FF2B5EF4-FFF2-40B4-BE49-F238E27FC236}">
                <a16:creationId xmlns:a16="http://schemas.microsoft.com/office/drawing/2014/main" id="{4F4F2349-D0C5-E505-F6B1-CEFC8229941B}"/>
              </a:ext>
            </a:extLst>
          </p:cNvPr>
          <p:cNvGrpSpPr/>
          <p:nvPr/>
        </p:nvGrpSpPr>
        <p:grpSpPr>
          <a:xfrm>
            <a:off x="90086" y="408379"/>
            <a:ext cx="3098885" cy="585423"/>
            <a:chOff x="90086" y="408379"/>
            <a:chExt cx="3213534" cy="607082"/>
          </a:xfrm>
        </p:grpSpPr>
        <p:pic>
          <p:nvPicPr>
            <p:cNvPr id="72" name="Graphic 71">
              <a:extLst>
                <a:ext uri="{FF2B5EF4-FFF2-40B4-BE49-F238E27FC236}">
                  <a16:creationId xmlns:a16="http://schemas.microsoft.com/office/drawing/2014/main" id="{BC51C330-C9D5-857E-9F69-13A96ADDFCE2}"/>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1878027" y="446000"/>
              <a:ext cx="1425593" cy="562013"/>
            </a:xfrm>
            <a:prstGeom prst="rect">
              <a:avLst/>
            </a:prstGeom>
          </p:spPr>
        </p:pic>
        <p:pic>
          <p:nvPicPr>
            <p:cNvPr id="73" name="Graphic 72">
              <a:extLst>
                <a:ext uri="{FF2B5EF4-FFF2-40B4-BE49-F238E27FC236}">
                  <a16:creationId xmlns:a16="http://schemas.microsoft.com/office/drawing/2014/main" id="{E1222CB9-C4EC-2396-8EC1-2A99F9AFFC14}"/>
                </a:ext>
              </a:extLst>
            </p:cNvPr>
            <p:cNvPicPr>
              <a:picLocks noChangeAspect="1"/>
            </p:cNvPicPr>
            <p:nvPr/>
          </p:nvPicPr>
          <p:blipFill>
            <a:blip r:embed="rId10">
              <a:biLevel thresh="75000"/>
              <a:extLst>
                <a:ext uri="{96DAC541-7B7A-43D3-8B79-37D633B846F1}">
                  <asvg:svgBlip xmlns:asvg="http://schemas.microsoft.com/office/drawing/2016/SVG/main" r:embed="rId11"/>
                </a:ext>
              </a:extLst>
            </a:blip>
            <a:stretch>
              <a:fillRect/>
            </a:stretch>
          </p:blipFill>
          <p:spPr>
            <a:xfrm>
              <a:off x="1050611" y="483266"/>
              <a:ext cx="1043200" cy="532195"/>
            </a:xfrm>
            <a:prstGeom prst="rect">
              <a:avLst/>
            </a:prstGeom>
          </p:spPr>
        </p:pic>
        <p:pic>
          <p:nvPicPr>
            <p:cNvPr id="74" name="Graphic 73">
              <a:extLst>
                <a:ext uri="{FF2B5EF4-FFF2-40B4-BE49-F238E27FC236}">
                  <a16:creationId xmlns:a16="http://schemas.microsoft.com/office/drawing/2014/main" id="{A484B247-BBF3-CA28-BEEB-8F89609E9994}"/>
                </a:ext>
              </a:extLst>
            </p:cNvPr>
            <p:cNvPicPr>
              <a:picLocks noChangeAspect="1"/>
            </p:cNvPicPr>
            <p:nvPr/>
          </p:nvPicPr>
          <p:blipFill>
            <a:blip r:embed="rId8">
              <a:biLevel thresh="75000"/>
              <a:extLst>
                <a:ext uri="{96DAC541-7B7A-43D3-8B79-37D633B846F1}">
                  <asvg:svgBlip xmlns:asvg="http://schemas.microsoft.com/office/drawing/2016/SVG/main" r:embed="rId9"/>
                </a:ext>
              </a:extLst>
            </a:blip>
            <a:stretch>
              <a:fillRect/>
            </a:stretch>
          </p:blipFill>
          <p:spPr>
            <a:xfrm>
              <a:off x="90086" y="408379"/>
              <a:ext cx="877960" cy="589696"/>
            </a:xfrm>
            <a:prstGeom prst="rect">
              <a:avLst/>
            </a:prstGeom>
          </p:spPr>
        </p:pic>
      </p:grpSp>
      <p:sp>
        <p:nvSpPr>
          <p:cNvPr id="21" name="Rectangle: Rounded Corners 15">
            <a:extLst>
              <a:ext uri="{FF2B5EF4-FFF2-40B4-BE49-F238E27FC236}">
                <a16:creationId xmlns:a16="http://schemas.microsoft.com/office/drawing/2014/main" id="{9627FEFF-DA7A-9C67-6BD6-710A0FB605CD}"/>
              </a:ext>
            </a:extLst>
          </p:cNvPr>
          <p:cNvSpPr/>
          <p:nvPr/>
        </p:nvSpPr>
        <p:spPr>
          <a:xfrm>
            <a:off x="5328138" y="1249103"/>
            <a:ext cx="5976113"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هناك العديد من الطرق لتقويم التدريب مثل</a:t>
            </a:r>
          </a:p>
        </p:txBody>
      </p:sp>
      <p:pic>
        <p:nvPicPr>
          <p:cNvPr id="18" name="Picture 17"/>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6471138" y="2043116"/>
            <a:ext cx="5251358" cy="2008386"/>
          </a:xfrm>
          <a:prstGeom prst="rect">
            <a:avLst/>
          </a:prstGeom>
        </p:spPr>
      </p:pic>
      <p:sp>
        <p:nvSpPr>
          <p:cNvPr id="19" name="TextBox 18">
            <a:extLst>
              <a:ext uri="{FF2B5EF4-FFF2-40B4-BE49-F238E27FC236}">
                <a16:creationId xmlns:a16="http://schemas.microsoft.com/office/drawing/2014/main" id="{5308E0FC-FFA9-B873-1967-1DFC6A5430D9}"/>
              </a:ext>
            </a:extLst>
          </p:cNvPr>
          <p:cNvSpPr txBox="1"/>
          <p:nvPr/>
        </p:nvSpPr>
        <p:spPr>
          <a:xfrm>
            <a:off x="6808029" y="2985106"/>
            <a:ext cx="3033913" cy="784830"/>
          </a:xfrm>
          <a:prstGeom prst="rect">
            <a:avLst/>
          </a:prstGeom>
          <a:noFill/>
        </p:spPr>
        <p:txBody>
          <a:bodyPr wrap="square">
            <a:spAutoFit/>
          </a:bodyPr>
          <a:lstStyle/>
          <a:p>
            <a:pPr algn="r" rtl="1"/>
            <a:r>
              <a:rPr lang="ar-EG" sz="1500" b="1" dirty="0">
                <a:solidFill>
                  <a:srgbClr val="39343C"/>
                </a:solidFill>
                <a:latin typeface="29LT Azer Extra Light" panose="00000400000000000000" pitchFamily="2" charset="-78"/>
                <a:cs typeface="29LT Azer Extra Light" panose="00000400000000000000" pitchFamily="2" charset="-78"/>
              </a:rPr>
              <a:t>الاختبارات والاختبارات البعدية</a:t>
            </a:r>
          </a:p>
          <a:p>
            <a:pPr marL="0" indent="0" algn="r" rtl="1">
              <a:buNone/>
            </a:pPr>
            <a:endParaRPr lang="ar-EG" sz="15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500" b="1" dirty="0">
                <a:solidFill>
                  <a:srgbClr val="39343C"/>
                </a:solidFill>
                <a:latin typeface="29LT Azer Extra Light" panose="00000400000000000000" pitchFamily="2" charset="-78"/>
                <a:cs typeface="29LT Azer Extra Light" panose="00000400000000000000" pitchFamily="2" charset="-78"/>
              </a:rPr>
              <a:t> </a:t>
            </a:r>
            <a:endParaRPr lang="en-US" sz="1500" b="1" dirty="0">
              <a:solidFill>
                <a:srgbClr val="39343C"/>
              </a:solidFill>
              <a:latin typeface="29LT Azer Extra Light" panose="00000400000000000000" pitchFamily="2" charset="-78"/>
              <a:cs typeface="29LT Azer Extra Light" panose="00000400000000000000" pitchFamily="2" charset="-78"/>
            </a:endParaRPr>
          </a:p>
        </p:txBody>
      </p:sp>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l="16269"/>
          <a:stretch/>
        </p:blipFill>
        <p:spPr>
          <a:xfrm>
            <a:off x="1084294" y="2043116"/>
            <a:ext cx="5319101" cy="2109399"/>
          </a:xfrm>
          <a:prstGeom prst="rect">
            <a:avLst/>
          </a:prstGeom>
        </p:spPr>
      </p:pic>
      <p:sp>
        <p:nvSpPr>
          <p:cNvPr id="23" name="TextBox 22">
            <a:extLst>
              <a:ext uri="{FF2B5EF4-FFF2-40B4-BE49-F238E27FC236}">
                <a16:creationId xmlns:a16="http://schemas.microsoft.com/office/drawing/2014/main" id="{5308E0FC-FFA9-B873-1967-1DFC6A5430D9}"/>
              </a:ext>
            </a:extLst>
          </p:cNvPr>
          <p:cNvSpPr txBox="1"/>
          <p:nvPr/>
        </p:nvSpPr>
        <p:spPr>
          <a:xfrm>
            <a:off x="1863972" y="2931234"/>
            <a:ext cx="2672533" cy="1015663"/>
          </a:xfrm>
          <a:prstGeom prst="rect">
            <a:avLst/>
          </a:prstGeom>
          <a:noFill/>
        </p:spPr>
        <p:txBody>
          <a:bodyPr wrap="square">
            <a:spAutoFit/>
          </a:bodyPr>
          <a:lstStyle/>
          <a:p>
            <a:pPr algn="r" rtl="1"/>
            <a:r>
              <a:rPr lang="ar-EG" sz="1500" b="1" dirty="0">
                <a:solidFill>
                  <a:srgbClr val="39343C"/>
                </a:solidFill>
                <a:latin typeface="29LT Azer Extra Light" panose="00000400000000000000" pitchFamily="2" charset="-78"/>
                <a:cs typeface="29LT Azer Extra Light" panose="00000400000000000000" pitchFamily="2" charset="-78"/>
              </a:rPr>
              <a:t>نسبة الحضور كمقياس لنجاح البرنامج التدريبي</a:t>
            </a:r>
          </a:p>
          <a:p>
            <a:pPr marL="0" indent="0" algn="r" rtl="1">
              <a:buNone/>
            </a:pPr>
            <a:endParaRPr lang="ar-EG" sz="15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500" b="1" dirty="0">
                <a:solidFill>
                  <a:srgbClr val="39343C"/>
                </a:solidFill>
                <a:latin typeface="29LT Azer Extra Light" panose="00000400000000000000" pitchFamily="2" charset="-78"/>
                <a:cs typeface="29LT Azer Extra Light" panose="00000400000000000000" pitchFamily="2" charset="-78"/>
              </a:rPr>
              <a:t> </a:t>
            </a:r>
            <a:endParaRPr lang="en-US" sz="1500" b="1" dirty="0">
              <a:solidFill>
                <a:srgbClr val="39343C"/>
              </a:solidFill>
              <a:latin typeface="29LT Azer Extra Light" panose="00000400000000000000" pitchFamily="2" charset="-78"/>
              <a:cs typeface="29LT Azer Extra Light" panose="00000400000000000000" pitchFamily="2" charset="-78"/>
            </a:endParaRPr>
          </a:p>
        </p:txBody>
      </p:sp>
      <p:pic>
        <p:nvPicPr>
          <p:cNvPr id="24" name="Picture 23"/>
          <p:cNvPicPr>
            <a:picLocks noChangeAspect="1"/>
          </p:cNvPicPr>
          <p:nvPr/>
        </p:nvPicPr>
        <p:blipFill rotWithShape="1">
          <a:blip r:embed="rId12">
            <a:extLst>
              <a:ext uri="{28A0092B-C50C-407E-A947-70E740481C1C}">
                <a14:useLocalDpi xmlns:a14="http://schemas.microsoft.com/office/drawing/2010/main" val="0"/>
              </a:ext>
            </a:extLst>
          </a:blip>
          <a:srcRect l="17335" b="4789"/>
          <a:stretch/>
        </p:blipFill>
        <p:spPr>
          <a:xfrm>
            <a:off x="3845459" y="4112546"/>
            <a:ext cx="5251358" cy="2008386"/>
          </a:xfrm>
          <a:prstGeom prst="rect">
            <a:avLst/>
          </a:prstGeom>
        </p:spPr>
      </p:pic>
      <p:sp>
        <p:nvSpPr>
          <p:cNvPr id="25" name="TextBox 24">
            <a:extLst>
              <a:ext uri="{FF2B5EF4-FFF2-40B4-BE49-F238E27FC236}">
                <a16:creationId xmlns:a16="http://schemas.microsoft.com/office/drawing/2014/main" id="{5308E0FC-FFA9-B873-1967-1DFC6A5430D9}"/>
              </a:ext>
            </a:extLst>
          </p:cNvPr>
          <p:cNvSpPr txBox="1"/>
          <p:nvPr/>
        </p:nvSpPr>
        <p:spPr>
          <a:xfrm>
            <a:off x="4580465" y="4984856"/>
            <a:ext cx="2690824" cy="1015663"/>
          </a:xfrm>
          <a:prstGeom prst="rect">
            <a:avLst/>
          </a:prstGeom>
          <a:noFill/>
        </p:spPr>
        <p:txBody>
          <a:bodyPr wrap="square">
            <a:spAutoFit/>
          </a:bodyPr>
          <a:lstStyle/>
          <a:p>
            <a:pPr algn="r" rtl="1"/>
            <a:r>
              <a:rPr lang="ar-EG" sz="1500" b="1" dirty="0">
                <a:solidFill>
                  <a:srgbClr val="39343C"/>
                </a:solidFill>
                <a:latin typeface="29LT Azer Extra Light" panose="00000400000000000000" pitchFamily="2" charset="-78"/>
                <a:cs typeface="29LT Azer Extra Light" panose="00000400000000000000" pitchFamily="2" charset="-78"/>
              </a:rPr>
              <a:t>استبيان الآراء بواسطة رؤساء المتدرب في العمل</a:t>
            </a:r>
          </a:p>
          <a:p>
            <a:pPr marL="0" indent="0" algn="r" rtl="1">
              <a:buNone/>
            </a:pPr>
            <a:endParaRPr lang="ar-EG" sz="1500" b="1" dirty="0">
              <a:solidFill>
                <a:srgbClr val="39343C"/>
              </a:solidFill>
              <a:effectLst/>
              <a:latin typeface="29LT Azer Extra Light" panose="00000400000000000000" pitchFamily="2" charset="-78"/>
              <a:ea typeface="Calibri" panose="020F0502020204030204" pitchFamily="34" charset="0"/>
              <a:cs typeface="29LT Azer Extra Light" panose="00000400000000000000" pitchFamily="2" charset="-78"/>
            </a:endParaRPr>
          </a:p>
          <a:p>
            <a:pPr marL="0" indent="0" algn="r" rtl="1">
              <a:buNone/>
            </a:pPr>
            <a:r>
              <a:rPr lang="ar-EG" sz="1500" b="1" dirty="0">
                <a:solidFill>
                  <a:srgbClr val="39343C"/>
                </a:solidFill>
                <a:latin typeface="29LT Azer Extra Light" panose="00000400000000000000" pitchFamily="2" charset="-78"/>
                <a:cs typeface="29LT Azer Extra Light" panose="00000400000000000000" pitchFamily="2" charset="-78"/>
              </a:rPr>
              <a:t> </a:t>
            </a:r>
            <a:endParaRPr lang="en-US" sz="1500" b="1" dirty="0">
              <a:solidFill>
                <a:srgbClr val="39343C"/>
              </a:solidFill>
              <a:latin typeface="29LT Azer Extra Light" panose="00000400000000000000" pitchFamily="2" charset="-78"/>
              <a:cs typeface="29LT Azer Extra Light" panose="00000400000000000000" pitchFamily="2" charset="-78"/>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5489" y="4202107"/>
            <a:ext cx="1290580" cy="1290580"/>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95923" y="2372187"/>
            <a:ext cx="1108328" cy="1108328"/>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49727" y="2144201"/>
            <a:ext cx="1294864" cy="1294864"/>
          </a:xfrm>
          <a:prstGeom prst="rect">
            <a:avLst/>
          </a:prstGeom>
        </p:spPr>
      </p:pic>
    </p:spTree>
    <p:extLst>
      <p:ext uri="{BB962C8B-B14F-4D97-AF65-F5344CB8AC3E}">
        <p14:creationId xmlns:p14="http://schemas.microsoft.com/office/powerpoint/2010/main" val="40242745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5592"/>
          <a:stretch/>
        </p:blipFill>
        <p:spPr>
          <a:xfrm>
            <a:off x="0" y="-1"/>
            <a:ext cx="12192000" cy="6858002"/>
          </a:xfrm>
          <a:prstGeom prst="rect">
            <a:avLst/>
          </a:prstGeom>
        </p:spPr>
      </p:pic>
      <p:sp>
        <p:nvSpPr>
          <p:cNvPr id="4" name="Rectangle 3">
            <a:extLst>
              <a:ext uri="{FF2B5EF4-FFF2-40B4-BE49-F238E27FC236}">
                <a16:creationId xmlns:a16="http://schemas.microsoft.com/office/drawing/2014/main" id="{9FA7B012-B67D-691B-1355-4E11D494248A}"/>
              </a:ext>
            </a:extLst>
          </p:cNvPr>
          <p:cNvSpPr/>
          <p:nvPr/>
        </p:nvSpPr>
        <p:spPr>
          <a:xfrm rot="10800000">
            <a:off x="0" y="0"/>
            <a:ext cx="12192000" cy="6858000"/>
          </a:xfrm>
          <a:prstGeom prst="rect">
            <a:avLst/>
          </a:prstGeom>
          <a:gradFill flip="none" rotWithShape="1">
            <a:gsLst>
              <a:gs pos="0">
                <a:srgbClr val="63596A"/>
              </a:gs>
              <a:gs pos="100000">
                <a:srgbClr val="63596A">
                  <a:alpha val="0"/>
                </a:srgb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pic>
        <p:nvPicPr>
          <p:cNvPr id="8" name="Graphic 7">
            <a:extLst>
              <a:ext uri="{FF2B5EF4-FFF2-40B4-BE49-F238E27FC236}">
                <a16:creationId xmlns:a16="http://schemas.microsoft.com/office/drawing/2014/main" id="{8035A629-2B98-D6A9-C938-1302B4FCA3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232707" y="3365611"/>
            <a:ext cx="3791808" cy="126778"/>
          </a:xfrm>
          <a:prstGeom prst="rect">
            <a:avLst/>
          </a:prstGeom>
        </p:spPr>
      </p:pic>
      <p:grpSp>
        <p:nvGrpSpPr>
          <p:cNvPr id="9" name="Group 8">
            <a:extLst>
              <a:ext uri="{FF2B5EF4-FFF2-40B4-BE49-F238E27FC236}">
                <a16:creationId xmlns:a16="http://schemas.microsoft.com/office/drawing/2014/main" id="{92B9CF2F-58C2-90A3-F9B7-78560722DEDA}"/>
              </a:ext>
            </a:extLst>
          </p:cNvPr>
          <p:cNvGrpSpPr/>
          <p:nvPr/>
        </p:nvGrpSpPr>
        <p:grpSpPr>
          <a:xfrm>
            <a:off x="8966337" y="85478"/>
            <a:ext cx="3098885" cy="585423"/>
            <a:chOff x="90086" y="408379"/>
            <a:chExt cx="3213534" cy="607082"/>
          </a:xfrm>
        </p:grpSpPr>
        <p:pic>
          <p:nvPicPr>
            <p:cNvPr id="10" name="Graphic 9">
              <a:extLst>
                <a:ext uri="{FF2B5EF4-FFF2-40B4-BE49-F238E27FC236}">
                  <a16:creationId xmlns:a16="http://schemas.microsoft.com/office/drawing/2014/main" id="{741A2B6A-AD6F-0970-1538-DAF1A3BB080C}"/>
                </a:ext>
              </a:extLst>
            </p:cNvPr>
            <p:cNvPicPr>
              <a:picLocks noChangeAspect="1"/>
            </p:cNvPicPr>
            <p:nvPr/>
          </p:nvPicPr>
          <p:blipFill>
            <a:blip r:embed="rId7">
              <a:lum bright="70000" contrast="-70000"/>
              <a:extLst>
                <a:ext uri="{96DAC541-7B7A-43D3-8B79-37D633B846F1}">
                  <asvg:svgBlip xmlns:asvg="http://schemas.microsoft.com/office/drawing/2016/SVG/main" r:embed="rId8"/>
                </a:ext>
              </a:extLst>
            </a:blip>
            <a:stretch>
              <a:fillRect/>
            </a:stretch>
          </p:blipFill>
          <p:spPr>
            <a:xfrm>
              <a:off x="1878027" y="446000"/>
              <a:ext cx="1425593" cy="562013"/>
            </a:xfrm>
            <a:prstGeom prst="rect">
              <a:avLst/>
            </a:prstGeom>
          </p:spPr>
        </p:pic>
        <p:pic>
          <p:nvPicPr>
            <p:cNvPr id="11" name="Graphic 10">
              <a:extLst>
                <a:ext uri="{FF2B5EF4-FFF2-40B4-BE49-F238E27FC236}">
                  <a16:creationId xmlns:a16="http://schemas.microsoft.com/office/drawing/2014/main" id="{5362A131-2A78-0877-8358-A7C13F960459}"/>
                </a:ext>
              </a:extLst>
            </p:cNvPr>
            <p:cNvPicPr>
              <a:picLocks noChangeAspect="1"/>
            </p:cNvPicPr>
            <p:nvPr/>
          </p:nvPicPr>
          <p:blipFill>
            <a:blip r:embed="rId9">
              <a:lum bright="70000" contrast="-70000"/>
              <a:extLst>
                <a:ext uri="{96DAC541-7B7A-43D3-8B79-37D633B846F1}">
                  <asvg:svgBlip xmlns:asvg="http://schemas.microsoft.com/office/drawing/2016/SVG/main" r:embed="rId10"/>
                </a:ext>
              </a:extLst>
            </a:blip>
            <a:stretch>
              <a:fillRect/>
            </a:stretch>
          </p:blipFill>
          <p:spPr>
            <a:xfrm>
              <a:off x="1050611" y="483266"/>
              <a:ext cx="1043200" cy="532195"/>
            </a:xfrm>
            <a:prstGeom prst="rect">
              <a:avLst/>
            </a:prstGeom>
          </p:spPr>
        </p:pic>
        <p:pic>
          <p:nvPicPr>
            <p:cNvPr id="12" name="Graphic 11">
              <a:extLst>
                <a:ext uri="{FF2B5EF4-FFF2-40B4-BE49-F238E27FC236}">
                  <a16:creationId xmlns:a16="http://schemas.microsoft.com/office/drawing/2014/main" id="{AD618DC4-F4F9-5CCD-0819-F0DA847E891A}"/>
                </a:ext>
              </a:extLst>
            </p:cNvPr>
            <p:cNvPicPr>
              <a:picLocks noChangeAspect="1"/>
            </p:cNvPicPr>
            <p:nvPr/>
          </p:nvPicPr>
          <p:blipFill>
            <a:blip r:embed="rId7">
              <a:lum bright="70000" contrast="-70000"/>
              <a:extLst>
                <a:ext uri="{96DAC541-7B7A-43D3-8B79-37D633B846F1}">
                  <asvg:svgBlip xmlns:asvg="http://schemas.microsoft.com/office/drawing/2016/SVG/main" r:embed="rId8"/>
                </a:ext>
              </a:extLst>
            </a:blip>
            <a:stretch>
              <a:fillRect/>
            </a:stretch>
          </p:blipFill>
          <p:spPr>
            <a:xfrm>
              <a:off x="90086" y="408379"/>
              <a:ext cx="877960" cy="589696"/>
            </a:xfrm>
            <a:prstGeom prst="rect">
              <a:avLst/>
            </a:prstGeom>
          </p:spPr>
        </p:pic>
      </p:grpSp>
      <p:sp>
        <p:nvSpPr>
          <p:cNvPr id="16" name="Rectangle: Rounded Corners 15">
            <a:extLst>
              <a:ext uri="{FF2B5EF4-FFF2-40B4-BE49-F238E27FC236}">
                <a16:creationId xmlns:a16="http://schemas.microsoft.com/office/drawing/2014/main" id="{9627FEFF-DA7A-9C67-6BD6-710A0FB605CD}"/>
              </a:ext>
            </a:extLst>
          </p:cNvPr>
          <p:cNvSpPr/>
          <p:nvPr/>
        </p:nvSpPr>
        <p:spPr>
          <a:xfrm>
            <a:off x="-1959114" y="5678905"/>
            <a:ext cx="3419376" cy="697832"/>
          </a:xfrm>
          <a:prstGeom prst="roundRect">
            <a:avLst>
              <a:gd name="adj" fmla="val 50000"/>
            </a:avLst>
          </a:prstGeom>
          <a:solidFill>
            <a:srgbClr val="FFD9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tabLst>
                <a:tab pos="3835400" algn="l"/>
              </a:tabLst>
            </a:pPr>
            <a:r>
              <a:rPr lang="ar-EG" sz="2800" dirty="0">
                <a:ln w="12700">
                  <a:noFill/>
                  <a:prstDash val="solid"/>
                </a:ln>
                <a:solidFill>
                  <a:srgbClr val="63596A"/>
                </a:solidFill>
                <a:latin typeface="29LT Azer Black" panose="00000600000000000000" pitchFamily="2" charset="-78"/>
                <a:cs typeface="29LT Azer Black" panose="00000600000000000000" pitchFamily="2" charset="-78"/>
              </a:rPr>
              <a:t>تأملات</a:t>
            </a:r>
          </a:p>
        </p:txBody>
      </p:sp>
    </p:spTree>
    <p:extLst>
      <p:ext uri="{BB962C8B-B14F-4D97-AF65-F5344CB8AC3E}">
        <p14:creationId xmlns:p14="http://schemas.microsoft.com/office/powerpoint/2010/main" val="384725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7FA7E1-8B34-C7F8-78C4-AEC3AE3BE52C}"/>
              </a:ext>
            </a:extLst>
          </p:cNvPr>
          <p:cNvSpPr/>
          <p:nvPr/>
        </p:nvSpPr>
        <p:spPr>
          <a:xfrm>
            <a:off x="0" y="0"/>
            <a:ext cx="12192000" cy="6858000"/>
          </a:xfrm>
          <a:prstGeom prst="rect">
            <a:avLst/>
          </a:prstGeom>
          <a:solidFill>
            <a:srgbClr val="63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2AEF7F-B040-DDFB-28FF-80B4113677BD}"/>
              </a:ext>
            </a:extLst>
          </p:cNvPr>
          <p:cNvSpPr>
            <a:spLocks noGrp="1"/>
          </p:cNvSpPr>
          <p:nvPr>
            <p:ph type="ctrTitle"/>
          </p:nvPr>
        </p:nvSpPr>
        <p:spPr>
          <a:xfrm>
            <a:off x="-794455" y="506036"/>
            <a:ext cx="5450930" cy="1536573"/>
          </a:xfrm>
          <a:ln>
            <a:noFill/>
          </a:ln>
        </p:spPr>
        <p:txBody>
          <a:bodyPr anchor="t">
            <a:normAutofit/>
          </a:bodyPr>
          <a:lstStyle/>
          <a:p>
            <a:pPr>
              <a:spcBef>
                <a:spcPts val="0"/>
              </a:spcBef>
              <a:defRPr/>
            </a:pPr>
            <a:r>
              <a:rPr lang="ar-EG" sz="54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29LT Azer Black" pitchFamily="2" charset="-78"/>
                <a:cs typeface="29LT Azer Black" pitchFamily="2" charset="-78"/>
              </a:rPr>
              <a:t>شكرا لكم</a:t>
            </a:r>
          </a:p>
        </p:txBody>
      </p:sp>
      <p:sp>
        <p:nvSpPr>
          <p:cNvPr id="9" name="Rectangle: Rounded Corners 8">
            <a:extLst>
              <a:ext uri="{FF2B5EF4-FFF2-40B4-BE49-F238E27FC236}">
                <a16:creationId xmlns:a16="http://schemas.microsoft.com/office/drawing/2014/main" id="{D4ACBE39-BC06-CE1E-F832-719D2761FF26}"/>
              </a:ext>
            </a:extLst>
          </p:cNvPr>
          <p:cNvSpPr/>
          <p:nvPr/>
        </p:nvSpPr>
        <p:spPr>
          <a:xfrm>
            <a:off x="319189" y="506036"/>
            <a:ext cx="101605" cy="721895"/>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49BD8B95-E2F4-C5B6-69C0-8B19F8445CA2}"/>
              </a:ext>
            </a:extLst>
          </p:cNvPr>
          <p:cNvGrpSpPr/>
          <p:nvPr/>
        </p:nvGrpSpPr>
        <p:grpSpPr>
          <a:xfrm>
            <a:off x="8726354" y="5892107"/>
            <a:ext cx="3098885" cy="585423"/>
            <a:chOff x="90086" y="408379"/>
            <a:chExt cx="3213534" cy="607082"/>
          </a:xfrm>
        </p:grpSpPr>
        <p:pic>
          <p:nvPicPr>
            <p:cNvPr id="12" name="Graphic 11">
              <a:extLst>
                <a:ext uri="{FF2B5EF4-FFF2-40B4-BE49-F238E27FC236}">
                  <a16:creationId xmlns:a16="http://schemas.microsoft.com/office/drawing/2014/main" id="{9F9605E0-15A2-AA04-400B-DD7040BBFF8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1878027" y="446000"/>
              <a:ext cx="1425593" cy="562013"/>
            </a:xfrm>
            <a:prstGeom prst="rect">
              <a:avLst/>
            </a:prstGeom>
          </p:spPr>
        </p:pic>
        <p:pic>
          <p:nvPicPr>
            <p:cNvPr id="13" name="Graphic 12">
              <a:extLst>
                <a:ext uri="{FF2B5EF4-FFF2-40B4-BE49-F238E27FC236}">
                  <a16:creationId xmlns:a16="http://schemas.microsoft.com/office/drawing/2014/main" id="{0D05AD39-F819-1281-79E5-04E1E2CA6DE6}"/>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1050611" y="483266"/>
              <a:ext cx="1043200" cy="532195"/>
            </a:xfrm>
            <a:prstGeom prst="rect">
              <a:avLst/>
            </a:prstGeom>
          </p:spPr>
        </p:pic>
        <p:pic>
          <p:nvPicPr>
            <p:cNvPr id="14" name="Graphic 13">
              <a:extLst>
                <a:ext uri="{FF2B5EF4-FFF2-40B4-BE49-F238E27FC236}">
                  <a16:creationId xmlns:a16="http://schemas.microsoft.com/office/drawing/2014/main" id="{7EBA19F8-B645-CF14-C9EB-510885BB6E72}"/>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90086" y="408379"/>
              <a:ext cx="877960" cy="589696"/>
            </a:xfrm>
            <a:prstGeom prst="rect">
              <a:avLst/>
            </a:prstGeom>
          </p:spPr>
        </p:pic>
      </p:gr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19093" r="26186"/>
          <a:stretch/>
        </p:blipFill>
        <p:spPr>
          <a:xfrm>
            <a:off x="7997119" y="-266700"/>
            <a:ext cx="4499681" cy="5548636"/>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3726" b="24407"/>
          <a:stretch/>
        </p:blipFill>
        <p:spPr>
          <a:xfrm>
            <a:off x="-152401" y="1775446"/>
            <a:ext cx="6897325" cy="5184154"/>
          </a:xfrm>
          <a:prstGeom prst="rect">
            <a:avLst/>
          </a:prstGeom>
        </p:spPr>
      </p:pic>
    </p:spTree>
    <p:extLst>
      <p:ext uri="{BB962C8B-B14F-4D97-AF65-F5344CB8AC3E}">
        <p14:creationId xmlns:p14="http://schemas.microsoft.com/office/powerpoint/2010/main" val="603352272"/>
      </p:ext>
    </p:extLst>
  </p:cSld>
  <p:clrMapOvr>
    <a:masterClrMapping/>
  </p:clrMapOvr>
</p:sld>
</file>

<file path=ppt/theme/theme1.xml><?xml version="1.0" encoding="utf-8"?>
<a:theme xmlns:a="http://schemas.openxmlformats.org/drawingml/2006/main" name="الحقيبة التدريبية الهندسة_اليوم الخامس">
  <a:themeElements>
    <a:clrScheme name="تطوير">
      <a:dk1>
        <a:srgbClr val="0B665A"/>
      </a:dk1>
      <a:lt1>
        <a:srgbClr val="FFFFFF"/>
      </a:lt1>
      <a:dk2>
        <a:srgbClr val="FFFFFF"/>
      </a:dk2>
      <a:lt2>
        <a:srgbClr val="FFFFFF"/>
      </a:lt2>
      <a:accent1>
        <a:srgbClr val="0C473E"/>
      </a:accent1>
      <a:accent2>
        <a:srgbClr val="FFD965"/>
      </a:accent2>
      <a:accent3>
        <a:srgbClr val="0B665A"/>
      </a:accent3>
      <a:accent4>
        <a:srgbClr val="FFD965"/>
      </a:accent4>
      <a:accent5>
        <a:srgbClr val="0B665A"/>
      </a:accent5>
      <a:accent6>
        <a:srgbClr val="0B665A"/>
      </a:accent6>
      <a:hlink>
        <a:srgbClr val="0C473E"/>
      </a:hlink>
      <a:folHlink>
        <a:srgbClr val="FFD965"/>
      </a:folHlink>
    </a:clrScheme>
    <a:fontScheme name="تطوير">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الحقيبة التدريبية الهندسة_اليوم الخامس</Template>
  <TotalTime>149</TotalTime>
  <Words>3670</Words>
  <Application>Microsoft Office PowerPoint</Application>
  <PresentationFormat>Widescreen</PresentationFormat>
  <Paragraphs>705</Paragraphs>
  <Slides>94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29LT Azer</vt:lpstr>
      <vt:lpstr>29LT Azer Black</vt:lpstr>
      <vt:lpstr>29LT Azer Extra Light</vt:lpstr>
      <vt:lpstr>29LT Azer Light</vt:lpstr>
      <vt:lpstr>Arial</vt:lpstr>
      <vt:lpstr>Cairo</vt:lpstr>
      <vt:lpstr>Cairo SemiBold</vt:lpstr>
      <vt:lpstr>الحقيبة التدريبية الهندسة_اليوم الخامس</vt:lpstr>
      <vt:lpstr>الحقيبة التدريبية مشروع التخرج</vt:lpstr>
      <vt:lpstr>اليوم الخامس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كيف تتعامل مع المواقف الصعبة؟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كيف تتعامل مع المواقف الطارئة؟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تقويم التدريب</vt:lpstr>
      <vt:lpstr>PowerPoint Presentation</vt:lpstr>
      <vt:lpstr>PowerPoint Presentation</vt:lpstr>
      <vt:lpstr>PowerPoint Presentation</vt:lpstr>
      <vt:lpstr>PowerPoint Presentation</vt:lpstr>
      <vt:lpstr>شكرا لكم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Maka</dc:creator>
  <cp:lastModifiedBy>ElShimaa16261706</cp:lastModifiedBy>
  <cp:revision>35</cp:revision>
  <dcterms:created xsi:type="dcterms:W3CDTF">2022-08-08T11:08:47Z</dcterms:created>
  <dcterms:modified xsi:type="dcterms:W3CDTF">2023-07-26T09:28:23Z</dcterms:modified>
</cp:coreProperties>
</file>