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966" autoAdjust="0"/>
    <p:restoredTop sz="94660"/>
  </p:normalViewPr>
  <p:slideViewPr>
    <p:cSldViewPr snapToGrid="0">
      <p:cViewPr varScale="1">
        <p:scale>
          <a:sx n="70" d="100"/>
          <a:sy n="70" d="100"/>
        </p:scale>
        <p:origin x="65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592F412F-8FDA-449F-AEBD-34F8790EBEB6}" type="datetimeFigureOut">
              <a:rPr lang="ar-SA" smtClean="0"/>
              <a:t>29/05/1445</a:t>
            </a:fld>
            <a:endParaRPr lang="ar-SA"/>
          </a:p>
        </p:txBody>
      </p:sp>
      <p:sp>
        <p:nvSpPr>
          <p:cNvPr id="5" name="Footer Placeholder 4"/>
          <p:cNvSpPr>
            <a:spLocks noGrp="1"/>
          </p:cNvSpPr>
          <p:nvPr>
            <p:ph type="ftr" sz="quarter" idx="11"/>
          </p:nvPr>
        </p:nvSpPr>
        <p:spPr/>
        <p:txBody>
          <a:bodyPr/>
          <a:lstStyle/>
          <a:p>
            <a:endParaRPr lang="ar-S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2198657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592F412F-8FDA-449F-AEBD-34F8790EBEB6}" type="datetimeFigureOut">
              <a:rPr lang="ar-SA" smtClean="0"/>
              <a:t>29/05/1445</a:t>
            </a:fld>
            <a:endParaRPr lang="ar-SA"/>
          </a:p>
        </p:txBody>
      </p:sp>
      <p:sp>
        <p:nvSpPr>
          <p:cNvPr id="5" name="Footer Placeholder 4"/>
          <p:cNvSpPr>
            <a:spLocks noGrp="1"/>
          </p:cNvSpPr>
          <p:nvPr>
            <p:ph type="ftr" sz="quarter" idx="11"/>
          </p:nvPr>
        </p:nvSpPr>
        <p:spPr/>
        <p:txBody>
          <a:bodyPr/>
          <a:lstStyle/>
          <a:p>
            <a:endParaRPr lang="ar-S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3633455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592F412F-8FDA-449F-AEBD-34F8790EBEB6}" type="datetimeFigureOut">
              <a:rPr lang="ar-SA" smtClean="0"/>
              <a:t>29/05/1445</a:t>
            </a:fld>
            <a:endParaRPr lang="ar-SA"/>
          </a:p>
        </p:txBody>
      </p:sp>
      <p:sp>
        <p:nvSpPr>
          <p:cNvPr id="5" name="Footer Placeholder 4"/>
          <p:cNvSpPr>
            <a:spLocks noGrp="1"/>
          </p:cNvSpPr>
          <p:nvPr>
            <p:ph type="ftr" sz="quarter" idx="11"/>
          </p:nvPr>
        </p:nvSpPr>
        <p:spPr/>
        <p:txBody>
          <a:bodyPr/>
          <a:lstStyle/>
          <a:p>
            <a:endParaRPr lang="ar-S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3DB922F-AD55-4048-973B-88D4C9E93B77}" type="slidenum">
              <a:rPr lang="ar-SA" smtClean="0"/>
              <a:t>‹#›</a:t>
            </a:fld>
            <a:endParaRPr lang="ar-S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59273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تحرير أنماط النص الرئيسي</a:t>
            </a:r>
          </a:p>
        </p:txBody>
      </p:sp>
      <p:sp>
        <p:nvSpPr>
          <p:cNvPr id="5" name="Date Placeholder 4"/>
          <p:cNvSpPr>
            <a:spLocks noGrp="1"/>
          </p:cNvSpPr>
          <p:nvPr>
            <p:ph type="dt" sz="half" idx="10"/>
          </p:nvPr>
        </p:nvSpPr>
        <p:spPr/>
        <p:txBody>
          <a:bodyPr/>
          <a:lstStyle/>
          <a:p>
            <a:fld id="{592F412F-8FDA-449F-AEBD-34F8790EBEB6}" type="datetimeFigureOut">
              <a:rPr lang="ar-SA" smtClean="0"/>
              <a:t>29/05/1445</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3897067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تحرير أنماط النص الرئيسي</a:t>
            </a:r>
          </a:p>
        </p:txBody>
      </p:sp>
      <p:sp>
        <p:nvSpPr>
          <p:cNvPr id="5" name="Date Placeholder 4"/>
          <p:cNvSpPr>
            <a:spLocks noGrp="1"/>
          </p:cNvSpPr>
          <p:nvPr>
            <p:ph type="dt" sz="half" idx="10"/>
          </p:nvPr>
        </p:nvSpPr>
        <p:spPr/>
        <p:txBody>
          <a:bodyPr/>
          <a:lstStyle/>
          <a:p>
            <a:fld id="{592F412F-8FDA-449F-AEBD-34F8790EBEB6}" type="datetimeFigureOut">
              <a:rPr lang="ar-SA" smtClean="0"/>
              <a:t>29/05/1445</a:t>
            </a:fld>
            <a:endParaRPr lang="ar-SA"/>
          </a:p>
        </p:txBody>
      </p:sp>
      <p:sp>
        <p:nvSpPr>
          <p:cNvPr id="6" name="Footer Placeholder 5"/>
          <p:cNvSpPr>
            <a:spLocks noGrp="1"/>
          </p:cNvSpPr>
          <p:nvPr>
            <p:ph type="ftr" sz="quarter" idx="11"/>
          </p:nvPr>
        </p:nvSpPr>
        <p:spPr/>
        <p:txBody>
          <a:bodyPr/>
          <a:lstStyle/>
          <a:p>
            <a:endParaRPr lang="ar-S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3DB922F-AD55-4048-973B-88D4C9E93B77}" type="slidenum">
              <a:rPr lang="ar-SA" smtClean="0"/>
              <a:t>‹#›</a:t>
            </a:fld>
            <a:endParaRPr lang="ar-S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63198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تحرير أنماط النص الرئيسي</a:t>
            </a:r>
          </a:p>
        </p:txBody>
      </p:sp>
      <p:sp>
        <p:nvSpPr>
          <p:cNvPr id="5" name="Date Placeholder 4"/>
          <p:cNvSpPr>
            <a:spLocks noGrp="1"/>
          </p:cNvSpPr>
          <p:nvPr>
            <p:ph type="dt" sz="half" idx="10"/>
          </p:nvPr>
        </p:nvSpPr>
        <p:spPr/>
        <p:txBody>
          <a:bodyPr/>
          <a:lstStyle/>
          <a:p>
            <a:fld id="{592F412F-8FDA-449F-AEBD-34F8790EBEB6}" type="datetimeFigureOut">
              <a:rPr lang="ar-SA" smtClean="0"/>
              <a:t>29/05/1445</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464925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92F412F-8FDA-449F-AEBD-34F8790EBEB6}" type="datetimeFigureOut">
              <a:rPr lang="ar-SA" smtClean="0"/>
              <a:t>29/05/1445</a:t>
            </a:fld>
            <a:endParaRPr lang="ar-SA"/>
          </a:p>
        </p:txBody>
      </p:sp>
      <p:sp>
        <p:nvSpPr>
          <p:cNvPr id="5" name="Footer Placeholder 4"/>
          <p:cNvSpPr>
            <a:spLocks noGrp="1"/>
          </p:cNvSpPr>
          <p:nvPr>
            <p:ph type="ftr" sz="quarter" idx="11"/>
          </p:nvPr>
        </p:nvSpPr>
        <p:spPr/>
        <p:txBody>
          <a:bodyPr/>
          <a:lstStyle/>
          <a:p>
            <a:endParaRPr lang="ar-S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23723443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92F412F-8FDA-449F-AEBD-34F8790EBEB6}" type="datetimeFigureOut">
              <a:rPr lang="ar-SA" smtClean="0"/>
              <a:t>29/05/1445</a:t>
            </a:fld>
            <a:endParaRPr lang="ar-SA"/>
          </a:p>
        </p:txBody>
      </p:sp>
      <p:sp>
        <p:nvSpPr>
          <p:cNvPr id="5" name="Footer Placeholder 4"/>
          <p:cNvSpPr>
            <a:spLocks noGrp="1"/>
          </p:cNvSpPr>
          <p:nvPr>
            <p:ph type="ftr" sz="quarter" idx="11"/>
          </p:nvPr>
        </p:nvSpPr>
        <p:spPr/>
        <p:txBody>
          <a:bodyPr/>
          <a:lstStyle/>
          <a:p>
            <a:endParaRPr lang="ar-S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1550202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92F412F-8FDA-449F-AEBD-34F8790EBEB6}" type="datetimeFigureOut">
              <a:rPr lang="ar-SA" smtClean="0"/>
              <a:t>29/05/1445</a:t>
            </a:fld>
            <a:endParaRPr lang="ar-SA"/>
          </a:p>
        </p:txBody>
      </p:sp>
      <p:sp>
        <p:nvSpPr>
          <p:cNvPr id="5" name="Footer Placeholder 4"/>
          <p:cNvSpPr>
            <a:spLocks noGrp="1"/>
          </p:cNvSpPr>
          <p:nvPr>
            <p:ph type="ftr" sz="quarter" idx="11"/>
          </p:nvPr>
        </p:nvSpPr>
        <p:spPr/>
        <p:txBody>
          <a:bodyPr/>
          <a:lstStyle/>
          <a:p>
            <a:endParaRPr lang="ar-S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274711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592F412F-8FDA-449F-AEBD-34F8790EBEB6}" type="datetimeFigureOut">
              <a:rPr lang="ar-SA" smtClean="0"/>
              <a:t>29/05/1445</a:t>
            </a:fld>
            <a:endParaRPr lang="ar-SA"/>
          </a:p>
        </p:txBody>
      </p:sp>
      <p:sp>
        <p:nvSpPr>
          <p:cNvPr id="5" name="Footer Placeholder 4"/>
          <p:cNvSpPr>
            <a:spLocks noGrp="1"/>
          </p:cNvSpPr>
          <p:nvPr>
            <p:ph type="ftr" sz="quarter" idx="11"/>
          </p:nvPr>
        </p:nvSpPr>
        <p:spPr/>
        <p:txBody>
          <a:bodyPr/>
          <a:lstStyle/>
          <a:p>
            <a:endParaRPr lang="ar-S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596337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592F412F-8FDA-449F-AEBD-34F8790EBEB6}" type="datetimeFigureOut">
              <a:rPr lang="ar-SA" smtClean="0"/>
              <a:t>29/05/1445</a:t>
            </a:fld>
            <a:endParaRPr lang="ar-SA"/>
          </a:p>
        </p:txBody>
      </p:sp>
      <p:sp>
        <p:nvSpPr>
          <p:cNvPr id="6" name="Footer Placeholder 5"/>
          <p:cNvSpPr>
            <a:spLocks noGrp="1"/>
          </p:cNvSpPr>
          <p:nvPr>
            <p:ph type="ftr" sz="quarter" idx="11"/>
          </p:nvPr>
        </p:nvSpPr>
        <p:spPr/>
        <p:txBody>
          <a:bodyPr/>
          <a:lstStyle/>
          <a:p>
            <a:endParaRPr lang="ar-S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4056352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592F412F-8FDA-449F-AEBD-34F8790EBEB6}" type="datetimeFigureOut">
              <a:rPr lang="ar-SA" smtClean="0"/>
              <a:t>29/05/1445</a:t>
            </a:fld>
            <a:endParaRPr lang="ar-SA"/>
          </a:p>
        </p:txBody>
      </p:sp>
      <p:sp>
        <p:nvSpPr>
          <p:cNvPr id="8" name="Footer Placeholder 7"/>
          <p:cNvSpPr>
            <a:spLocks noGrp="1"/>
          </p:cNvSpPr>
          <p:nvPr>
            <p:ph type="ftr" sz="quarter" idx="11"/>
          </p:nvPr>
        </p:nvSpPr>
        <p:spPr/>
        <p:txBody>
          <a:bodyPr/>
          <a:lstStyle/>
          <a:p>
            <a:endParaRPr lang="ar-S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1248769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592F412F-8FDA-449F-AEBD-34F8790EBEB6}" type="datetimeFigureOut">
              <a:rPr lang="ar-SA" smtClean="0"/>
              <a:t>29/05/1445</a:t>
            </a:fld>
            <a:endParaRPr lang="ar-SA"/>
          </a:p>
        </p:txBody>
      </p:sp>
      <p:sp>
        <p:nvSpPr>
          <p:cNvPr id="4" name="Footer Placeholder 3"/>
          <p:cNvSpPr>
            <a:spLocks noGrp="1"/>
          </p:cNvSpPr>
          <p:nvPr>
            <p:ph type="ftr" sz="quarter" idx="11"/>
          </p:nvPr>
        </p:nvSpPr>
        <p:spPr/>
        <p:txBody>
          <a:bodyPr/>
          <a:lstStyle/>
          <a:p>
            <a:endParaRPr lang="ar-S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1632914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F412F-8FDA-449F-AEBD-34F8790EBEB6}" type="datetimeFigureOut">
              <a:rPr lang="ar-SA" smtClean="0"/>
              <a:t>29/05/1445</a:t>
            </a:fld>
            <a:endParaRPr lang="ar-SA"/>
          </a:p>
        </p:txBody>
      </p:sp>
      <p:sp>
        <p:nvSpPr>
          <p:cNvPr id="3" name="Footer Placeholder 2"/>
          <p:cNvSpPr>
            <a:spLocks noGrp="1"/>
          </p:cNvSpPr>
          <p:nvPr>
            <p:ph type="ftr" sz="quarter" idx="11"/>
          </p:nvPr>
        </p:nvSpPr>
        <p:spPr/>
        <p:txBody>
          <a:bodyPr/>
          <a:lstStyle/>
          <a:p>
            <a:endParaRPr lang="ar-S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253974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592F412F-8FDA-449F-AEBD-34F8790EBEB6}" type="datetimeFigureOut">
              <a:rPr lang="ar-SA" smtClean="0"/>
              <a:t>29/05/1445</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2744602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592F412F-8FDA-449F-AEBD-34F8790EBEB6}" type="datetimeFigureOut">
              <a:rPr lang="ar-SA" smtClean="0"/>
              <a:t>29/05/1445</a:t>
            </a:fld>
            <a:endParaRPr lang="ar-SA"/>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3DB922F-AD55-4048-973B-88D4C9E93B77}" type="slidenum">
              <a:rPr lang="ar-SA" smtClean="0"/>
              <a:t>‹#›</a:t>
            </a:fld>
            <a:endParaRPr lang="ar-SA"/>
          </a:p>
        </p:txBody>
      </p:sp>
    </p:spTree>
    <p:extLst>
      <p:ext uri="{BB962C8B-B14F-4D97-AF65-F5344CB8AC3E}">
        <p14:creationId xmlns:p14="http://schemas.microsoft.com/office/powerpoint/2010/main" val="3435891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92F412F-8FDA-449F-AEBD-34F8790EBEB6}" type="datetimeFigureOut">
              <a:rPr lang="ar-SA" smtClean="0"/>
              <a:t>29/05/1445</a:t>
            </a:fld>
            <a:endParaRPr lang="ar-S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3DB922F-AD55-4048-973B-88D4C9E93B77}" type="slidenum">
              <a:rPr lang="ar-SA" smtClean="0"/>
              <a:t>‹#›</a:t>
            </a:fld>
            <a:endParaRPr lang="ar-SA"/>
          </a:p>
        </p:txBody>
      </p:sp>
    </p:spTree>
    <p:extLst>
      <p:ext uri="{BB962C8B-B14F-4D97-AF65-F5344CB8AC3E}">
        <p14:creationId xmlns:p14="http://schemas.microsoft.com/office/powerpoint/2010/main" val="31749552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68626" y="924339"/>
            <a:ext cx="11224592" cy="2262781"/>
          </a:xfrm>
        </p:spPr>
        <p:txBody>
          <a:bodyPr>
            <a:noAutofit/>
          </a:bodyPr>
          <a:lstStyle/>
          <a:p>
            <a:pPr algn="ctr"/>
            <a:r>
              <a:rPr lang="ar-SA" sz="6600" dirty="0">
                <a:cs typeface="Alawi Naskh" pitchFamily="2" charset="-78"/>
              </a:rPr>
              <a:t>شتاؤك </a:t>
            </a:r>
            <a:r>
              <a:rPr lang="ar-SA" sz="6600" dirty="0" err="1">
                <a:cs typeface="Alawi Naskh" pitchFamily="2" charset="-78"/>
              </a:rPr>
              <a:t>دافي</a:t>
            </a:r>
            <a:r>
              <a:rPr lang="ar-SA" sz="6600" dirty="0">
                <a:cs typeface="Alawi Naskh" pitchFamily="2" charset="-78"/>
              </a:rPr>
              <a:t> </a:t>
            </a:r>
            <a:r>
              <a:rPr lang="ar-SA" sz="6600" dirty="0" err="1">
                <a:cs typeface="Alawi Naskh" pitchFamily="2" charset="-78"/>
              </a:rPr>
              <a:t>ياجاري</a:t>
            </a:r>
            <a:r>
              <a:rPr lang="ar-SA" sz="6600" dirty="0">
                <a:cs typeface="Alawi Naskh" pitchFamily="2" charset="-78"/>
              </a:rPr>
              <a:t> العزيز</a:t>
            </a:r>
          </a:p>
        </p:txBody>
      </p:sp>
      <p:sp>
        <p:nvSpPr>
          <p:cNvPr id="3" name="عنوان فرعي 2"/>
          <p:cNvSpPr>
            <a:spLocks noGrp="1"/>
          </p:cNvSpPr>
          <p:nvPr>
            <p:ph type="subTitle" idx="1"/>
          </p:nvPr>
        </p:nvSpPr>
        <p:spPr/>
        <p:txBody>
          <a:bodyPr/>
          <a:lstStyle/>
          <a:p>
            <a:r>
              <a:rPr lang="ar-SA" dirty="0"/>
              <a:t>مشروع تطوعي برؤية خاصة</a:t>
            </a:r>
          </a:p>
        </p:txBody>
      </p:sp>
      <p:sp>
        <p:nvSpPr>
          <p:cNvPr id="4" name="عنوان 1">
            <a:extLst>
              <a:ext uri="{FF2B5EF4-FFF2-40B4-BE49-F238E27FC236}">
                <a16:creationId xmlns:a16="http://schemas.microsoft.com/office/drawing/2014/main" id="{BC105B4E-B2A9-47F0-9B19-3D44698EE0CA}"/>
              </a:ext>
            </a:extLst>
          </p:cNvPr>
          <p:cNvSpPr txBox="1">
            <a:spLocks/>
          </p:cNvSpPr>
          <p:nvPr/>
        </p:nvSpPr>
        <p:spPr>
          <a:xfrm>
            <a:off x="768626" y="2445901"/>
            <a:ext cx="11224592" cy="2262781"/>
          </a:xfrm>
          <a:prstGeom prst="rect">
            <a:avLst/>
          </a:prstGeom>
        </p:spPr>
        <p:txBody>
          <a:bodyPr vert="horz" lIns="91440" tIns="45720" rIns="91440" bIns="45720" rtlCol="0" anchor="b">
            <a:noAutofit/>
          </a:bodyPr>
          <a:lstStyle>
            <a:lvl1pPr algn="l" defTabSz="457200" rtl="1" eaLnBrk="1" latinLnBrk="0" hangingPunct="1">
              <a:spcBef>
                <a:spcPct val="0"/>
              </a:spcBef>
              <a:buNone/>
              <a:defRPr sz="54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rtl="0"/>
            <a:r>
              <a:rPr lang="ar-SA" sz="3200" dirty="0">
                <a:solidFill>
                  <a:srgbClr val="00B0F0"/>
                </a:solidFill>
                <a:cs typeface="Alawi Naskh" pitchFamily="2" charset="-78"/>
              </a:rPr>
              <a:t>تم اعتماد المشروع بلجنة التنمية الاجتماعية بوادي الصدر بناء على توجيهات محافظ بني حسن ( وفقه الله )</a:t>
            </a:r>
          </a:p>
        </p:txBody>
      </p:sp>
    </p:spTree>
    <p:extLst>
      <p:ext uri="{BB962C8B-B14F-4D97-AF65-F5344CB8AC3E}">
        <p14:creationId xmlns:p14="http://schemas.microsoft.com/office/powerpoint/2010/main" val="2119199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مشروعنا في سطور</a:t>
            </a:r>
          </a:p>
        </p:txBody>
      </p:sp>
      <p:sp>
        <p:nvSpPr>
          <p:cNvPr id="3" name="عنصر نائب للمحتوى 2"/>
          <p:cNvSpPr>
            <a:spLocks noGrp="1"/>
          </p:cNvSpPr>
          <p:nvPr>
            <p:ph idx="1"/>
          </p:nvPr>
        </p:nvSpPr>
        <p:spPr>
          <a:xfrm>
            <a:off x="2226365" y="2133600"/>
            <a:ext cx="9278247" cy="1126435"/>
          </a:xfrm>
        </p:spPr>
        <p:txBody>
          <a:bodyPr>
            <a:normAutofit/>
          </a:bodyPr>
          <a:lstStyle/>
          <a:p>
            <a:pPr algn="just"/>
            <a:r>
              <a:rPr lang="ar-SA" sz="2800" dirty="0">
                <a:latin typeface="ae_Rasheeq" panose="02060803050605020204" pitchFamily="18" charset="-78"/>
                <a:cs typeface="ae_Rasheeq" panose="02060803050605020204" pitchFamily="18" charset="-78"/>
              </a:rPr>
              <a:t>شتاؤك </a:t>
            </a:r>
            <a:r>
              <a:rPr lang="ar-SA" sz="2800" dirty="0" err="1">
                <a:latin typeface="ae_Rasheeq" panose="02060803050605020204" pitchFamily="18" charset="-78"/>
                <a:cs typeface="ae_Rasheeq" panose="02060803050605020204" pitchFamily="18" charset="-78"/>
              </a:rPr>
              <a:t>دافي</a:t>
            </a:r>
            <a:r>
              <a:rPr lang="ar-SA" sz="2800" dirty="0">
                <a:latin typeface="ae_Rasheeq" panose="02060803050605020204" pitchFamily="18" charset="-78"/>
                <a:cs typeface="ae_Rasheeq" panose="02060803050605020204" pitchFamily="18" charset="-78"/>
              </a:rPr>
              <a:t> </a:t>
            </a:r>
            <a:r>
              <a:rPr lang="ar-SA" sz="2800" dirty="0" err="1">
                <a:latin typeface="ae_Rasheeq" panose="02060803050605020204" pitchFamily="18" charset="-78"/>
                <a:cs typeface="ae_Rasheeq" panose="02060803050605020204" pitchFamily="18" charset="-78"/>
              </a:rPr>
              <a:t>ياجاري</a:t>
            </a:r>
            <a:r>
              <a:rPr lang="ar-SA" sz="2800" dirty="0">
                <a:latin typeface="ae_Rasheeq" panose="02060803050605020204" pitchFamily="18" charset="-78"/>
                <a:cs typeface="ae_Rasheeq" panose="02060803050605020204" pitchFamily="18" charset="-78"/>
              </a:rPr>
              <a:t> العزيز</a:t>
            </a:r>
          </a:p>
        </p:txBody>
      </p:sp>
      <p:sp>
        <p:nvSpPr>
          <p:cNvPr id="4" name="مربع نص 3"/>
          <p:cNvSpPr txBox="1"/>
          <p:nvPr/>
        </p:nvSpPr>
        <p:spPr>
          <a:xfrm>
            <a:off x="2226365" y="2693503"/>
            <a:ext cx="9278247" cy="3323987"/>
          </a:xfrm>
          <a:prstGeom prst="rect">
            <a:avLst/>
          </a:prstGeom>
          <a:noFill/>
        </p:spPr>
        <p:txBody>
          <a:bodyPr wrap="square" rtlCol="1">
            <a:spAutoFit/>
          </a:bodyPr>
          <a:lstStyle/>
          <a:p>
            <a:pPr algn="just" rtl="1"/>
            <a:r>
              <a:rPr lang="ar-SA" sz="2400" b="1" dirty="0">
                <a:cs typeface="B Compset" panose="00000400000000000000" pitchFamily="2" charset="-78"/>
              </a:rPr>
              <a:t>من منطلق قول الرسول الكريم (</a:t>
            </a:r>
            <a:r>
              <a:rPr lang="ar-SA" b="1" dirty="0"/>
              <a:t>مَثَلُ المؤمنين في تَوَادِّهم وتراحُمهم وتعاطُفهم: مثلُ الجسد، إِذا اشتكى منه عضو: تَدَاعَى له سائرُ الجسد بالسَّهَرِ والحُمِّى )</a:t>
            </a:r>
          </a:p>
          <a:p>
            <a:pPr algn="just" rtl="1"/>
            <a:r>
              <a:rPr lang="ar-SA" sz="2400" b="1" dirty="0">
                <a:cs typeface="B Compset" panose="00000400000000000000" pitchFamily="2" charset="-78"/>
              </a:rPr>
              <a:t>نبعت فكرة هذا المشروع البسيط ، حيث في فصل الشتاء يكون الجو شديد البرودة وهناك أسر وعوائل قد تكون في حاجة للمساعدة في هذا الفصل من فصول السنة .</a:t>
            </a:r>
          </a:p>
          <a:p>
            <a:pPr algn="just" rtl="1"/>
            <a:r>
              <a:rPr lang="ar-SA" sz="2400" b="1" dirty="0">
                <a:cs typeface="B Compset" panose="00000400000000000000" pitchFamily="2" charset="-78"/>
              </a:rPr>
              <a:t>وقد تم اعداد خطة بسيطة لنجاح هذه الفكرة حيث تكون بالترتيب :</a:t>
            </a:r>
          </a:p>
          <a:p>
            <a:pPr marL="457200" indent="-457200" algn="just" rtl="1">
              <a:buFont typeface="+mj-lt"/>
              <a:buAutoNum type="arabicPeriod"/>
            </a:pPr>
            <a:r>
              <a:rPr lang="ar-SA" sz="2400" b="1" dirty="0">
                <a:cs typeface="B Compset" panose="00000400000000000000" pitchFamily="2" charset="-78"/>
              </a:rPr>
              <a:t>مرحلة جمع معلومات عن الأسر المحتاجة وتحديد أنواع الاحتياج .</a:t>
            </a:r>
          </a:p>
          <a:p>
            <a:pPr marL="457200" indent="-457200" algn="just" rtl="1">
              <a:buFont typeface="+mj-lt"/>
              <a:buAutoNum type="arabicPeriod"/>
            </a:pPr>
            <a:r>
              <a:rPr lang="ar-SA" sz="2400" b="1" dirty="0">
                <a:cs typeface="B Compset" panose="00000400000000000000" pitchFamily="2" charset="-78"/>
              </a:rPr>
              <a:t>مرحلة زيارة الداعمين وأهل الخير ممن يدعمون هذه المشاريع .</a:t>
            </a:r>
          </a:p>
          <a:p>
            <a:pPr marL="457200" indent="-457200" algn="just" rtl="1">
              <a:buFont typeface="+mj-lt"/>
              <a:buAutoNum type="arabicPeriod"/>
            </a:pPr>
            <a:r>
              <a:rPr lang="ar-SA" sz="2400" b="1" dirty="0">
                <a:cs typeface="B Compset" panose="00000400000000000000" pitchFamily="2" charset="-78"/>
              </a:rPr>
              <a:t>مرحلة جمع وشراء التجهيزات اللازمة لهذه الأسر .</a:t>
            </a:r>
          </a:p>
          <a:p>
            <a:pPr marL="457200" indent="-457200" algn="just" rtl="1">
              <a:buFont typeface="+mj-lt"/>
              <a:buAutoNum type="arabicPeriod"/>
            </a:pPr>
            <a:r>
              <a:rPr lang="ar-SA" sz="2400" b="1" dirty="0">
                <a:cs typeface="B Compset" panose="00000400000000000000" pitchFamily="2" charset="-78"/>
              </a:rPr>
              <a:t>مرحلة التوزيع .</a:t>
            </a:r>
          </a:p>
        </p:txBody>
      </p:sp>
    </p:spTree>
    <p:extLst>
      <p:ext uri="{BB962C8B-B14F-4D97-AF65-F5344CB8AC3E}">
        <p14:creationId xmlns:p14="http://schemas.microsoft.com/office/powerpoint/2010/main" val="1265690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مشروعنا في سطور</a:t>
            </a:r>
          </a:p>
        </p:txBody>
      </p:sp>
      <p:sp>
        <p:nvSpPr>
          <p:cNvPr id="3" name="عنصر نائب للمحتوى 2"/>
          <p:cNvSpPr>
            <a:spLocks noGrp="1"/>
          </p:cNvSpPr>
          <p:nvPr>
            <p:ph idx="1"/>
          </p:nvPr>
        </p:nvSpPr>
        <p:spPr>
          <a:xfrm>
            <a:off x="2226365" y="2133600"/>
            <a:ext cx="9278247" cy="1126435"/>
          </a:xfrm>
        </p:spPr>
        <p:txBody>
          <a:bodyPr>
            <a:normAutofit/>
          </a:bodyPr>
          <a:lstStyle/>
          <a:p>
            <a:pPr marL="457200" indent="-457200" algn="just">
              <a:buFont typeface="+mj-lt"/>
              <a:buAutoNum type="arabicPeriod"/>
            </a:pPr>
            <a:r>
              <a:rPr lang="ar-SA" sz="2800" b="1" dirty="0">
                <a:cs typeface="B Compset" panose="00000400000000000000" pitchFamily="2" charset="-78"/>
              </a:rPr>
              <a:t>مرحلة جمع معلومات عن الأسر المحتاجة وتحديد أنواع الاحتياج .</a:t>
            </a:r>
          </a:p>
        </p:txBody>
      </p:sp>
      <p:sp>
        <p:nvSpPr>
          <p:cNvPr id="4" name="مربع نص 3"/>
          <p:cNvSpPr txBox="1"/>
          <p:nvPr/>
        </p:nvSpPr>
        <p:spPr>
          <a:xfrm>
            <a:off x="2226365" y="2852529"/>
            <a:ext cx="9278247" cy="3046988"/>
          </a:xfrm>
          <a:prstGeom prst="rect">
            <a:avLst/>
          </a:prstGeom>
          <a:noFill/>
        </p:spPr>
        <p:txBody>
          <a:bodyPr wrap="square" rtlCol="1">
            <a:spAutoFit/>
          </a:bodyPr>
          <a:lstStyle/>
          <a:p>
            <a:pPr algn="just" rtl="1"/>
            <a:r>
              <a:rPr lang="ar-SA" sz="2400" b="1" dirty="0">
                <a:cs typeface="B Compset" panose="00000400000000000000" pitchFamily="2" charset="-78"/>
              </a:rPr>
              <a:t>من في هذه المرحلة يقوم أعضاء الفريق التطوعي بجمع معلومات ميدانية عن الأسر المحتاجة ونوع الاحتياج من ملابس وسخانات ودفايات وخلافه .</a:t>
            </a:r>
          </a:p>
          <a:p>
            <a:pPr algn="just" rtl="1"/>
            <a:r>
              <a:rPr lang="ar-SA" sz="2400" b="1" dirty="0">
                <a:cs typeface="B Compset" panose="00000400000000000000" pitchFamily="2" charset="-78"/>
              </a:rPr>
              <a:t>بشرط أن يكون ذلك دون الدخول لمنازل وسؤالهم عن احتياجاتهم وذلك حفاظاً على عزة تلك النفس البشرية وعدم جرحها واحساسها بالحاجة ، ولكن تجمع المعلومات عن طرق مختلفة :</a:t>
            </a:r>
          </a:p>
          <a:p>
            <a:pPr marL="342900" indent="-342900" algn="just" rtl="1">
              <a:buFont typeface="Arial" panose="020B0604020202020204" pitchFamily="34" charset="0"/>
              <a:buChar char="•"/>
            </a:pPr>
            <a:r>
              <a:rPr lang="ar-SA" sz="2400" b="1" dirty="0">
                <a:cs typeface="B Compset" panose="00000400000000000000" pitchFamily="2" charset="-78"/>
              </a:rPr>
              <a:t>بيانات من الجمعيات الخيرية </a:t>
            </a:r>
          </a:p>
          <a:p>
            <a:pPr marL="342900" indent="-342900" algn="just" rtl="1">
              <a:buFont typeface="Arial" panose="020B0604020202020204" pitchFamily="34" charset="0"/>
              <a:buChar char="•"/>
            </a:pPr>
            <a:r>
              <a:rPr lang="ar-SA" sz="2400" b="1" dirty="0">
                <a:cs typeface="B Compset" panose="00000400000000000000" pitchFamily="2" charset="-78"/>
              </a:rPr>
              <a:t>عن طريق معرف القرية وامام الجامع .</a:t>
            </a:r>
          </a:p>
          <a:p>
            <a:pPr algn="just" rtl="1"/>
            <a:r>
              <a:rPr lang="ar-SA" sz="2400" b="1" dirty="0">
                <a:cs typeface="B Compset" panose="00000400000000000000" pitchFamily="2" charset="-78"/>
              </a:rPr>
              <a:t>يتم حفظ صورة من الاستبانة بملف القرية للرجوع اليها وقت الحاجة .</a:t>
            </a:r>
          </a:p>
          <a:p>
            <a:pPr algn="just" rtl="1"/>
            <a:r>
              <a:rPr lang="ar-SA" sz="2400" b="1" dirty="0">
                <a:cs typeface="B Compset" panose="00000400000000000000" pitchFamily="2" charset="-78"/>
              </a:rPr>
              <a:t>و على أن يحدد لهذه المرحلة فترة شهر ليتم جمع هذه القائمة من المعلومات .</a:t>
            </a:r>
          </a:p>
        </p:txBody>
      </p:sp>
    </p:spTree>
    <p:extLst>
      <p:ext uri="{BB962C8B-B14F-4D97-AF65-F5344CB8AC3E}">
        <p14:creationId xmlns:p14="http://schemas.microsoft.com/office/powerpoint/2010/main" val="1975364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مشروعنا في سطور</a:t>
            </a:r>
          </a:p>
        </p:txBody>
      </p:sp>
      <p:sp>
        <p:nvSpPr>
          <p:cNvPr id="3" name="عنصر نائب للمحتوى 2"/>
          <p:cNvSpPr>
            <a:spLocks noGrp="1"/>
          </p:cNvSpPr>
          <p:nvPr>
            <p:ph idx="1"/>
          </p:nvPr>
        </p:nvSpPr>
        <p:spPr>
          <a:xfrm>
            <a:off x="2226365" y="2133600"/>
            <a:ext cx="9278247" cy="1126435"/>
          </a:xfrm>
        </p:spPr>
        <p:txBody>
          <a:bodyPr>
            <a:normAutofit/>
          </a:bodyPr>
          <a:lstStyle/>
          <a:p>
            <a:pPr marL="457200" indent="-457200" algn="just">
              <a:buFont typeface="+mj-lt"/>
              <a:buAutoNum type="arabicPeriod"/>
            </a:pPr>
            <a:r>
              <a:rPr lang="ar-SA" sz="2800" b="1" dirty="0">
                <a:cs typeface="B Compset" panose="00000400000000000000" pitchFamily="2" charset="-78"/>
              </a:rPr>
              <a:t>مرحلة زيارة الداعمين وأهل الخير ممن يدعمون هذه المشاريع .</a:t>
            </a:r>
          </a:p>
        </p:txBody>
      </p:sp>
      <p:sp>
        <p:nvSpPr>
          <p:cNvPr id="4" name="مربع نص 3"/>
          <p:cNvSpPr txBox="1"/>
          <p:nvPr/>
        </p:nvSpPr>
        <p:spPr>
          <a:xfrm>
            <a:off x="2226365" y="3488635"/>
            <a:ext cx="9278247" cy="1200329"/>
          </a:xfrm>
          <a:prstGeom prst="rect">
            <a:avLst/>
          </a:prstGeom>
          <a:noFill/>
        </p:spPr>
        <p:txBody>
          <a:bodyPr wrap="square" rtlCol="1">
            <a:spAutoFit/>
          </a:bodyPr>
          <a:lstStyle/>
          <a:p>
            <a:pPr algn="just" rtl="1"/>
            <a:r>
              <a:rPr lang="ar-SA" sz="2400" b="1" dirty="0">
                <a:cs typeface="B Compset" panose="00000400000000000000" pitchFamily="2" charset="-78"/>
              </a:rPr>
              <a:t>في هذه المرحلة يتم الاجتماع بالفريق مع المسؤولين من الجهة المسؤولة ويتم وضع </a:t>
            </a:r>
            <a:r>
              <a:rPr lang="ar-SA" sz="2400" b="1" dirty="0" err="1">
                <a:cs typeface="B Compset" panose="00000400000000000000" pitchFamily="2" charset="-78"/>
              </a:rPr>
              <a:t>ماتوصل</a:t>
            </a:r>
            <a:r>
              <a:rPr lang="ar-SA" sz="2400" b="1" dirty="0">
                <a:cs typeface="B Compset" panose="00000400000000000000" pitchFamily="2" charset="-78"/>
              </a:rPr>
              <a:t> إليه الفريق من بيانات واحصائيات على طاولة النقاش ليتم البحث عن طرق التواصل الصحيحة مع الداعمين وأهل الخير </a:t>
            </a:r>
            <a:r>
              <a:rPr lang="ar-SA" sz="2400" b="1" dirty="0" err="1">
                <a:cs typeface="B Compset" panose="00000400000000000000" pitchFamily="2" charset="-78"/>
              </a:rPr>
              <a:t>للإستعداد</a:t>
            </a:r>
            <a:r>
              <a:rPr lang="ar-SA" sz="2400" b="1" dirty="0">
                <a:cs typeface="B Compset" panose="00000400000000000000" pitchFamily="2" charset="-78"/>
              </a:rPr>
              <a:t> لجمع تلك الاحتياجات .</a:t>
            </a:r>
          </a:p>
        </p:txBody>
      </p:sp>
    </p:spTree>
    <p:extLst>
      <p:ext uri="{BB962C8B-B14F-4D97-AF65-F5344CB8AC3E}">
        <p14:creationId xmlns:p14="http://schemas.microsoft.com/office/powerpoint/2010/main" val="611147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مشروعنا في سطور</a:t>
            </a:r>
          </a:p>
        </p:txBody>
      </p:sp>
      <p:sp>
        <p:nvSpPr>
          <p:cNvPr id="3" name="عنصر نائب للمحتوى 2"/>
          <p:cNvSpPr>
            <a:spLocks noGrp="1"/>
          </p:cNvSpPr>
          <p:nvPr>
            <p:ph idx="1"/>
          </p:nvPr>
        </p:nvSpPr>
        <p:spPr>
          <a:xfrm>
            <a:off x="2226365" y="2133600"/>
            <a:ext cx="9278247" cy="1126435"/>
          </a:xfrm>
        </p:spPr>
        <p:txBody>
          <a:bodyPr>
            <a:normAutofit/>
          </a:bodyPr>
          <a:lstStyle/>
          <a:p>
            <a:pPr marL="457200" indent="-457200" algn="just">
              <a:buFont typeface="+mj-lt"/>
              <a:buAutoNum type="arabicPeriod"/>
            </a:pPr>
            <a:r>
              <a:rPr lang="ar-SA" sz="2800" b="1" dirty="0">
                <a:cs typeface="B Compset" panose="00000400000000000000" pitchFamily="2" charset="-78"/>
              </a:rPr>
              <a:t>مرحلة جمع وشراء التجهيزات اللازمة لهذه الأسر .</a:t>
            </a:r>
          </a:p>
        </p:txBody>
      </p:sp>
      <p:sp>
        <p:nvSpPr>
          <p:cNvPr id="4" name="مربع نص 3"/>
          <p:cNvSpPr txBox="1"/>
          <p:nvPr/>
        </p:nvSpPr>
        <p:spPr>
          <a:xfrm>
            <a:off x="2226365" y="3488635"/>
            <a:ext cx="9278247" cy="3046988"/>
          </a:xfrm>
          <a:prstGeom prst="rect">
            <a:avLst/>
          </a:prstGeom>
          <a:noFill/>
        </p:spPr>
        <p:txBody>
          <a:bodyPr wrap="square" rtlCol="1">
            <a:spAutoFit/>
          </a:bodyPr>
          <a:lstStyle/>
          <a:p>
            <a:pPr algn="just" rtl="1"/>
            <a:r>
              <a:rPr lang="ar-SA" sz="2400" b="1" dirty="0">
                <a:cs typeface="B Compset" panose="00000400000000000000" pitchFamily="2" charset="-78"/>
              </a:rPr>
              <a:t>هنا يقوم الفريق مع المسؤولين على المشروع بشراء التجهيزات والاحتياجات بموجب مستندات رسمية ( فواتير تثبت </a:t>
            </a:r>
            <a:r>
              <a:rPr lang="ar-SA" sz="2400" b="1" dirty="0" err="1">
                <a:cs typeface="B Compset" panose="00000400000000000000" pitchFamily="2" charset="-78"/>
              </a:rPr>
              <a:t>ماتم</a:t>
            </a:r>
            <a:r>
              <a:rPr lang="ar-SA" sz="2400" b="1" dirty="0">
                <a:cs typeface="B Compset" panose="00000400000000000000" pitchFamily="2" charset="-78"/>
              </a:rPr>
              <a:t> تأمينه </a:t>
            </a:r>
            <a:r>
              <a:rPr lang="ar-SA" sz="2400" b="1" dirty="0" err="1">
                <a:cs typeface="B Compset" panose="00000400000000000000" pitchFamily="2" charset="-78"/>
              </a:rPr>
              <a:t>ووماتم</a:t>
            </a:r>
            <a:r>
              <a:rPr lang="ar-SA" sz="2400" b="1" dirty="0">
                <a:cs typeface="B Compset" panose="00000400000000000000" pitchFamily="2" charset="-78"/>
              </a:rPr>
              <a:t> صرفه ) ليتم إدخالها للمستود بموجبه . مع توزيعها بالطريقة الصحيحة ويتم وضع بيانات المستفيد على </a:t>
            </a:r>
            <a:r>
              <a:rPr lang="ar-SA" sz="2400" b="1" dirty="0" err="1">
                <a:cs typeface="B Compset" panose="00000400000000000000" pitchFamily="2" charset="-78"/>
              </a:rPr>
              <a:t>ماتم</a:t>
            </a:r>
            <a:r>
              <a:rPr lang="ar-SA" sz="2400" b="1" dirty="0">
                <a:cs typeface="B Compset" panose="00000400000000000000" pitchFamily="2" charset="-78"/>
              </a:rPr>
              <a:t> تجهيزه له .</a:t>
            </a:r>
          </a:p>
          <a:p>
            <a:pPr algn="just" rtl="1"/>
            <a:r>
              <a:rPr lang="ar-SA" sz="2400" b="1" dirty="0">
                <a:cs typeface="B Compset" panose="00000400000000000000" pitchFamily="2" charset="-78"/>
              </a:rPr>
              <a:t>يتم الاتفاق مع مؤسسة داعمه بأن يكون هناك سباك وكهربائي لزيارة المنزل وإصلاح أخطاء الكهرباء وتركيب السخانات .</a:t>
            </a:r>
          </a:p>
          <a:p>
            <a:pPr algn="just" rtl="1"/>
            <a:r>
              <a:rPr lang="ar-SA" sz="2400" b="1" dirty="0">
                <a:cs typeface="B Compset" panose="00000400000000000000" pitchFamily="2" charset="-78"/>
              </a:rPr>
              <a:t>يتم الاتفاق مع مغسلة ملابس تقدم خدمة لعدد من الأسر بغسيل بطانياتهم لمرة واحدة أو أكثر بدون مقابل ويتم ذلك بتجهيز كروت غسيل تعطى للمستفيد يستخدمها مع المغسلة .</a:t>
            </a:r>
          </a:p>
          <a:p>
            <a:pPr algn="just" rtl="1"/>
            <a:endParaRPr lang="ar-SA" sz="2400" b="1" dirty="0">
              <a:cs typeface="B Compset" panose="00000400000000000000" pitchFamily="2" charset="-78"/>
            </a:endParaRPr>
          </a:p>
        </p:txBody>
      </p:sp>
    </p:spTree>
    <p:extLst>
      <p:ext uri="{BB962C8B-B14F-4D97-AF65-F5344CB8AC3E}">
        <p14:creationId xmlns:p14="http://schemas.microsoft.com/office/powerpoint/2010/main" val="3241432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مشروعنا في سطور</a:t>
            </a:r>
          </a:p>
        </p:txBody>
      </p:sp>
      <p:sp>
        <p:nvSpPr>
          <p:cNvPr id="3" name="عنصر نائب للمحتوى 2"/>
          <p:cNvSpPr>
            <a:spLocks noGrp="1"/>
          </p:cNvSpPr>
          <p:nvPr>
            <p:ph idx="1"/>
          </p:nvPr>
        </p:nvSpPr>
        <p:spPr>
          <a:xfrm>
            <a:off x="2226365" y="2133600"/>
            <a:ext cx="9278247" cy="1126435"/>
          </a:xfrm>
        </p:spPr>
        <p:txBody>
          <a:bodyPr>
            <a:normAutofit/>
          </a:bodyPr>
          <a:lstStyle/>
          <a:p>
            <a:pPr marL="457200" indent="-457200" algn="just">
              <a:buFont typeface="+mj-lt"/>
              <a:buAutoNum type="arabicPeriod"/>
            </a:pPr>
            <a:r>
              <a:rPr lang="ar-SA" sz="2800" b="1" dirty="0">
                <a:cs typeface="B Compset" panose="00000400000000000000" pitchFamily="2" charset="-78"/>
              </a:rPr>
              <a:t>مرحلة التوزيع .</a:t>
            </a:r>
          </a:p>
        </p:txBody>
      </p:sp>
      <p:sp>
        <p:nvSpPr>
          <p:cNvPr id="4" name="مربع نص 3"/>
          <p:cNvSpPr txBox="1"/>
          <p:nvPr/>
        </p:nvSpPr>
        <p:spPr>
          <a:xfrm>
            <a:off x="2226365" y="3488635"/>
            <a:ext cx="9278247" cy="1569660"/>
          </a:xfrm>
          <a:prstGeom prst="rect">
            <a:avLst/>
          </a:prstGeom>
          <a:noFill/>
        </p:spPr>
        <p:txBody>
          <a:bodyPr wrap="square" rtlCol="1">
            <a:spAutoFit/>
          </a:bodyPr>
          <a:lstStyle/>
          <a:p>
            <a:pPr algn="just" rtl="1"/>
            <a:r>
              <a:rPr lang="ar-SA" sz="2400" b="1" dirty="0">
                <a:cs typeface="B Compset" panose="00000400000000000000" pitchFamily="2" charset="-78"/>
              </a:rPr>
              <a:t>هذه المرحلة الأخيرة :</a:t>
            </a:r>
          </a:p>
          <a:p>
            <a:pPr algn="just" rtl="1"/>
            <a:r>
              <a:rPr lang="ar-SA" sz="2400" b="1" dirty="0">
                <a:cs typeface="B Compset" panose="00000400000000000000" pitchFamily="2" charset="-78"/>
              </a:rPr>
              <a:t>وهنا يقوم الفريق بتحديد وقت انطلاق قبل الشتاء القادم </a:t>
            </a:r>
            <a:r>
              <a:rPr lang="ar-SA" sz="2400" b="1" dirty="0" err="1">
                <a:cs typeface="B Compset" panose="00000400000000000000" pitchFamily="2" charset="-78"/>
              </a:rPr>
              <a:t>باذن</a:t>
            </a:r>
            <a:r>
              <a:rPr lang="ar-SA" sz="2400" b="1" dirty="0">
                <a:cs typeface="B Compset" panose="00000400000000000000" pitchFamily="2" charset="-78"/>
              </a:rPr>
              <a:t> الله لزيارة هذه الأسر وتقديم هذه المساعدة كهدية من الجهة المسؤولة ومن الفريق التطوعي بموجب بيانات استلام </a:t>
            </a:r>
            <a:r>
              <a:rPr lang="ar-SA" sz="2400" b="1" dirty="0" err="1">
                <a:cs typeface="B Compset" panose="00000400000000000000" pitchFamily="2" charset="-78"/>
              </a:rPr>
              <a:t>ماتحصل</a:t>
            </a:r>
            <a:r>
              <a:rPr lang="ar-SA" sz="2400" b="1" dirty="0">
                <a:cs typeface="B Compset" panose="00000400000000000000" pitchFamily="2" charset="-78"/>
              </a:rPr>
              <a:t> عليه الأسرة من دعم عيني ويتم التوقيع من قبل رب الأسرة ومندوب الفريق القائم بالتسليم على ذلك .</a:t>
            </a:r>
          </a:p>
        </p:txBody>
      </p:sp>
    </p:spTree>
    <p:extLst>
      <p:ext uri="{BB962C8B-B14F-4D97-AF65-F5344CB8AC3E}">
        <p14:creationId xmlns:p14="http://schemas.microsoft.com/office/powerpoint/2010/main" val="1308344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مبادرات مقترحة</a:t>
            </a:r>
          </a:p>
        </p:txBody>
      </p:sp>
      <p:sp>
        <p:nvSpPr>
          <p:cNvPr id="3" name="عنصر نائب للمحتوى 2"/>
          <p:cNvSpPr>
            <a:spLocks noGrp="1"/>
          </p:cNvSpPr>
          <p:nvPr>
            <p:ph idx="1"/>
          </p:nvPr>
        </p:nvSpPr>
        <p:spPr>
          <a:xfrm>
            <a:off x="1665027" y="2133599"/>
            <a:ext cx="9839585" cy="4308143"/>
          </a:xfrm>
        </p:spPr>
        <p:txBody>
          <a:bodyPr>
            <a:normAutofit lnSpcReduction="10000"/>
          </a:bodyPr>
          <a:lstStyle/>
          <a:p>
            <a:pPr marL="457200" indent="-457200" algn="just">
              <a:buFont typeface="+mj-lt"/>
              <a:buAutoNum type="arabicPeriod"/>
            </a:pPr>
            <a:r>
              <a:rPr lang="ar-SA" sz="2800" b="1" dirty="0">
                <a:solidFill>
                  <a:srgbClr val="0070C0"/>
                </a:solidFill>
                <a:cs typeface="B Compset" panose="00000400000000000000" pitchFamily="2" charset="-78"/>
              </a:rPr>
              <a:t>مبادرة شتاؤك دافي جاري العزيز . ( المبادرة الحالية على طاولة النقاش ) – </a:t>
            </a:r>
            <a:r>
              <a:rPr lang="ar-SA" sz="2800" b="1" dirty="0">
                <a:solidFill>
                  <a:srgbClr val="FF0000"/>
                </a:solidFill>
                <a:cs typeface="B Compset" panose="00000400000000000000" pitchFamily="2" charset="-78"/>
              </a:rPr>
              <a:t>تم اعداد العرض – تم الاعتماد</a:t>
            </a:r>
          </a:p>
          <a:p>
            <a:pPr marL="457200" indent="-457200" algn="just">
              <a:buFont typeface="+mj-lt"/>
              <a:buAutoNum type="arabicPeriod"/>
            </a:pPr>
            <a:r>
              <a:rPr lang="ar-SA" sz="2800" b="1" dirty="0">
                <a:solidFill>
                  <a:srgbClr val="0070C0"/>
                </a:solidFill>
                <a:cs typeface="B Compset" panose="00000400000000000000" pitchFamily="2" charset="-78"/>
              </a:rPr>
              <a:t>مبادرة دعم الأسر المنتجة بمحل بالأسواق الجديدة برسوم رمزية كبداية . – </a:t>
            </a:r>
            <a:r>
              <a:rPr lang="ar-SA" sz="2800" b="1" dirty="0">
                <a:solidFill>
                  <a:srgbClr val="FF0000"/>
                </a:solidFill>
                <a:cs typeface="B Compset" panose="00000400000000000000" pitchFamily="2" charset="-78"/>
              </a:rPr>
              <a:t>تم اعداد العرض </a:t>
            </a:r>
          </a:p>
          <a:p>
            <a:pPr marL="457200" indent="-457200" algn="just">
              <a:buFont typeface="+mj-lt"/>
              <a:buAutoNum type="arabicPeriod"/>
            </a:pPr>
            <a:r>
              <a:rPr lang="ar-SA" sz="2800" b="1" dirty="0">
                <a:solidFill>
                  <a:srgbClr val="0070C0"/>
                </a:solidFill>
                <a:cs typeface="B Compset" panose="00000400000000000000" pitchFamily="2" charset="-78"/>
              </a:rPr>
              <a:t>مبادرة ( أنا مسوق ) – </a:t>
            </a:r>
            <a:r>
              <a:rPr lang="ar-SA" sz="2800" b="1" dirty="0">
                <a:solidFill>
                  <a:srgbClr val="FF0000"/>
                </a:solidFill>
                <a:cs typeface="B Compset" panose="00000400000000000000" pitchFamily="2" charset="-78"/>
              </a:rPr>
              <a:t>العرض الحالي </a:t>
            </a:r>
          </a:p>
          <a:p>
            <a:pPr marL="457200" indent="-457200" algn="just">
              <a:buFont typeface="+mj-lt"/>
              <a:buAutoNum type="arabicPeriod"/>
            </a:pPr>
            <a:r>
              <a:rPr lang="ar-SA" sz="2800" b="1" dirty="0">
                <a:solidFill>
                  <a:schemeClr val="tx1"/>
                </a:solidFill>
                <a:cs typeface="B Compset" panose="00000400000000000000" pitchFamily="2" charset="-78"/>
              </a:rPr>
              <a:t>مبادرة ( معرض الأسر المنتجة بمنطقة الباحة الالكتروني ) . </a:t>
            </a:r>
          </a:p>
          <a:p>
            <a:pPr marL="457200" indent="-457200" algn="just">
              <a:buFont typeface="+mj-lt"/>
              <a:buAutoNum type="arabicPeriod"/>
            </a:pPr>
            <a:r>
              <a:rPr lang="ar-SA" sz="2800" b="1" dirty="0">
                <a:cs typeface="B Compset" panose="00000400000000000000" pitchFamily="2" charset="-78"/>
              </a:rPr>
              <a:t>مبادرة الاهتمام بالقرى التراثية واظهارها للجميع والاستفادة منها كمتحف مبسط .</a:t>
            </a:r>
          </a:p>
          <a:p>
            <a:pPr marL="457200" indent="-457200" algn="just">
              <a:buFont typeface="+mj-lt"/>
              <a:buAutoNum type="arabicPeriod"/>
            </a:pPr>
            <a:r>
              <a:rPr lang="ar-SA" sz="2800" b="1" dirty="0">
                <a:cs typeface="B Compset" panose="00000400000000000000" pitchFamily="2" charset="-78"/>
              </a:rPr>
              <a:t>مبادرة دعم الشباب العاطل ( دورات تأهيلية لصيانة الجوالات ) بالتعاون مع المؤسسة العامة للتعليم الفني والتقني مع اصدار شهادات لكل شاب بنهاية الدورة التأهيلية .</a:t>
            </a:r>
          </a:p>
          <a:p>
            <a:pPr marL="457200" indent="-457200" algn="just">
              <a:buFont typeface="+mj-lt"/>
              <a:buAutoNum type="arabicPeriod"/>
            </a:pPr>
            <a:endParaRPr lang="ar-SA" sz="2800" b="1" dirty="0">
              <a:cs typeface="B Compset" panose="00000400000000000000" pitchFamily="2" charset="-78"/>
            </a:endParaRPr>
          </a:p>
        </p:txBody>
      </p:sp>
    </p:spTree>
    <p:extLst>
      <p:ext uri="{BB962C8B-B14F-4D97-AF65-F5344CB8AC3E}">
        <p14:creationId xmlns:p14="http://schemas.microsoft.com/office/powerpoint/2010/main" val="1217117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همسة وطن</a:t>
            </a:r>
          </a:p>
        </p:txBody>
      </p:sp>
      <p:sp>
        <p:nvSpPr>
          <p:cNvPr id="3" name="عنصر نائب للمحتوى 2"/>
          <p:cNvSpPr>
            <a:spLocks noGrp="1"/>
          </p:cNvSpPr>
          <p:nvPr>
            <p:ph idx="1"/>
          </p:nvPr>
        </p:nvSpPr>
        <p:spPr>
          <a:xfrm>
            <a:off x="2093843" y="2133599"/>
            <a:ext cx="9410769" cy="3299792"/>
          </a:xfrm>
        </p:spPr>
        <p:txBody>
          <a:bodyPr>
            <a:normAutofit lnSpcReduction="10000"/>
          </a:bodyPr>
          <a:lstStyle/>
          <a:p>
            <a:pPr marL="0" indent="0" algn="just">
              <a:buNone/>
            </a:pPr>
            <a:r>
              <a:rPr lang="ar-SA" sz="4000" b="1" dirty="0">
                <a:cs typeface="B Compset" panose="00000400000000000000" pitchFamily="2" charset="-78"/>
              </a:rPr>
              <a:t>أنا بحاجتكم يا ابنائي فأنتم درعي ضد أي مخرب أو معتدي .</a:t>
            </a:r>
          </a:p>
          <a:p>
            <a:pPr marL="0" indent="0" algn="just">
              <a:buNone/>
            </a:pPr>
            <a:r>
              <a:rPr lang="ar-SA" sz="4000" b="1" dirty="0">
                <a:cs typeface="B Compset" panose="00000400000000000000" pitchFamily="2" charset="-78"/>
              </a:rPr>
              <a:t>بالعلم والمعرفة سننهض ، وبالعقل الواعي الفطن سنقف صفاً ضد أي معتدي .</a:t>
            </a:r>
          </a:p>
          <a:p>
            <a:pPr marL="0" indent="0" algn="just">
              <a:buNone/>
            </a:pPr>
            <a:r>
              <a:rPr lang="ar-SA" sz="4000" b="1" dirty="0">
                <a:cs typeface="B Compset" panose="00000400000000000000" pitchFamily="2" charset="-78"/>
              </a:rPr>
              <a:t>فخري بكم عانق السماء فكونوا فخورين بي فأنا استحق .</a:t>
            </a:r>
          </a:p>
          <a:p>
            <a:pPr marL="0" indent="0" algn="ctr">
              <a:buNone/>
            </a:pPr>
            <a:r>
              <a:rPr lang="ar-SA" sz="4000" b="1" dirty="0">
                <a:cs typeface="B Compset" panose="00000400000000000000" pitchFamily="2" charset="-78"/>
              </a:rPr>
              <a:t>( أنا لكم فكونوا لي )</a:t>
            </a:r>
          </a:p>
          <a:p>
            <a:pPr marL="0" indent="0" algn="ctr">
              <a:buNone/>
            </a:pPr>
            <a:endParaRPr lang="ar-SA" sz="4000" b="1" dirty="0">
              <a:cs typeface="B Compset" panose="00000400000000000000" pitchFamily="2" charset="-78"/>
            </a:endParaRPr>
          </a:p>
        </p:txBody>
      </p:sp>
    </p:spTree>
    <p:extLst>
      <p:ext uri="{BB962C8B-B14F-4D97-AF65-F5344CB8AC3E}">
        <p14:creationId xmlns:p14="http://schemas.microsoft.com/office/powerpoint/2010/main" val="1797895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سهم: خماسي 3"/>
          <p:cNvSpPr/>
          <p:nvPr/>
        </p:nvSpPr>
        <p:spPr>
          <a:xfrm flipH="1">
            <a:off x="9515060" y="2358887"/>
            <a:ext cx="2226365" cy="795130"/>
          </a:xfrm>
          <a:prstGeom prst="homePlate">
            <a:avLst/>
          </a:prstGeom>
        </p:spPr>
        <p:style>
          <a:lnRef idx="3">
            <a:schemeClr val="lt1"/>
          </a:lnRef>
          <a:fillRef idx="1">
            <a:schemeClr val="accent6"/>
          </a:fillRef>
          <a:effectRef idx="1">
            <a:schemeClr val="accent6"/>
          </a:effectRef>
          <a:fontRef idx="minor">
            <a:schemeClr val="lt1"/>
          </a:fontRef>
        </p:style>
        <p:txBody>
          <a:bodyPr rtlCol="1" anchor="ctr"/>
          <a:lstStyle/>
          <a:p>
            <a:pPr algn="ctr"/>
            <a:r>
              <a:rPr lang="ar-SA" sz="2800" dirty="0"/>
              <a:t>الرؤية</a:t>
            </a:r>
          </a:p>
        </p:txBody>
      </p:sp>
      <p:sp>
        <p:nvSpPr>
          <p:cNvPr id="5" name="سهم: خماسي 4"/>
          <p:cNvSpPr/>
          <p:nvPr/>
        </p:nvSpPr>
        <p:spPr>
          <a:xfrm flipH="1">
            <a:off x="9515060" y="3246783"/>
            <a:ext cx="2226365" cy="795130"/>
          </a:xfrm>
          <a:prstGeom prst="homePlate">
            <a:avLst/>
          </a:prstGeom>
        </p:spPr>
        <p:style>
          <a:lnRef idx="3">
            <a:schemeClr val="lt1"/>
          </a:lnRef>
          <a:fillRef idx="1">
            <a:schemeClr val="accent6"/>
          </a:fillRef>
          <a:effectRef idx="1">
            <a:schemeClr val="accent6"/>
          </a:effectRef>
          <a:fontRef idx="minor">
            <a:schemeClr val="lt1"/>
          </a:fontRef>
        </p:style>
        <p:txBody>
          <a:bodyPr rtlCol="1" anchor="ctr"/>
          <a:lstStyle/>
          <a:p>
            <a:pPr algn="ctr"/>
            <a:r>
              <a:rPr lang="ar-SA" sz="2800" dirty="0"/>
              <a:t>الرسالة</a:t>
            </a:r>
          </a:p>
        </p:txBody>
      </p:sp>
      <p:sp>
        <p:nvSpPr>
          <p:cNvPr id="6" name="سهم: خماسي 5"/>
          <p:cNvSpPr/>
          <p:nvPr/>
        </p:nvSpPr>
        <p:spPr>
          <a:xfrm flipH="1">
            <a:off x="9515060" y="4134679"/>
            <a:ext cx="2226365" cy="795130"/>
          </a:xfrm>
          <a:prstGeom prst="homePlate">
            <a:avLst/>
          </a:prstGeom>
        </p:spPr>
        <p:style>
          <a:lnRef idx="3">
            <a:schemeClr val="lt1"/>
          </a:lnRef>
          <a:fillRef idx="1">
            <a:schemeClr val="accent6"/>
          </a:fillRef>
          <a:effectRef idx="1">
            <a:schemeClr val="accent6"/>
          </a:effectRef>
          <a:fontRef idx="minor">
            <a:schemeClr val="lt1"/>
          </a:fontRef>
        </p:style>
        <p:txBody>
          <a:bodyPr rtlCol="1" anchor="ctr"/>
          <a:lstStyle/>
          <a:p>
            <a:pPr algn="ctr"/>
            <a:r>
              <a:rPr lang="ar-SA" sz="2800" dirty="0"/>
              <a:t>الهدف</a:t>
            </a:r>
          </a:p>
        </p:txBody>
      </p:sp>
      <p:sp>
        <p:nvSpPr>
          <p:cNvPr id="7" name="مستطيل: زوايا مستديرة 6"/>
          <p:cNvSpPr/>
          <p:nvPr/>
        </p:nvSpPr>
        <p:spPr>
          <a:xfrm>
            <a:off x="3021496" y="2358887"/>
            <a:ext cx="6374296" cy="795130"/>
          </a:xfrm>
          <a:prstGeom prst="roundRect">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ar-SA" dirty="0"/>
              <a:t>الشباب .. طاقات .. فكر .. إنتاجية ... بلا حدود في العمل التطوعي</a:t>
            </a:r>
          </a:p>
        </p:txBody>
      </p:sp>
      <p:sp>
        <p:nvSpPr>
          <p:cNvPr id="8" name="مستطيل: زوايا مستديرة 7"/>
          <p:cNvSpPr/>
          <p:nvPr/>
        </p:nvSpPr>
        <p:spPr>
          <a:xfrm>
            <a:off x="3021496" y="3246783"/>
            <a:ext cx="6374296" cy="795130"/>
          </a:xfrm>
          <a:prstGeom prst="roundRect">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ar-SA" dirty="0"/>
              <a:t>انطلاقاً من رؤية 2030 يتم إعداد وتأهيل كوادر تطوعية شبابية لقيادة المجتمع والاهتمام بالاحتياجات والدعم حسب الإمكانات المجتمعية المتوفرة .</a:t>
            </a:r>
          </a:p>
        </p:txBody>
      </p:sp>
      <p:sp>
        <p:nvSpPr>
          <p:cNvPr id="9" name="مستطيل: زوايا مستديرة 8"/>
          <p:cNvSpPr/>
          <p:nvPr/>
        </p:nvSpPr>
        <p:spPr>
          <a:xfrm>
            <a:off x="3021496" y="4134679"/>
            <a:ext cx="6374296" cy="795130"/>
          </a:xfrm>
          <a:prstGeom prst="roundRect">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ar-SA" dirty="0"/>
              <a:t>تحويل المجتمع إلى فريق تطوعي بوعي كامل لاحتياجات المحيطين به والدعم بإيجاد حلول مجتمعية مناسبة .</a:t>
            </a:r>
          </a:p>
        </p:txBody>
      </p:sp>
      <p:sp>
        <p:nvSpPr>
          <p:cNvPr id="10" name="عنوان 1"/>
          <p:cNvSpPr txBox="1">
            <a:spLocks/>
          </p:cNvSpPr>
          <p:nvPr/>
        </p:nvSpPr>
        <p:spPr>
          <a:xfrm>
            <a:off x="768626" y="487019"/>
            <a:ext cx="11224592" cy="1010478"/>
          </a:xfrm>
          <a:prstGeom prst="rect">
            <a:avLst/>
          </a:prstGeom>
        </p:spPr>
        <p:txBody>
          <a:bodyPr vert="horz" lIns="91440" tIns="45720" rIns="91440" bIns="45720" rtlCol="0" anchor="t">
            <a:normAutofit fontScale="97500"/>
          </a:bodyPr>
          <a:lst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SA" sz="5400">
                <a:cs typeface="Alawi Naskh" pitchFamily="2" charset="-78"/>
              </a:rPr>
              <a:t>شتاؤك دافي ياجاري العزيز</a:t>
            </a:r>
            <a:endParaRPr lang="ar-SA" sz="5400" dirty="0">
              <a:cs typeface="Alawi Naskh" pitchFamily="2" charset="-78"/>
            </a:endParaRPr>
          </a:p>
        </p:txBody>
      </p:sp>
    </p:spTree>
    <p:extLst>
      <p:ext uri="{BB962C8B-B14F-4D97-AF65-F5344CB8AC3E}">
        <p14:creationId xmlns:p14="http://schemas.microsoft.com/office/powerpoint/2010/main" val="1116282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فكرة المشروع</a:t>
            </a:r>
          </a:p>
        </p:txBody>
      </p:sp>
      <p:sp>
        <p:nvSpPr>
          <p:cNvPr id="3" name="عنصر نائب للمحتوى 2"/>
          <p:cNvSpPr>
            <a:spLocks noGrp="1"/>
          </p:cNvSpPr>
          <p:nvPr>
            <p:ph idx="1"/>
          </p:nvPr>
        </p:nvSpPr>
        <p:spPr>
          <a:xfrm>
            <a:off x="2226365" y="2133600"/>
            <a:ext cx="9278247" cy="3777622"/>
          </a:xfrm>
        </p:spPr>
        <p:txBody>
          <a:bodyPr>
            <a:normAutofit/>
          </a:bodyPr>
          <a:lstStyle/>
          <a:p>
            <a:pPr algn="just"/>
            <a:r>
              <a:rPr lang="ar-SA" sz="2800" dirty="0">
                <a:latin typeface="ae_Rasheeq" panose="02060803050605020204" pitchFamily="18" charset="-78"/>
                <a:cs typeface="ae_Rasheeq" panose="02060803050605020204" pitchFamily="18" charset="-78"/>
              </a:rPr>
              <a:t>يتم بناء فريق تطوعي قائم على النمو الذاتي في الموارد البشرية بحيث يكونون قادرين على تقدير العمل التطوعي في الحياة وقادرين على تقييم احتياجات المجتمع والسعي ببناء قاعدة بيانات باحتياجات المجتمع ووضعها كأهداف واضحة وبناء خطة لتحقيق تلك الأهداف بالاعتماد على الطاقات البشرية المتوفرة والدعم من الداعمين مع إيضاح الفكرة كاملة بفهم كامل للرؤية والرسالة والهدف للمشروع ، والعمل على توثيق ما يتم من أعمال لتبنى شواهد رسمية وشواهد واقعية بالمجتمع .</a:t>
            </a:r>
          </a:p>
        </p:txBody>
      </p:sp>
    </p:spTree>
    <p:extLst>
      <p:ext uri="{BB962C8B-B14F-4D97-AF65-F5344CB8AC3E}">
        <p14:creationId xmlns:p14="http://schemas.microsoft.com/office/powerpoint/2010/main" val="222046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احتياجات المشروع</a:t>
            </a:r>
          </a:p>
        </p:txBody>
      </p:sp>
      <p:sp>
        <p:nvSpPr>
          <p:cNvPr id="3" name="عنصر نائب للمحتوى 2"/>
          <p:cNvSpPr>
            <a:spLocks noGrp="1"/>
          </p:cNvSpPr>
          <p:nvPr>
            <p:ph idx="1"/>
          </p:nvPr>
        </p:nvSpPr>
        <p:spPr>
          <a:xfrm>
            <a:off x="2226365" y="2133600"/>
            <a:ext cx="9278247" cy="3777622"/>
          </a:xfrm>
        </p:spPr>
        <p:txBody>
          <a:bodyPr>
            <a:normAutofit fontScale="92500" lnSpcReduction="20000"/>
          </a:bodyPr>
          <a:lstStyle/>
          <a:p>
            <a:pPr algn="just"/>
            <a:r>
              <a:rPr lang="ar-SA" sz="2800" dirty="0">
                <a:latin typeface="ae_Rasheeq" panose="02060803050605020204" pitchFamily="18" charset="-78"/>
                <a:cs typeface="ae_Rasheeq" panose="02060803050605020204" pitchFamily="18" charset="-78"/>
              </a:rPr>
              <a:t>تبني الفكرة من جهة رسمية لتكون مظلة </a:t>
            </a:r>
            <a:r>
              <a:rPr lang="ar-SA" sz="2800" dirty="0" err="1">
                <a:latin typeface="ae_Rasheeq" panose="02060803050605020204" pitchFamily="18" charset="-78"/>
                <a:cs typeface="ae_Rasheeq" panose="02060803050605020204" pitchFamily="18" charset="-78"/>
              </a:rPr>
              <a:t>تسيرعليها</a:t>
            </a:r>
            <a:r>
              <a:rPr lang="ar-SA" sz="2800" dirty="0">
                <a:latin typeface="ae_Rasheeq" panose="02060803050605020204" pitchFamily="18" charset="-78"/>
                <a:cs typeface="ae_Rasheeq" panose="02060803050605020204" pitchFamily="18" charset="-78"/>
              </a:rPr>
              <a:t> خطى المشروع بالاعتماد الرسمي .</a:t>
            </a:r>
          </a:p>
          <a:p>
            <a:pPr algn="just"/>
            <a:r>
              <a:rPr lang="ar-SA" sz="2800" dirty="0">
                <a:latin typeface="ae_Rasheeq" panose="02060803050605020204" pitchFamily="18" charset="-78"/>
                <a:cs typeface="ae_Rasheeq" panose="02060803050605020204" pitchFamily="18" charset="-78"/>
              </a:rPr>
              <a:t>بناء قاعدة صلبة من شباب المحافظة / المحافظات واعدادهم </a:t>
            </a:r>
            <a:r>
              <a:rPr lang="ar-SA" sz="2800" dirty="0" err="1">
                <a:latin typeface="ae_Rasheeq" panose="02060803050605020204" pitchFamily="18" charset="-78"/>
                <a:cs typeface="ae_Rasheeq" panose="02060803050605020204" pitchFamily="18" charset="-78"/>
              </a:rPr>
              <a:t>بالدوارت</a:t>
            </a:r>
            <a:r>
              <a:rPr lang="ar-SA" sz="2800" dirty="0">
                <a:latin typeface="ae_Rasheeq" panose="02060803050605020204" pitchFamily="18" charset="-78"/>
                <a:cs typeface="ae_Rasheeq" panose="02060803050605020204" pitchFamily="18" charset="-78"/>
              </a:rPr>
              <a:t> التدريبية التي تدعمهم مستقبلاً لاستمرار ونجاح المشروع .</a:t>
            </a:r>
          </a:p>
          <a:p>
            <a:pPr algn="just"/>
            <a:r>
              <a:rPr lang="ar-SA" sz="2800" dirty="0">
                <a:latin typeface="ae_Rasheeq" panose="02060803050605020204" pitchFamily="18" charset="-78"/>
                <a:cs typeface="ae_Rasheeq" panose="02060803050605020204" pitchFamily="18" charset="-78"/>
              </a:rPr>
              <a:t>بناء قاعدة للداعمين واعداد اجتماع لتوضيح فكرة المشروع ووضعها للنقاش فقد تتوالد أفكار أفضل .</a:t>
            </a:r>
          </a:p>
          <a:p>
            <a:pPr algn="just"/>
            <a:r>
              <a:rPr lang="ar-SA" sz="2800" dirty="0">
                <a:latin typeface="ae_Rasheeq" panose="02060803050605020204" pitchFamily="18" charset="-78"/>
                <a:cs typeface="ae_Rasheeq" panose="02060803050605020204" pitchFamily="18" charset="-78"/>
              </a:rPr>
              <a:t>تحديد زمني لوقت انطلاق المشروع مبني على احتياجات مدروسة سابقة والاستعداد بالخطة المناسبة المدروسة للتطبيق .</a:t>
            </a:r>
          </a:p>
          <a:p>
            <a:pPr algn="just"/>
            <a:r>
              <a:rPr lang="ar-SA" sz="2800" dirty="0">
                <a:latin typeface="ae_Rasheeq" panose="02060803050605020204" pitchFamily="18" charset="-78"/>
                <a:cs typeface="ae_Rasheeq" panose="02060803050605020204" pitchFamily="18" charset="-78"/>
              </a:rPr>
              <a:t>وضوح الإمكانات البشرية والمالية وطرق التوسع المستقبلي والاستدامة .</a:t>
            </a:r>
          </a:p>
        </p:txBody>
      </p:sp>
    </p:spTree>
    <p:extLst>
      <p:ext uri="{BB962C8B-B14F-4D97-AF65-F5344CB8AC3E}">
        <p14:creationId xmlns:p14="http://schemas.microsoft.com/office/powerpoint/2010/main" val="2809470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احتياجات المشروع</a:t>
            </a:r>
          </a:p>
        </p:txBody>
      </p:sp>
      <p:sp>
        <p:nvSpPr>
          <p:cNvPr id="3" name="عنصر نائب للمحتوى 2"/>
          <p:cNvSpPr>
            <a:spLocks noGrp="1"/>
          </p:cNvSpPr>
          <p:nvPr>
            <p:ph idx="1"/>
          </p:nvPr>
        </p:nvSpPr>
        <p:spPr>
          <a:xfrm>
            <a:off x="2226365" y="2133600"/>
            <a:ext cx="9278247" cy="1126435"/>
          </a:xfrm>
        </p:spPr>
        <p:txBody>
          <a:bodyPr>
            <a:normAutofit/>
          </a:bodyPr>
          <a:lstStyle/>
          <a:p>
            <a:pPr algn="just"/>
            <a:r>
              <a:rPr lang="ar-SA" sz="2800" dirty="0">
                <a:latin typeface="ae_Rasheeq" panose="02060803050605020204" pitchFamily="18" charset="-78"/>
                <a:cs typeface="ae_Rasheeq" panose="02060803050605020204" pitchFamily="18" charset="-78"/>
              </a:rPr>
              <a:t>تبني الفكرة من جهة رسمية لتكون مظلة تسير عليها خطى المشروع بالاعتماد الرسمي .</a:t>
            </a:r>
          </a:p>
        </p:txBody>
      </p:sp>
      <p:sp>
        <p:nvSpPr>
          <p:cNvPr id="4" name="مربع نص 3"/>
          <p:cNvSpPr txBox="1"/>
          <p:nvPr/>
        </p:nvSpPr>
        <p:spPr>
          <a:xfrm>
            <a:off x="2226365" y="3488635"/>
            <a:ext cx="9278247" cy="2308324"/>
          </a:xfrm>
          <a:prstGeom prst="rect">
            <a:avLst/>
          </a:prstGeom>
          <a:noFill/>
        </p:spPr>
        <p:txBody>
          <a:bodyPr wrap="square" rtlCol="1">
            <a:spAutoFit/>
          </a:bodyPr>
          <a:lstStyle/>
          <a:p>
            <a:pPr algn="just" rtl="1"/>
            <a:r>
              <a:rPr lang="ar-SA" sz="2400" b="1" dirty="0">
                <a:cs typeface="B Compset" panose="00000400000000000000" pitchFamily="2" charset="-78"/>
              </a:rPr>
              <a:t>لنجاح أي مشروع لابد أن يكون واضحاً وأول بدايات الوضوح هو وجود المشروع تحت مظلة رسمية ليجد القبول أمام :</a:t>
            </a:r>
          </a:p>
          <a:p>
            <a:pPr marL="457200" indent="-457200" algn="just" rtl="1">
              <a:buFont typeface="+mj-lt"/>
              <a:buAutoNum type="arabicPeriod"/>
            </a:pPr>
            <a:r>
              <a:rPr lang="ar-SA" sz="2400" b="1" dirty="0">
                <a:cs typeface="B Compset" panose="00000400000000000000" pitchFamily="2" charset="-78"/>
              </a:rPr>
              <a:t>الجهات الحكومية .</a:t>
            </a:r>
          </a:p>
          <a:p>
            <a:pPr marL="457200" indent="-457200" algn="just" rtl="1">
              <a:buFont typeface="+mj-lt"/>
              <a:buAutoNum type="arabicPeriod"/>
            </a:pPr>
            <a:r>
              <a:rPr lang="ar-SA" sz="2400" b="1" dirty="0">
                <a:cs typeface="B Compset" panose="00000400000000000000" pitchFamily="2" charset="-78"/>
              </a:rPr>
              <a:t>المجتمع .</a:t>
            </a:r>
          </a:p>
          <a:p>
            <a:pPr algn="just" rtl="1"/>
            <a:r>
              <a:rPr lang="ar-SA" sz="2400" b="1" dirty="0">
                <a:cs typeface="B Compset" panose="00000400000000000000" pitchFamily="2" charset="-78"/>
              </a:rPr>
              <a:t>وتكون نقطة انطلاق قوية صحيحة .</a:t>
            </a:r>
          </a:p>
          <a:p>
            <a:pPr algn="just" rtl="1"/>
            <a:r>
              <a:rPr lang="ar-SA" sz="2400" b="1" dirty="0">
                <a:cs typeface="B Compset" panose="00000400000000000000" pitchFamily="2" charset="-78"/>
              </a:rPr>
              <a:t>كذلك ليكون هناك متابعة مستمرة لكل خطة توضع او تقدم في الخطط المنفذة .</a:t>
            </a:r>
          </a:p>
        </p:txBody>
      </p:sp>
    </p:spTree>
    <p:extLst>
      <p:ext uri="{BB962C8B-B14F-4D97-AF65-F5344CB8AC3E}">
        <p14:creationId xmlns:p14="http://schemas.microsoft.com/office/powerpoint/2010/main" val="4233052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احتياجات المشروع</a:t>
            </a:r>
          </a:p>
        </p:txBody>
      </p:sp>
      <p:sp>
        <p:nvSpPr>
          <p:cNvPr id="3" name="عنصر نائب للمحتوى 2"/>
          <p:cNvSpPr>
            <a:spLocks noGrp="1"/>
          </p:cNvSpPr>
          <p:nvPr>
            <p:ph idx="1"/>
          </p:nvPr>
        </p:nvSpPr>
        <p:spPr>
          <a:xfrm>
            <a:off x="2226365" y="2133600"/>
            <a:ext cx="9278247" cy="1126435"/>
          </a:xfrm>
        </p:spPr>
        <p:txBody>
          <a:bodyPr>
            <a:normAutofit/>
          </a:bodyPr>
          <a:lstStyle/>
          <a:p>
            <a:pPr algn="just"/>
            <a:r>
              <a:rPr lang="ar-SA" sz="2800" dirty="0">
                <a:latin typeface="ae_Rasheeq" panose="02060803050605020204" pitchFamily="18" charset="-78"/>
                <a:cs typeface="ae_Rasheeq" panose="02060803050605020204" pitchFamily="18" charset="-78"/>
              </a:rPr>
              <a:t>بناء قاعدة صلبة من شباب المحافظة / المحافظات واعدادهم </a:t>
            </a:r>
            <a:r>
              <a:rPr lang="ar-SA" sz="2800" dirty="0" err="1">
                <a:latin typeface="ae_Rasheeq" panose="02060803050605020204" pitchFamily="18" charset="-78"/>
                <a:cs typeface="ae_Rasheeq" panose="02060803050605020204" pitchFamily="18" charset="-78"/>
              </a:rPr>
              <a:t>بالدوارت</a:t>
            </a:r>
            <a:r>
              <a:rPr lang="ar-SA" sz="2800" dirty="0">
                <a:latin typeface="ae_Rasheeq" panose="02060803050605020204" pitchFamily="18" charset="-78"/>
                <a:cs typeface="ae_Rasheeq" panose="02060803050605020204" pitchFamily="18" charset="-78"/>
              </a:rPr>
              <a:t> التدريبية التي تدعمهم مستقبلاً ومتابعتهم لاستمرار نجاح المشروع .</a:t>
            </a:r>
          </a:p>
        </p:txBody>
      </p:sp>
      <p:sp>
        <p:nvSpPr>
          <p:cNvPr id="4" name="مربع نص 3"/>
          <p:cNvSpPr txBox="1"/>
          <p:nvPr/>
        </p:nvSpPr>
        <p:spPr>
          <a:xfrm>
            <a:off x="2226365" y="3488635"/>
            <a:ext cx="9278247" cy="2677656"/>
          </a:xfrm>
          <a:prstGeom prst="rect">
            <a:avLst/>
          </a:prstGeom>
          <a:noFill/>
        </p:spPr>
        <p:txBody>
          <a:bodyPr wrap="square" rtlCol="1">
            <a:spAutoFit/>
          </a:bodyPr>
          <a:lstStyle/>
          <a:p>
            <a:pPr algn="just" rtl="1"/>
            <a:r>
              <a:rPr lang="ar-SA" sz="2400" b="1" dirty="0">
                <a:cs typeface="B Compset" panose="00000400000000000000" pitchFamily="2" charset="-78"/>
              </a:rPr>
              <a:t>إن الشباب هم اللبنة الأساسية لبناء المستقبل ورسم صور خاصة بذلك المستقبل فمن الواجب ابعادهم عما قد يشوه فكرهم ومعتقداتهم ولتكون الأعمال التطوعية لبنة في زيادة الانتماء للوطن والحب الصادق لحكومتنا الرشيدة واستشعار الخدمات التي تقدمها للمواطنين وليكونوا درع واقي ضد أي أفكار هدامة .كما أنهم الأساس لنجاح أي مشروع مستقبلي وهم سواعد الغد وهنا نحتاج إلى زرع حب الأعمال التطوعية يشاركون بها لأنها تلامس جيلهم والشباب من هم في سنهم . بالإضافة إلى الأعمال التطوعية المستهدفة من قبل الجهة الراعية مثل هذا المشروع .ولذلك لابد لبناء قاعدة بيانات بهؤلاء الشباب وتقديم الأمور الجاذبة لهم لنرى جميع أفراد المجتمع بمثل هذه الأعمال التطوعية</a:t>
            </a:r>
          </a:p>
        </p:txBody>
      </p:sp>
    </p:spTree>
    <p:extLst>
      <p:ext uri="{BB962C8B-B14F-4D97-AF65-F5344CB8AC3E}">
        <p14:creationId xmlns:p14="http://schemas.microsoft.com/office/powerpoint/2010/main" val="3828971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احتياجات المشروع</a:t>
            </a:r>
          </a:p>
        </p:txBody>
      </p:sp>
      <p:sp>
        <p:nvSpPr>
          <p:cNvPr id="3" name="عنصر نائب للمحتوى 2"/>
          <p:cNvSpPr>
            <a:spLocks noGrp="1"/>
          </p:cNvSpPr>
          <p:nvPr>
            <p:ph idx="1"/>
          </p:nvPr>
        </p:nvSpPr>
        <p:spPr>
          <a:xfrm>
            <a:off x="2226365" y="2133600"/>
            <a:ext cx="9278247" cy="1126435"/>
          </a:xfrm>
        </p:spPr>
        <p:txBody>
          <a:bodyPr>
            <a:normAutofit/>
          </a:bodyPr>
          <a:lstStyle/>
          <a:p>
            <a:pPr algn="just"/>
            <a:r>
              <a:rPr lang="ar-SA" sz="2800" dirty="0">
                <a:latin typeface="ae_Rasheeq" panose="02060803050605020204" pitchFamily="18" charset="-78"/>
                <a:cs typeface="ae_Rasheeq" panose="02060803050605020204" pitchFamily="18" charset="-78"/>
              </a:rPr>
              <a:t>بناء قاعدة للداعمين واعداد اجتماع لتوضيح فكرة المشروع ووضعها للنقاش فقد تتولد منها أفكار أفضل .</a:t>
            </a:r>
          </a:p>
        </p:txBody>
      </p:sp>
      <p:sp>
        <p:nvSpPr>
          <p:cNvPr id="4" name="مربع نص 3"/>
          <p:cNvSpPr txBox="1"/>
          <p:nvPr/>
        </p:nvSpPr>
        <p:spPr>
          <a:xfrm>
            <a:off x="2226365" y="3488635"/>
            <a:ext cx="9278247" cy="2308324"/>
          </a:xfrm>
          <a:prstGeom prst="rect">
            <a:avLst/>
          </a:prstGeom>
          <a:noFill/>
        </p:spPr>
        <p:txBody>
          <a:bodyPr wrap="square" rtlCol="1">
            <a:spAutoFit/>
          </a:bodyPr>
          <a:lstStyle/>
          <a:p>
            <a:pPr algn="just" rtl="1"/>
            <a:r>
              <a:rPr lang="ar-SA" sz="2400" b="1" dirty="0">
                <a:cs typeface="B Compset" panose="00000400000000000000" pitchFamily="2" charset="-78"/>
              </a:rPr>
              <a:t>إن الشراكة المجتمعية أساس في نجاح المجتمعات وهي نقطة قوية للنهوض بالمجتمعات في شتى المجالات ومن هذا المنطلق يكون لزاماً علينا توضيح فكرة مشروعنا هذا وأي مشروع لاحق لهذه المجموعة من المجتمع وسنرى من يؤمن بالفكرة ويتبناها بالدعم السخي طلباً الأجر من الله أولاً وليساهم بدعم منطقته كما عودونا في أعمالهم الخيرية والتطوعية الكثيرة والتي لها شواهد بالواقع تشهد ذلك . ومن هنا نحتاج إلى قاعدة بيانات بالداعمين وأنواع الدعم التي سيحظى بها المشروع لتكون حافزاً قوياً وشمعة للفريق يستدلون بها لنجاح خطتهم لتنفيذ هذا المشروع .</a:t>
            </a:r>
          </a:p>
        </p:txBody>
      </p:sp>
    </p:spTree>
    <p:extLst>
      <p:ext uri="{BB962C8B-B14F-4D97-AF65-F5344CB8AC3E}">
        <p14:creationId xmlns:p14="http://schemas.microsoft.com/office/powerpoint/2010/main" val="576806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احتياجات المشروع</a:t>
            </a:r>
          </a:p>
        </p:txBody>
      </p:sp>
      <p:sp>
        <p:nvSpPr>
          <p:cNvPr id="3" name="عنصر نائب للمحتوى 2"/>
          <p:cNvSpPr>
            <a:spLocks noGrp="1"/>
          </p:cNvSpPr>
          <p:nvPr>
            <p:ph idx="1"/>
          </p:nvPr>
        </p:nvSpPr>
        <p:spPr>
          <a:xfrm>
            <a:off x="2226365" y="2133600"/>
            <a:ext cx="9278247" cy="1126435"/>
          </a:xfrm>
        </p:spPr>
        <p:txBody>
          <a:bodyPr>
            <a:normAutofit/>
          </a:bodyPr>
          <a:lstStyle/>
          <a:p>
            <a:pPr algn="just"/>
            <a:r>
              <a:rPr lang="ar-SA" sz="2800" dirty="0">
                <a:latin typeface="ae_Rasheeq" panose="02060803050605020204" pitchFamily="18" charset="-78"/>
                <a:cs typeface="ae_Rasheeq" panose="02060803050605020204" pitchFamily="18" charset="-78"/>
              </a:rPr>
              <a:t>تحديد وقت زمني لانطلاق المشروع مبني على احتياجات مدروسة سابقة والاستعداد بالخطة المناسبة المدروسة للتطبيق .</a:t>
            </a:r>
          </a:p>
        </p:txBody>
      </p:sp>
      <p:sp>
        <p:nvSpPr>
          <p:cNvPr id="4" name="مربع نص 3"/>
          <p:cNvSpPr txBox="1"/>
          <p:nvPr/>
        </p:nvSpPr>
        <p:spPr>
          <a:xfrm>
            <a:off x="2226365" y="3488635"/>
            <a:ext cx="9278247" cy="1938992"/>
          </a:xfrm>
          <a:prstGeom prst="rect">
            <a:avLst/>
          </a:prstGeom>
          <a:noFill/>
        </p:spPr>
        <p:txBody>
          <a:bodyPr wrap="square" rtlCol="1">
            <a:spAutoFit/>
          </a:bodyPr>
          <a:lstStyle/>
          <a:p>
            <a:pPr algn="just" rtl="1"/>
            <a:r>
              <a:rPr lang="ar-SA" sz="2400" b="1" dirty="0">
                <a:cs typeface="B Compset" panose="00000400000000000000" pitchFamily="2" charset="-78"/>
              </a:rPr>
              <a:t>الوقت محك رئيسي لنجاح أي مشروع او تخطيط لتحقيق أي هدف ، ومن هنا يلزم تحديد وقت لبداية الانطلاق ليبدأ الفريق بتوزيع الأدوار والشروع بالتنفيذ لأولى خطوات هذا المشروع من اعداد احصائيات للأسر التي تحتاج الدعم في فصل الشتاء والتجهيز بعد ذلك لعرض التقارير للداعمين وبعدها تجهيز الاحتياجات وتوزيعها قبل دخول فصل الشتاء من كل عام لتكون الاستدامة قائمة وأيضاً تكون حافزاً للشباب </a:t>
            </a:r>
            <a:r>
              <a:rPr lang="ar-SA" sz="2400" b="1" dirty="0" err="1">
                <a:cs typeface="B Compset" panose="00000400000000000000" pitchFamily="2" charset="-78"/>
              </a:rPr>
              <a:t>للإنخراط</a:t>
            </a:r>
            <a:r>
              <a:rPr lang="ar-SA" sz="2400" b="1" dirty="0">
                <a:cs typeface="B Compset" panose="00000400000000000000" pitchFamily="2" charset="-78"/>
              </a:rPr>
              <a:t> في هذا المشروع .</a:t>
            </a:r>
          </a:p>
        </p:txBody>
      </p:sp>
    </p:spTree>
    <p:extLst>
      <p:ext uri="{BB962C8B-B14F-4D97-AF65-F5344CB8AC3E}">
        <p14:creationId xmlns:p14="http://schemas.microsoft.com/office/powerpoint/2010/main" val="1784720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6000" dirty="0">
                <a:cs typeface="AGA Furat Regular" pitchFamily="2" charset="-78"/>
              </a:rPr>
              <a:t>احتياجات المشروع</a:t>
            </a:r>
          </a:p>
        </p:txBody>
      </p:sp>
      <p:sp>
        <p:nvSpPr>
          <p:cNvPr id="3" name="عنصر نائب للمحتوى 2"/>
          <p:cNvSpPr>
            <a:spLocks noGrp="1"/>
          </p:cNvSpPr>
          <p:nvPr>
            <p:ph idx="1"/>
          </p:nvPr>
        </p:nvSpPr>
        <p:spPr>
          <a:xfrm>
            <a:off x="2226365" y="1630016"/>
            <a:ext cx="9278247" cy="742124"/>
          </a:xfrm>
        </p:spPr>
        <p:txBody>
          <a:bodyPr>
            <a:normAutofit/>
          </a:bodyPr>
          <a:lstStyle/>
          <a:p>
            <a:pPr algn="just"/>
            <a:r>
              <a:rPr lang="ar-SA" sz="2800" dirty="0">
                <a:latin typeface="ae_Rasheeq" panose="02060803050605020204" pitchFamily="18" charset="-78"/>
                <a:cs typeface="ae_Rasheeq" panose="02060803050605020204" pitchFamily="18" charset="-78"/>
              </a:rPr>
              <a:t>وضوح الإمكانات البشرية والمالية وطرق التوسع المستقبلي والاستدامة .</a:t>
            </a:r>
          </a:p>
        </p:txBody>
      </p:sp>
      <p:sp>
        <p:nvSpPr>
          <p:cNvPr id="4" name="مربع نص 3"/>
          <p:cNvSpPr txBox="1"/>
          <p:nvPr/>
        </p:nvSpPr>
        <p:spPr>
          <a:xfrm>
            <a:off x="967409" y="2044149"/>
            <a:ext cx="10537203" cy="4524315"/>
          </a:xfrm>
          <a:prstGeom prst="rect">
            <a:avLst/>
          </a:prstGeom>
          <a:noFill/>
        </p:spPr>
        <p:txBody>
          <a:bodyPr wrap="square" rtlCol="1">
            <a:spAutoFit/>
          </a:bodyPr>
          <a:lstStyle/>
          <a:p>
            <a:pPr algn="just" rtl="1"/>
            <a:r>
              <a:rPr lang="ar-SA" sz="2400" b="1" dirty="0">
                <a:cs typeface="B Compset" panose="00000400000000000000" pitchFamily="2" charset="-78"/>
              </a:rPr>
              <a:t>وضوح الإمكانات البشرية والمالية تساعد في وضع خطط للتوسع لهذا المشروع لتغطي محافظات أخرى بالمستقبل مع استدامة المشروع الأساسي . وهنا ستكون ثمرة الجهد أكبر وايضاً احتواء شباب المحافظات الأخرى بمثل هذا المشروع وليكون هناك توزيع للأعمال على شباب المحافظات بدلاً من تركيز العمل على مجموعة بسيطة من محافظة واحدة .+</a:t>
            </a:r>
          </a:p>
          <a:p>
            <a:pPr algn="just" rtl="1"/>
            <a:r>
              <a:rPr lang="ar-SA" sz="2400" b="1" dirty="0">
                <a:cs typeface="B Compset" panose="00000400000000000000" pitchFamily="2" charset="-78"/>
              </a:rPr>
              <a:t>فتح حساب رسمي بأحد البنوك باسم المشروع .</a:t>
            </a:r>
          </a:p>
          <a:p>
            <a:pPr algn="just" rtl="1"/>
            <a:r>
              <a:rPr lang="ar-SA" sz="2400" b="1" dirty="0">
                <a:cs typeface="B Compset" panose="00000400000000000000" pitchFamily="2" charset="-78"/>
              </a:rPr>
              <a:t>تعميد مكتب محاسب قانوني يتولى المتابعة الرسمية لجميع المساعدات النقدية .</a:t>
            </a:r>
          </a:p>
          <a:p>
            <a:pPr algn="just" rtl="1"/>
            <a:r>
              <a:rPr lang="ar-SA" sz="2400" b="1" dirty="0">
                <a:cs typeface="B Compset" panose="00000400000000000000" pitchFamily="2" charset="-78"/>
              </a:rPr>
              <a:t>تشكيل لجنة مالية لحصر جميع المبالغ الواردة للمشروع والدعم العيني مع تسجيل العينيات بكشوف رسمية تسلم للمسؤول بالجهة المسؤولة مع وضع ملف لكل قرية يدعمها المشروع  لسهولة الرجوع اليها وقت الحاجة . وأن يكون بعهدة شخص مسؤول عنه من الجهة المسؤولة لضمان سير المشروع على الوجه المطلوب .</a:t>
            </a:r>
          </a:p>
          <a:p>
            <a:pPr algn="just" rtl="1"/>
            <a:r>
              <a:rPr lang="ar-SA" sz="2400" b="1" dirty="0">
                <a:cs typeface="B Compset" panose="00000400000000000000" pitchFamily="2" charset="-78"/>
              </a:rPr>
              <a:t>تشكيل لجنة من الجهة المسؤولة لمتابعة أعمال الشؤون المالية والإدارية لاحتياجات المشروع ومتابعة الملفات المالية والدعم الواصل للمشروع . والرفع بها للمحاسب القانوني لأخذ الموافقة الرسمية بذلك . واخراجها بطرق نظامية للمسؤول عن المستودع وخروجها من المستودع بيد المسؤول عن التوزيع ليسهل جردها مستقبلاً .</a:t>
            </a:r>
          </a:p>
        </p:txBody>
      </p:sp>
    </p:spTree>
    <p:extLst>
      <p:ext uri="{BB962C8B-B14F-4D97-AF65-F5344CB8AC3E}">
        <p14:creationId xmlns:p14="http://schemas.microsoft.com/office/powerpoint/2010/main" val="1948079288"/>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1595</TotalTime>
  <Words>1328</Words>
  <Application>Microsoft Office PowerPoint</Application>
  <PresentationFormat>شاشة عريضة</PresentationFormat>
  <Paragraphs>82</Paragraphs>
  <Slides>16</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16</vt:i4>
      </vt:variant>
    </vt:vector>
  </HeadingPairs>
  <TitlesOfParts>
    <vt:vector size="21" baseType="lpstr">
      <vt:lpstr>ae_Rasheeq</vt:lpstr>
      <vt:lpstr>Arial</vt:lpstr>
      <vt:lpstr>Century Gothic</vt:lpstr>
      <vt:lpstr>Wingdings 3</vt:lpstr>
      <vt:lpstr>ربطة</vt:lpstr>
      <vt:lpstr>شتاؤك دافي ياجاري العزيز</vt:lpstr>
      <vt:lpstr>عرض تقديمي في PowerPoint</vt:lpstr>
      <vt:lpstr>فكرة المشروع</vt:lpstr>
      <vt:lpstr>احتياجات المشروع</vt:lpstr>
      <vt:lpstr>احتياجات المشروع</vt:lpstr>
      <vt:lpstr>احتياجات المشروع</vt:lpstr>
      <vt:lpstr>احتياجات المشروع</vt:lpstr>
      <vt:lpstr>احتياجات المشروع</vt:lpstr>
      <vt:lpstr>احتياجات المشروع</vt:lpstr>
      <vt:lpstr>مشروعنا في سطور</vt:lpstr>
      <vt:lpstr>مشروعنا في سطور</vt:lpstr>
      <vt:lpstr>مشروعنا في سطور</vt:lpstr>
      <vt:lpstr>مشروعنا في سطور</vt:lpstr>
      <vt:lpstr>مشروعنا في سطور</vt:lpstr>
      <vt:lpstr>مبادرات مقترحة</vt:lpstr>
      <vt:lpstr>همسة وطن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شتاؤك دافي ياجاري العزيز</dc:title>
  <dc:creator>جنون الصمت ِِAl-Zahrani H</dc:creator>
  <cp:lastModifiedBy>H Z</cp:lastModifiedBy>
  <cp:revision>39</cp:revision>
  <dcterms:created xsi:type="dcterms:W3CDTF">2017-01-12T19:28:40Z</dcterms:created>
  <dcterms:modified xsi:type="dcterms:W3CDTF">2023-12-10T21:59:06Z</dcterms:modified>
</cp:coreProperties>
</file>