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3" r:id="rId3"/>
    <p:sldId id="299" r:id="rId4"/>
    <p:sldId id="276" r:id="rId5"/>
    <p:sldId id="278" r:id="rId6"/>
    <p:sldId id="303" r:id="rId7"/>
    <p:sldId id="304" r:id="rId8"/>
    <p:sldId id="277" r:id="rId9"/>
    <p:sldId id="279" r:id="rId10"/>
    <p:sldId id="275" r:id="rId11"/>
    <p:sldId id="280" r:id="rId12"/>
    <p:sldId id="281" r:id="rId13"/>
    <p:sldId id="282" r:id="rId14"/>
    <p:sldId id="283" r:id="rId15"/>
    <p:sldId id="300" r:id="rId16"/>
    <p:sldId id="258" r:id="rId17"/>
    <p:sldId id="266" r:id="rId18"/>
    <p:sldId id="259" r:id="rId19"/>
    <p:sldId id="293" r:id="rId20"/>
    <p:sldId id="260" r:id="rId21"/>
    <p:sldId id="294" r:id="rId22"/>
    <p:sldId id="295" r:id="rId23"/>
    <p:sldId id="296" r:id="rId24"/>
    <p:sldId id="297" r:id="rId25"/>
    <p:sldId id="301" r:id="rId26"/>
    <p:sldId id="272" r:id="rId27"/>
    <p:sldId id="286" r:id="rId28"/>
    <p:sldId id="287" r:id="rId29"/>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FFFF"/>
    <a:srgbClr val="6699FF"/>
    <a:srgbClr val="00FF99"/>
    <a:srgbClr val="FF66CC"/>
    <a:srgbClr val="FF6600"/>
    <a:srgbClr val="4FD1FF"/>
    <a:srgbClr val="9BECFF"/>
    <a:srgbClr val="00FF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88" d="100"/>
          <a:sy n="88" d="100"/>
        </p:scale>
        <p:origin x="49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CAF5AE7-1037-4BA6-A776-803EC4E3B69B}" type="datetimeFigureOut">
              <a:rPr lang="ar-SA" smtClean="0"/>
              <a:t>27/05/45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1CF987A-A998-4520-970D-124FC031D232}" type="slidenum">
              <a:rPr lang="ar-SA" smtClean="0"/>
              <a:t>‹#›</a:t>
            </a:fld>
            <a:endParaRPr lang="ar-SA"/>
          </a:p>
        </p:txBody>
      </p:sp>
    </p:spTree>
    <p:extLst>
      <p:ext uri="{BB962C8B-B14F-4D97-AF65-F5344CB8AC3E}">
        <p14:creationId xmlns:p14="http://schemas.microsoft.com/office/powerpoint/2010/main" val="103073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CAF5AE7-1037-4BA6-A776-803EC4E3B69B}" type="datetimeFigureOut">
              <a:rPr lang="ar-SA" smtClean="0"/>
              <a:t>27/05/45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1CF987A-A998-4520-970D-124FC031D232}" type="slidenum">
              <a:rPr lang="ar-SA" smtClean="0"/>
              <a:t>‹#›</a:t>
            </a:fld>
            <a:endParaRPr lang="ar-SA"/>
          </a:p>
        </p:txBody>
      </p:sp>
    </p:spTree>
    <p:extLst>
      <p:ext uri="{BB962C8B-B14F-4D97-AF65-F5344CB8AC3E}">
        <p14:creationId xmlns:p14="http://schemas.microsoft.com/office/powerpoint/2010/main" val="1381245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CAF5AE7-1037-4BA6-A776-803EC4E3B69B}" type="datetimeFigureOut">
              <a:rPr lang="ar-SA" smtClean="0"/>
              <a:t>27/05/45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1CF987A-A998-4520-970D-124FC031D232}" type="slidenum">
              <a:rPr lang="ar-SA" smtClean="0"/>
              <a:t>‹#›</a:t>
            </a:fld>
            <a:endParaRPr lang="ar-SA"/>
          </a:p>
        </p:txBody>
      </p:sp>
    </p:spTree>
    <p:extLst>
      <p:ext uri="{BB962C8B-B14F-4D97-AF65-F5344CB8AC3E}">
        <p14:creationId xmlns:p14="http://schemas.microsoft.com/office/powerpoint/2010/main" val="3317759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CAF5AE7-1037-4BA6-A776-803EC4E3B69B}" type="datetimeFigureOut">
              <a:rPr lang="ar-SA" smtClean="0"/>
              <a:t>27/05/45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1CF987A-A998-4520-970D-124FC031D232}" type="slidenum">
              <a:rPr lang="ar-SA" smtClean="0"/>
              <a:t>‹#›</a:t>
            </a:fld>
            <a:endParaRPr lang="ar-SA"/>
          </a:p>
        </p:txBody>
      </p:sp>
    </p:spTree>
    <p:extLst>
      <p:ext uri="{BB962C8B-B14F-4D97-AF65-F5344CB8AC3E}">
        <p14:creationId xmlns:p14="http://schemas.microsoft.com/office/powerpoint/2010/main" val="835494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CAF5AE7-1037-4BA6-A776-803EC4E3B69B}" type="datetimeFigureOut">
              <a:rPr lang="ar-SA" smtClean="0"/>
              <a:t>27/05/45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1CF987A-A998-4520-970D-124FC031D232}" type="slidenum">
              <a:rPr lang="ar-SA" smtClean="0"/>
              <a:t>‹#›</a:t>
            </a:fld>
            <a:endParaRPr lang="ar-SA"/>
          </a:p>
        </p:txBody>
      </p:sp>
    </p:spTree>
    <p:extLst>
      <p:ext uri="{BB962C8B-B14F-4D97-AF65-F5344CB8AC3E}">
        <p14:creationId xmlns:p14="http://schemas.microsoft.com/office/powerpoint/2010/main" val="1314878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CAF5AE7-1037-4BA6-A776-803EC4E3B69B}" type="datetimeFigureOut">
              <a:rPr lang="ar-SA" smtClean="0"/>
              <a:t>27/05/45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1CF987A-A998-4520-970D-124FC031D232}" type="slidenum">
              <a:rPr lang="ar-SA" smtClean="0"/>
              <a:t>‹#›</a:t>
            </a:fld>
            <a:endParaRPr lang="ar-SA"/>
          </a:p>
        </p:txBody>
      </p:sp>
    </p:spTree>
    <p:extLst>
      <p:ext uri="{BB962C8B-B14F-4D97-AF65-F5344CB8AC3E}">
        <p14:creationId xmlns:p14="http://schemas.microsoft.com/office/powerpoint/2010/main" val="71403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CAF5AE7-1037-4BA6-A776-803EC4E3B69B}" type="datetimeFigureOut">
              <a:rPr lang="ar-SA" smtClean="0"/>
              <a:t>27/05/45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D1CF987A-A998-4520-970D-124FC031D232}" type="slidenum">
              <a:rPr lang="ar-SA" smtClean="0"/>
              <a:t>‹#›</a:t>
            </a:fld>
            <a:endParaRPr lang="ar-SA"/>
          </a:p>
        </p:txBody>
      </p:sp>
    </p:spTree>
    <p:extLst>
      <p:ext uri="{BB962C8B-B14F-4D97-AF65-F5344CB8AC3E}">
        <p14:creationId xmlns:p14="http://schemas.microsoft.com/office/powerpoint/2010/main" val="3594449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CAF5AE7-1037-4BA6-A776-803EC4E3B69B}" type="datetimeFigureOut">
              <a:rPr lang="ar-SA" smtClean="0"/>
              <a:t>27/05/45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D1CF987A-A998-4520-970D-124FC031D232}" type="slidenum">
              <a:rPr lang="ar-SA" smtClean="0"/>
              <a:t>‹#›</a:t>
            </a:fld>
            <a:endParaRPr lang="ar-SA"/>
          </a:p>
        </p:txBody>
      </p:sp>
    </p:spTree>
    <p:extLst>
      <p:ext uri="{BB962C8B-B14F-4D97-AF65-F5344CB8AC3E}">
        <p14:creationId xmlns:p14="http://schemas.microsoft.com/office/powerpoint/2010/main" val="2998946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CAF5AE7-1037-4BA6-A776-803EC4E3B69B}" type="datetimeFigureOut">
              <a:rPr lang="ar-SA" smtClean="0"/>
              <a:t>27/05/45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D1CF987A-A998-4520-970D-124FC031D232}" type="slidenum">
              <a:rPr lang="ar-SA" smtClean="0"/>
              <a:t>‹#›</a:t>
            </a:fld>
            <a:endParaRPr lang="ar-SA"/>
          </a:p>
        </p:txBody>
      </p:sp>
    </p:spTree>
    <p:extLst>
      <p:ext uri="{BB962C8B-B14F-4D97-AF65-F5344CB8AC3E}">
        <p14:creationId xmlns:p14="http://schemas.microsoft.com/office/powerpoint/2010/main" val="87866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CAF5AE7-1037-4BA6-A776-803EC4E3B69B}" type="datetimeFigureOut">
              <a:rPr lang="ar-SA" smtClean="0"/>
              <a:t>27/05/45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1CF987A-A998-4520-970D-124FC031D232}" type="slidenum">
              <a:rPr lang="ar-SA" smtClean="0"/>
              <a:t>‹#›</a:t>
            </a:fld>
            <a:endParaRPr lang="ar-SA"/>
          </a:p>
        </p:txBody>
      </p:sp>
    </p:spTree>
    <p:extLst>
      <p:ext uri="{BB962C8B-B14F-4D97-AF65-F5344CB8AC3E}">
        <p14:creationId xmlns:p14="http://schemas.microsoft.com/office/powerpoint/2010/main" val="248549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CAF5AE7-1037-4BA6-A776-803EC4E3B69B}" type="datetimeFigureOut">
              <a:rPr lang="ar-SA" smtClean="0"/>
              <a:t>27/05/45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1CF987A-A998-4520-970D-124FC031D232}" type="slidenum">
              <a:rPr lang="ar-SA" smtClean="0"/>
              <a:t>‹#›</a:t>
            </a:fld>
            <a:endParaRPr lang="ar-SA"/>
          </a:p>
        </p:txBody>
      </p:sp>
    </p:spTree>
    <p:extLst>
      <p:ext uri="{BB962C8B-B14F-4D97-AF65-F5344CB8AC3E}">
        <p14:creationId xmlns:p14="http://schemas.microsoft.com/office/powerpoint/2010/main" val="3321998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CAF5AE7-1037-4BA6-A776-803EC4E3B69B}" type="datetimeFigureOut">
              <a:rPr lang="ar-SA" smtClean="0"/>
              <a:t>27/05/45</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1CF987A-A998-4520-970D-124FC031D232}" type="slidenum">
              <a:rPr lang="ar-SA" smtClean="0"/>
              <a:t>‹#›</a:t>
            </a:fld>
            <a:endParaRPr lang="ar-SA"/>
          </a:p>
        </p:txBody>
      </p:sp>
    </p:spTree>
    <p:extLst>
      <p:ext uri="{BB962C8B-B14F-4D97-AF65-F5344CB8AC3E}">
        <p14:creationId xmlns:p14="http://schemas.microsoft.com/office/powerpoint/2010/main" val="2867447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statista.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5434169" y="94141"/>
            <a:ext cx="6627202" cy="6672419"/>
          </a:xfrm>
          <a:prstGeom prst="rect">
            <a:avLst/>
          </a:prstGeom>
          <a:noFill/>
          <a:ln w="57150">
            <a:solidFill>
              <a:srgbClr val="4FD1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p:cNvSpPr/>
          <p:nvPr/>
        </p:nvSpPr>
        <p:spPr>
          <a:xfrm>
            <a:off x="-1" y="0"/>
            <a:ext cx="5538651" cy="6858000"/>
          </a:xfrm>
          <a:prstGeom prst="rect">
            <a:avLst/>
          </a:prstGeom>
          <a:solidFill>
            <a:srgbClr val="9BEC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p:cNvSpPr>
            <a:spLocks noGrp="1"/>
          </p:cNvSpPr>
          <p:nvPr>
            <p:ph type="ctrTitle"/>
          </p:nvPr>
        </p:nvSpPr>
        <p:spPr>
          <a:xfrm>
            <a:off x="6018951" y="1973195"/>
            <a:ext cx="5547361" cy="2911610"/>
          </a:xfrm>
        </p:spPr>
        <p:txBody>
          <a:bodyPr>
            <a:normAutofit/>
          </a:bodyPr>
          <a:lstStyle/>
          <a:p>
            <a:r>
              <a:rPr lang="ar-SA" sz="7200" b="1" dirty="0" smtClean="0">
                <a:solidFill>
                  <a:srgbClr val="FF0000"/>
                </a:solidFill>
                <a:effectLst>
                  <a:outerShdw blurRad="63500" sx="102000" sy="102000" algn="ctr" rotWithShape="0">
                    <a:prstClr val="black">
                      <a:alpha val="40000"/>
                    </a:prstClr>
                  </a:outerShdw>
                </a:effectLst>
                <a:cs typeface="PT Bold Heading" panose="02010400000000000000" pitchFamily="2" charset="-78"/>
              </a:rPr>
              <a:t>الاقتصاد المعرفي</a:t>
            </a:r>
            <a:endParaRPr lang="ar-SA" sz="7200" b="1" dirty="0">
              <a:solidFill>
                <a:srgbClr val="FF0000"/>
              </a:solidFill>
              <a:effectLst>
                <a:outerShdw blurRad="63500" sx="102000" sy="102000" algn="ctr" rotWithShape="0">
                  <a:prstClr val="black">
                    <a:alpha val="40000"/>
                  </a:prstClr>
                </a:outerShdw>
              </a:effectLst>
              <a:cs typeface="PT Bold Heading" panose="02010400000000000000" pitchFamily="2" charset="-78"/>
            </a:endParaRPr>
          </a:p>
        </p:txBody>
      </p:sp>
      <p:pic>
        <p:nvPicPr>
          <p:cNvPr id="1028" name="Picture 4" descr="الاقتصاد المعرفي (@KnowledgeEco_UJ) / X"/>
          <p:cNvPicPr>
            <a:picLocks noChangeAspect="1" noChangeArrowheads="1"/>
          </p:cNvPicPr>
          <p:nvPr/>
        </p:nvPicPr>
        <p:blipFill rotWithShape="1">
          <a:blip r:embed="rId2">
            <a:extLst>
              <a:ext uri="{28A0092B-C50C-407E-A947-70E740481C1C}">
                <a14:useLocalDpi xmlns:a14="http://schemas.microsoft.com/office/drawing/2010/main" val="0"/>
              </a:ext>
            </a:extLst>
          </a:blip>
          <a:srcRect t="62092" b="10785"/>
          <a:stretch/>
        </p:blipFill>
        <p:spPr bwMode="auto">
          <a:xfrm>
            <a:off x="104479" y="5154777"/>
            <a:ext cx="5329690" cy="14456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مستطيل 6"/>
          <p:cNvSpPr/>
          <p:nvPr/>
        </p:nvSpPr>
        <p:spPr>
          <a:xfrm>
            <a:off x="104479" y="94141"/>
            <a:ext cx="5347063" cy="4932359"/>
          </a:xfrm>
          <a:prstGeom prst="rect">
            <a:avLst/>
          </a:prstGeom>
        </p:spPr>
        <p:style>
          <a:lnRef idx="2">
            <a:schemeClr val="accent5"/>
          </a:lnRef>
          <a:fillRef idx="1">
            <a:schemeClr val="lt1"/>
          </a:fillRef>
          <a:effectRef idx="0">
            <a:schemeClr val="accent5"/>
          </a:effectRef>
          <a:fontRef idx="minor">
            <a:schemeClr val="dk1"/>
          </a:fontRef>
        </p:style>
        <p:txBody>
          <a:bodyPr rtlCol="1" anchor="ctr"/>
          <a:lstStyle/>
          <a:p>
            <a:pPr algn="ctr"/>
            <a:endParaRPr lang="ar-SA"/>
          </a:p>
        </p:txBody>
      </p:sp>
      <p:pic>
        <p:nvPicPr>
          <p:cNvPr id="8" name="صورة 7"/>
          <p:cNvPicPr>
            <a:picLocks noChangeAspect="1"/>
          </p:cNvPicPr>
          <p:nvPr/>
        </p:nvPicPr>
        <p:blipFill>
          <a:blip r:embed="rId3"/>
          <a:stretch>
            <a:fillRect/>
          </a:stretch>
        </p:blipFill>
        <p:spPr>
          <a:xfrm>
            <a:off x="584780" y="385747"/>
            <a:ext cx="4718713" cy="4511431"/>
          </a:xfrm>
          <a:prstGeom prst="rect">
            <a:avLst/>
          </a:prstGeom>
        </p:spPr>
      </p:pic>
      <p:sp>
        <p:nvSpPr>
          <p:cNvPr id="14" name="مستطيل مستدير الزوايا 13"/>
          <p:cNvSpPr/>
          <p:nvPr/>
        </p:nvSpPr>
        <p:spPr>
          <a:xfrm>
            <a:off x="8691154" y="1195103"/>
            <a:ext cx="2349490" cy="921184"/>
          </a:xfrm>
          <a:prstGeom prst="roundRect">
            <a:avLst>
              <a:gd name="adj" fmla="val 0"/>
            </a:avLst>
          </a:prstGeom>
          <a:ln w="19050" cmpd="dbl">
            <a:solidFill>
              <a:srgbClr val="0070C0"/>
            </a:solidFill>
            <a:round/>
          </a:ln>
          <a:effectLst/>
          <a:scene3d>
            <a:camera prst="orthographicFront"/>
            <a:lightRig rig="threePt" dir="t"/>
          </a:scene3d>
          <a:sp3d>
            <a:bevelT prst="slope"/>
          </a:sp3d>
        </p:spPr>
        <p:style>
          <a:lnRef idx="2">
            <a:schemeClr val="accent1"/>
          </a:lnRef>
          <a:fillRef idx="1">
            <a:schemeClr val="lt1"/>
          </a:fillRef>
          <a:effectRef idx="0">
            <a:schemeClr val="accent1"/>
          </a:effectRef>
          <a:fontRef idx="minor">
            <a:schemeClr val="dk1"/>
          </a:fontRef>
        </p:style>
        <p:txBody>
          <a:bodyPr rtlCol="1" anchor="ctr"/>
          <a:lstStyle/>
          <a:p>
            <a:pPr algn="ctr"/>
            <a:r>
              <a:rPr lang="ar-SA" sz="4800" dirty="0" smtClean="0">
                <a:solidFill>
                  <a:srgbClr val="0070C0"/>
                </a:solidFill>
                <a:cs typeface="PT Bold Heading" panose="02010400000000000000" pitchFamily="2" charset="-78"/>
              </a:rPr>
              <a:t>درس5:</a:t>
            </a:r>
            <a:endParaRPr lang="ar-SA" sz="4800" spc="-100" dirty="0">
              <a:solidFill>
                <a:srgbClr val="FF0000"/>
              </a:solidFill>
              <a:latin typeface="+mj-lt"/>
              <a:ea typeface="+mj-ea"/>
              <a:cs typeface="PT Bold Heading" panose="02010400000000000000" pitchFamily="2" charset="-78"/>
            </a:endParaRPr>
          </a:p>
        </p:txBody>
      </p:sp>
      <p:sp>
        <p:nvSpPr>
          <p:cNvPr id="15" name="مستطيل مستدير الزوايا 14"/>
          <p:cNvSpPr/>
          <p:nvPr/>
        </p:nvSpPr>
        <p:spPr>
          <a:xfrm>
            <a:off x="7419702" y="273919"/>
            <a:ext cx="4546844" cy="921184"/>
          </a:xfrm>
          <a:prstGeom prst="roundRect">
            <a:avLst/>
          </a:prstGeom>
          <a:ln w="19050" cmpd="dbl">
            <a:solidFill>
              <a:srgbClr val="0070C0"/>
            </a:solidFill>
            <a:round/>
          </a:ln>
          <a:effectLst/>
          <a:scene3d>
            <a:camera prst="orthographicFront"/>
            <a:lightRig rig="threePt" dir="t"/>
          </a:scene3d>
          <a:sp3d>
            <a:bevelT prst="slope"/>
          </a:sp3d>
        </p:spPr>
        <p:style>
          <a:lnRef idx="2">
            <a:schemeClr val="accent1"/>
          </a:lnRef>
          <a:fillRef idx="1">
            <a:schemeClr val="lt1"/>
          </a:fillRef>
          <a:effectRef idx="0">
            <a:schemeClr val="accent1"/>
          </a:effectRef>
          <a:fontRef idx="minor">
            <a:schemeClr val="dk1"/>
          </a:fontRef>
        </p:style>
        <p:txBody>
          <a:bodyPr rtlCol="1" anchor="ctr"/>
          <a:lstStyle/>
          <a:p>
            <a:pPr algn="ctr"/>
            <a:r>
              <a:rPr lang="ar-SA" sz="4800" spc="-100" dirty="0">
                <a:solidFill>
                  <a:srgbClr val="FF0000"/>
                </a:solidFill>
                <a:latin typeface="+mj-lt"/>
                <a:ea typeface="+mj-ea"/>
                <a:cs typeface="PT Bold Heading" panose="02010400000000000000" pitchFamily="2" charset="-78"/>
              </a:rPr>
              <a:t>الفصل السادس</a:t>
            </a:r>
          </a:p>
        </p:txBody>
      </p:sp>
      <p:pic>
        <p:nvPicPr>
          <p:cNvPr id="1032" name="Picture 8"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151" y="5026500"/>
            <a:ext cx="609600" cy="6096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1542" y="3942835"/>
            <a:ext cx="914400" cy="9144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7012" y="3942836"/>
            <a:ext cx="762001" cy="76200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13212" y="4884805"/>
            <a:ext cx="609600" cy="60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832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شكل حر 18"/>
          <p:cNvSpPr/>
          <p:nvPr/>
        </p:nvSpPr>
        <p:spPr>
          <a:xfrm>
            <a:off x="78378" y="382546"/>
            <a:ext cx="12120155" cy="1249359"/>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شكل حر 17"/>
          <p:cNvSpPr/>
          <p:nvPr/>
        </p:nvSpPr>
        <p:spPr>
          <a:xfrm>
            <a:off x="411481" y="339002"/>
            <a:ext cx="11780519" cy="1141458"/>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solidFill>
            <a:srgbClr val="4FD1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شكل حر 5"/>
          <p:cNvSpPr/>
          <p:nvPr/>
        </p:nvSpPr>
        <p:spPr>
          <a:xfrm>
            <a:off x="10762707" y="1675449"/>
            <a:ext cx="1435826" cy="620743"/>
          </a:xfrm>
          <a:custGeom>
            <a:avLst/>
            <a:gdLst>
              <a:gd name="connsiteX0" fmla="*/ 1628503 w 2525486"/>
              <a:gd name="connsiteY0" fmla="*/ 0 h 992778"/>
              <a:gd name="connsiteX1" fmla="*/ 2525486 w 2525486"/>
              <a:gd name="connsiteY1" fmla="*/ 0 h 992778"/>
              <a:gd name="connsiteX2" fmla="*/ 2525486 w 2525486"/>
              <a:gd name="connsiteY2" fmla="*/ 1 h 992778"/>
              <a:gd name="connsiteX3" fmla="*/ 2525486 w 2525486"/>
              <a:gd name="connsiteY3" fmla="*/ 992777 h 992778"/>
              <a:gd name="connsiteX4" fmla="*/ 2525478 w 2525486"/>
              <a:gd name="connsiteY4" fmla="*/ 992777 h 992778"/>
              <a:gd name="connsiteX5" fmla="*/ 2525486 w 2525486"/>
              <a:gd name="connsiteY5" fmla="*/ 992778 h 992778"/>
              <a:gd name="connsiteX6" fmla="*/ 420999 w 2525486"/>
              <a:gd name="connsiteY6" fmla="*/ 992778 h 992778"/>
              <a:gd name="connsiteX7" fmla="*/ 0 w 2525486"/>
              <a:gd name="connsiteY7" fmla="*/ 496390 h 992778"/>
              <a:gd name="connsiteX8" fmla="*/ 420999 w 2525486"/>
              <a:gd name="connsiteY8" fmla="*/ 1 h 992778"/>
              <a:gd name="connsiteX9" fmla="*/ 1628503 w 2525486"/>
              <a:gd name="connsiteY9" fmla="*/ 1 h 9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486" h="992778">
                <a:moveTo>
                  <a:pt x="1628503" y="0"/>
                </a:moveTo>
                <a:lnTo>
                  <a:pt x="2525486" y="0"/>
                </a:lnTo>
                <a:lnTo>
                  <a:pt x="2525486" y="1"/>
                </a:lnTo>
                <a:lnTo>
                  <a:pt x="2525486" y="992777"/>
                </a:lnTo>
                <a:lnTo>
                  <a:pt x="2525478" y="992777"/>
                </a:lnTo>
                <a:lnTo>
                  <a:pt x="2525486" y="992778"/>
                </a:lnTo>
                <a:lnTo>
                  <a:pt x="420999" y="992778"/>
                </a:lnTo>
                <a:cubicBezTo>
                  <a:pt x="188401" y="992778"/>
                  <a:pt x="0" y="770495"/>
                  <a:pt x="0" y="496390"/>
                </a:cubicBezTo>
                <a:cubicBezTo>
                  <a:pt x="0" y="222284"/>
                  <a:pt x="188401" y="1"/>
                  <a:pt x="420999" y="1"/>
                </a:cubicBezTo>
                <a:lnTo>
                  <a:pt x="1628503" y="1"/>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smtClean="0">
                <a:solidFill>
                  <a:schemeClr val="bg1"/>
                </a:solidFill>
                <a:latin typeface="Sakkal Majalla" panose="02000000000000000000" pitchFamily="2" charset="-78"/>
                <a:cs typeface="PT Bold Heading" panose="02010400000000000000" pitchFamily="2" charset="-78"/>
              </a:rPr>
              <a:t>1</a:t>
            </a:r>
            <a:endParaRPr lang="ar-SA" sz="3200" dirty="0">
              <a:solidFill>
                <a:schemeClr val="bg1"/>
              </a:solidFill>
            </a:endParaRPr>
          </a:p>
        </p:txBody>
      </p:sp>
      <p:sp>
        <p:nvSpPr>
          <p:cNvPr id="7" name="شكل حر 6"/>
          <p:cNvSpPr/>
          <p:nvPr/>
        </p:nvSpPr>
        <p:spPr>
          <a:xfrm>
            <a:off x="11445234" y="2411004"/>
            <a:ext cx="1197428" cy="620743"/>
          </a:xfrm>
          <a:custGeom>
            <a:avLst/>
            <a:gdLst>
              <a:gd name="connsiteX0" fmla="*/ 1628503 w 2525486"/>
              <a:gd name="connsiteY0" fmla="*/ 0 h 992778"/>
              <a:gd name="connsiteX1" fmla="*/ 2525486 w 2525486"/>
              <a:gd name="connsiteY1" fmla="*/ 0 h 992778"/>
              <a:gd name="connsiteX2" fmla="*/ 2525486 w 2525486"/>
              <a:gd name="connsiteY2" fmla="*/ 1 h 992778"/>
              <a:gd name="connsiteX3" fmla="*/ 2525486 w 2525486"/>
              <a:gd name="connsiteY3" fmla="*/ 992777 h 992778"/>
              <a:gd name="connsiteX4" fmla="*/ 2525478 w 2525486"/>
              <a:gd name="connsiteY4" fmla="*/ 992777 h 992778"/>
              <a:gd name="connsiteX5" fmla="*/ 2525486 w 2525486"/>
              <a:gd name="connsiteY5" fmla="*/ 992778 h 992778"/>
              <a:gd name="connsiteX6" fmla="*/ 420999 w 2525486"/>
              <a:gd name="connsiteY6" fmla="*/ 992778 h 992778"/>
              <a:gd name="connsiteX7" fmla="*/ 0 w 2525486"/>
              <a:gd name="connsiteY7" fmla="*/ 496390 h 992778"/>
              <a:gd name="connsiteX8" fmla="*/ 420999 w 2525486"/>
              <a:gd name="connsiteY8" fmla="*/ 1 h 992778"/>
              <a:gd name="connsiteX9" fmla="*/ 1628503 w 2525486"/>
              <a:gd name="connsiteY9" fmla="*/ 1 h 9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486" h="992778">
                <a:moveTo>
                  <a:pt x="1628503" y="0"/>
                </a:moveTo>
                <a:lnTo>
                  <a:pt x="2525486" y="0"/>
                </a:lnTo>
                <a:lnTo>
                  <a:pt x="2525486" y="1"/>
                </a:lnTo>
                <a:lnTo>
                  <a:pt x="2525486" y="992777"/>
                </a:lnTo>
                <a:lnTo>
                  <a:pt x="2525478" y="992777"/>
                </a:lnTo>
                <a:lnTo>
                  <a:pt x="2525486" y="992778"/>
                </a:lnTo>
                <a:lnTo>
                  <a:pt x="420999" y="992778"/>
                </a:lnTo>
                <a:cubicBezTo>
                  <a:pt x="188401" y="992778"/>
                  <a:pt x="0" y="770495"/>
                  <a:pt x="0" y="496390"/>
                </a:cubicBezTo>
                <a:cubicBezTo>
                  <a:pt x="0" y="222284"/>
                  <a:pt x="188401" y="1"/>
                  <a:pt x="420999" y="1"/>
                </a:cubicBezTo>
                <a:lnTo>
                  <a:pt x="1628503" y="1"/>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3200" dirty="0" smtClean="0">
                <a:solidFill>
                  <a:prstClr val="white"/>
                </a:solidFill>
                <a:latin typeface="Sakkal Majalla" panose="02000000000000000000" pitchFamily="2" charset="-78"/>
                <a:cs typeface="PT Bold Heading" panose="02010400000000000000" pitchFamily="2" charset="-78"/>
              </a:rPr>
              <a:t>2</a:t>
            </a:r>
            <a:endParaRPr lang="ar-SA" sz="3200" dirty="0">
              <a:solidFill>
                <a:prstClr val="white"/>
              </a:solidFill>
            </a:endParaRPr>
          </a:p>
        </p:txBody>
      </p:sp>
      <p:sp>
        <p:nvSpPr>
          <p:cNvPr id="8" name="شكل حر 7"/>
          <p:cNvSpPr/>
          <p:nvPr/>
        </p:nvSpPr>
        <p:spPr>
          <a:xfrm>
            <a:off x="11445233" y="3146559"/>
            <a:ext cx="1197429" cy="620743"/>
          </a:xfrm>
          <a:custGeom>
            <a:avLst/>
            <a:gdLst>
              <a:gd name="connsiteX0" fmla="*/ 1628503 w 2525486"/>
              <a:gd name="connsiteY0" fmla="*/ 0 h 992778"/>
              <a:gd name="connsiteX1" fmla="*/ 2525486 w 2525486"/>
              <a:gd name="connsiteY1" fmla="*/ 0 h 992778"/>
              <a:gd name="connsiteX2" fmla="*/ 2525486 w 2525486"/>
              <a:gd name="connsiteY2" fmla="*/ 1 h 992778"/>
              <a:gd name="connsiteX3" fmla="*/ 2525486 w 2525486"/>
              <a:gd name="connsiteY3" fmla="*/ 992777 h 992778"/>
              <a:gd name="connsiteX4" fmla="*/ 2525478 w 2525486"/>
              <a:gd name="connsiteY4" fmla="*/ 992777 h 992778"/>
              <a:gd name="connsiteX5" fmla="*/ 2525486 w 2525486"/>
              <a:gd name="connsiteY5" fmla="*/ 992778 h 992778"/>
              <a:gd name="connsiteX6" fmla="*/ 420999 w 2525486"/>
              <a:gd name="connsiteY6" fmla="*/ 992778 h 992778"/>
              <a:gd name="connsiteX7" fmla="*/ 0 w 2525486"/>
              <a:gd name="connsiteY7" fmla="*/ 496390 h 992778"/>
              <a:gd name="connsiteX8" fmla="*/ 420999 w 2525486"/>
              <a:gd name="connsiteY8" fmla="*/ 1 h 992778"/>
              <a:gd name="connsiteX9" fmla="*/ 1628503 w 2525486"/>
              <a:gd name="connsiteY9" fmla="*/ 1 h 9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486" h="992778">
                <a:moveTo>
                  <a:pt x="1628503" y="0"/>
                </a:moveTo>
                <a:lnTo>
                  <a:pt x="2525486" y="0"/>
                </a:lnTo>
                <a:lnTo>
                  <a:pt x="2525486" y="1"/>
                </a:lnTo>
                <a:lnTo>
                  <a:pt x="2525486" y="992777"/>
                </a:lnTo>
                <a:lnTo>
                  <a:pt x="2525478" y="992777"/>
                </a:lnTo>
                <a:lnTo>
                  <a:pt x="2525486" y="992778"/>
                </a:lnTo>
                <a:lnTo>
                  <a:pt x="420999" y="992778"/>
                </a:lnTo>
                <a:cubicBezTo>
                  <a:pt x="188401" y="992778"/>
                  <a:pt x="0" y="770495"/>
                  <a:pt x="0" y="496390"/>
                </a:cubicBezTo>
                <a:cubicBezTo>
                  <a:pt x="0" y="222284"/>
                  <a:pt x="188401" y="1"/>
                  <a:pt x="420999" y="1"/>
                </a:cubicBezTo>
                <a:lnTo>
                  <a:pt x="1628503" y="1"/>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3200" dirty="0" smtClean="0">
                <a:solidFill>
                  <a:prstClr val="white"/>
                </a:solidFill>
                <a:latin typeface="Sakkal Majalla" panose="02000000000000000000" pitchFamily="2" charset="-78"/>
                <a:cs typeface="PT Bold Heading" panose="02010400000000000000" pitchFamily="2" charset="-78"/>
              </a:rPr>
              <a:t>3</a:t>
            </a:r>
            <a:endParaRPr lang="ar-SA" sz="3200" dirty="0">
              <a:solidFill>
                <a:prstClr val="white"/>
              </a:solidFill>
            </a:endParaRPr>
          </a:p>
        </p:txBody>
      </p:sp>
      <p:sp>
        <p:nvSpPr>
          <p:cNvPr id="9" name="شكل حر 8"/>
          <p:cNvSpPr/>
          <p:nvPr/>
        </p:nvSpPr>
        <p:spPr>
          <a:xfrm>
            <a:off x="11451765" y="3882114"/>
            <a:ext cx="1197429" cy="620743"/>
          </a:xfrm>
          <a:custGeom>
            <a:avLst/>
            <a:gdLst>
              <a:gd name="connsiteX0" fmla="*/ 1628503 w 2525486"/>
              <a:gd name="connsiteY0" fmla="*/ 0 h 992778"/>
              <a:gd name="connsiteX1" fmla="*/ 2525486 w 2525486"/>
              <a:gd name="connsiteY1" fmla="*/ 0 h 992778"/>
              <a:gd name="connsiteX2" fmla="*/ 2525486 w 2525486"/>
              <a:gd name="connsiteY2" fmla="*/ 1 h 992778"/>
              <a:gd name="connsiteX3" fmla="*/ 2525486 w 2525486"/>
              <a:gd name="connsiteY3" fmla="*/ 992777 h 992778"/>
              <a:gd name="connsiteX4" fmla="*/ 2525478 w 2525486"/>
              <a:gd name="connsiteY4" fmla="*/ 992777 h 992778"/>
              <a:gd name="connsiteX5" fmla="*/ 2525486 w 2525486"/>
              <a:gd name="connsiteY5" fmla="*/ 992778 h 992778"/>
              <a:gd name="connsiteX6" fmla="*/ 420999 w 2525486"/>
              <a:gd name="connsiteY6" fmla="*/ 992778 h 992778"/>
              <a:gd name="connsiteX7" fmla="*/ 0 w 2525486"/>
              <a:gd name="connsiteY7" fmla="*/ 496390 h 992778"/>
              <a:gd name="connsiteX8" fmla="*/ 420999 w 2525486"/>
              <a:gd name="connsiteY8" fmla="*/ 1 h 992778"/>
              <a:gd name="connsiteX9" fmla="*/ 1628503 w 2525486"/>
              <a:gd name="connsiteY9" fmla="*/ 1 h 9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486" h="992778">
                <a:moveTo>
                  <a:pt x="1628503" y="0"/>
                </a:moveTo>
                <a:lnTo>
                  <a:pt x="2525486" y="0"/>
                </a:lnTo>
                <a:lnTo>
                  <a:pt x="2525486" y="1"/>
                </a:lnTo>
                <a:lnTo>
                  <a:pt x="2525486" y="992777"/>
                </a:lnTo>
                <a:lnTo>
                  <a:pt x="2525478" y="992777"/>
                </a:lnTo>
                <a:lnTo>
                  <a:pt x="2525486" y="992778"/>
                </a:lnTo>
                <a:lnTo>
                  <a:pt x="420999" y="992778"/>
                </a:lnTo>
                <a:cubicBezTo>
                  <a:pt x="188401" y="992778"/>
                  <a:pt x="0" y="770495"/>
                  <a:pt x="0" y="496390"/>
                </a:cubicBezTo>
                <a:cubicBezTo>
                  <a:pt x="0" y="222284"/>
                  <a:pt x="188401" y="1"/>
                  <a:pt x="420999" y="1"/>
                </a:cubicBezTo>
                <a:lnTo>
                  <a:pt x="1628503" y="1"/>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3200" dirty="0" smtClean="0">
                <a:solidFill>
                  <a:prstClr val="white"/>
                </a:solidFill>
                <a:latin typeface="Sakkal Majalla" panose="02000000000000000000" pitchFamily="2" charset="-78"/>
                <a:cs typeface="PT Bold Heading" panose="02010400000000000000" pitchFamily="2" charset="-78"/>
              </a:rPr>
              <a:t>4</a:t>
            </a:r>
            <a:endParaRPr lang="ar-SA" sz="3200" dirty="0">
              <a:solidFill>
                <a:prstClr val="white"/>
              </a:solidFill>
            </a:endParaRPr>
          </a:p>
        </p:txBody>
      </p:sp>
      <p:graphicFrame>
        <p:nvGraphicFramePr>
          <p:cNvPr id="5" name="عنصر نائب للمحتوى 4"/>
          <p:cNvGraphicFramePr>
            <a:graphicFrameLocks noGrp="1"/>
          </p:cNvGraphicFramePr>
          <p:nvPr>
            <p:ph idx="1"/>
            <p:extLst>
              <p:ext uri="{D42A27DB-BD31-4B8C-83A1-F6EECF244321}">
                <p14:modId xmlns:p14="http://schemas.microsoft.com/office/powerpoint/2010/main" val="3426009941"/>
              </p:ext>
            </p:extLst>
          </p:nvPr>
        </p:nvGraphicFramePr>
        <p:xfrm>
          <a:off x="261257" y="1900422"/>
          <a:ext cx="10501450" cy="1981692"/>
        </p:xfrm>
        <a:graphic>
          <a:graphicData uri="http://schemas.openxmlformats.org/drawingml/2006/table">
            <a:tbl>
              <a:tblPr rtl="1" firstRow="1" bandRow="1">
                <a:tableStyleId>{5940675A-B579-460E-94D1-54222C63F5DA}</a:tableStyleId>
              </a:tblPr>
              <a:tblGrid>
                <a:gridCol w="10501450"/>
              </a:tblGrid>
              <a:tr h="610092">
                <a:tc>
                  <a:txBody>
                    <a:bodyPr/>
                    <a:lstStyle/>
                    <a:p>
                      <a:pPr algn="ctr" rtl="1"/>
                      <a:r>
                        <a:rPr lang="ar-SA" sz="3200" dirty="0" smtClean="0">
                          <a:solidFill>
                            <a:srgbClr val="FF0000"/>
                          </a:solidFill>
                          <a:latin typeface="Sakkal Majalla" panose="02000000000000000000" pitchFamily="2" charset="-78"/>
                          <a:cs typeface="PT Bold Heading" panose="02010400000000000000" pitchFamily="2" charset="-78"/>
                        </a:rPr>
                        <a:t>الفرق في العصور الاقتصادية"</a:t>
                      </a:r>
                      <a:endParaRPr kumimoji="0" lang="ar-SA" sz="3200" b="0" i="0" u="none" strike="noStrike" kern="1200" cap="none" spc="0" normalizeH="0" baseline="0" dirty="0">
                        <a:ln>
                          <a:noFill/>
                        </a:ln>
                        <a:solidFill>
                          <a:srgbClr val="0070C0"/>
                        </a:solidFill>
                        <a:effectLst/>
                        <a:uLnTx/>
                        <a:uFillTx/>
                        <a:latin typeface="Sakkal Majalla" panose="02000000000000000000" pitchFamily="2" charset="-78"/>
                        <a:ea typeface="+mn-ea"/>
                        <a:cs typeface="PT Bold Heading" panose="02010400000000000000" pitchFamily="2" charset="-78"/>
                      </a:endParaRPr>
                    </a:p>
                  </a:txBody>
                  <a:tcPr anchor="ctr">
                    <a:solidFill>
                      <a:schemeClr val="accent4">
                        <a:lumMod val="20000"/>
                        <a:lumOff val="80000"/>
                      </a:schemeClr>
                    </a:solidFill>
                  </a:tcPr>
                </a:tc>
              </a:tr>
              <a:tr h="994130">
                <a:tc>
                  <a:txBody>
                    <a:bodyPr/>
                    <a:lstStyle/>
                    <a:p>
                      <a:pPr marL="0" marR="0" lvl="0" indent="0" algn="r" defTabSz="914400" rtl="1"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ar-SA" sz="2800" b="1" i="0" u="none" strike="noStrike" kern="1200" cap="none" spc="0" normalizeH="0" baseline="0" noProof="0" dirty="0" smtClean="0">
                          <a:ln>
                            <a:noFill/>
                          </a:ln>
                          <a:solidFill>
                            <a:srgbClr val="0070C0"/>
                          </a:solidFill>
                          <a:effectLst/>
                          <a:uLnTx/>
                          <a:uFillTx/>
                          <a:latin typeface="Sakkal Majalla" panose="02000000000000000000" pitchFamily="2" charset="-78"/>
                          <a:ea typeface="+mn-ea"/>
                          <a:cs typeface="PT Bold Heading" panose="02010400000000000000" pitchFamily="2" charset="-78"/>
                        </a:rPr>
                        <a:t>1. في عالم سريع التطور</a:t>
                      </a:r>
                      <a:r>
                        <a:rPr kumimoji="0" lang="ar-SA" sz="28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من المهم مقارنة الاقتصاد الرأسمالي الكلاسيكي باقتصاد المعرفة الحديث. </a:t>
                      </a:r>
                    </a:p>
                  </a:txBody>
                  <a:tcPr anchor="ctr"/>
                </a:tc>
              </a:tr>
            </a:tbl>
          </a:graphicData>
        </a:graphic>
      </p:graphicFrame>
      <p:sp>
        <p:nvSpPr>
          <p:cNvPr id="17" name="مستطيل مستدير الزوايا 16"/>
          <p:cNvSpPr/>
          <p:nvPr/>
        </p:nvSpPr>
        <p:spPr>
          <a:xfrm>
            <a:off x="1149530" y="401025"/>
            <a:ext cx="9945189" cy="1018472"/>
          </a:xfrm>
          <a:prstGeom prst="roundRect">
            <a:avLst>
              <a:gd name="adj" fmla="val 494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solidFill>
                  <a:srgbClr val="0070C0"/>
                </a:solidFill>
                <a:latin typeface="Sakkal Majalla" panose="02000000000000000000" pitchFamily="2" charset="-78"/>
                <a:cs typeface="PT Bold Heading" panose="02010400000000000000" pitchFamily="2" charset="-78"/>
              </a:rPr>
              <a:t>"اقتصاد المعرفة </a:t>
            </a:r>
            <a:r>
              <a:rPr lang="ar-SA" sz="3200" dirty="0">
                <a:solidFill>
                  <a:srgbClr val="C00000"/>
                </a:solidFill>
                <a:latin typeface="Sakkal Majalla" panose="02000000000000000000" pitchFamily="2" charset="-78"/>
                <a:cs typeface="PT Bold Heading" panose="02010400000000000000" pitchFamily="2" charset="-78"/>
              </a:rPr>
              <a:t>مقابل</a:t>
            </a:r>
            <a:r>
              <a:rPr lang="ar-SA" sz="3200" dirty="0">
                <a:solidFill>
                  <a:srgbClr val="0070C0"/>
                </a:solidFill>
                <a:latin typeface="Sakkal Majalla" panose="02000000000000000000" pitchFamily="2" charset="-78"/>
                <a:cs typeface="PT Bold Heading" panose="02010400000000000000" pitchFamily="2" charset="-78"/>
              </a:rPr>
              <a:t> </a:t>
            </a:r>
            <a:r>
              <a:rPr lang="ar-SA" sz="3200" dirty="0">
                <a:solidFill>
                  <a:srgbClr val="FF6600"/>
                </a:solidFill>
                <a:latin typeface="Sakkal Majalla" panose="02000000000000000000" pitchFamily="2" charset="-78"/>
                <a:cs typeface="PT Bold Heading" panose="02010400000000000000" pitchFamily="2" charset="-78"/>
              </a:rPr>
              <a:t>اقتصاد رأس المال</a:t>
            </a:r>
            <a:r>
              <a:rPr lang="ar-SA" sz="3200" dirty="0">
                <a:solidFill>
                  <a:srgbClr val="0070C0"/>
                </a:solidFill>
                <a:latin typeface="Sakkal Majalla" panose="02000000000000000000" pitchFamily="2" charset="-78"/>
                <a:cs typeface="PT Bold Heading" panose="02010400000000000000" pitchFamily="2" charset="-78"/>
              </a:rPr>
              <a:t>: </a:t>
            </a:r>
            <a:endParaRPr lang="ar-SA" dirty="0"/>
          </a:p>
        </p:txBody>
      </p:sp>
      <p:pic>
        <p:nvPicPr>
          <p:cNvPr id="20" name="صورة 19"/>
          <p:cNvPicPr>
            <a:picLocks noChangeAspect="1"/>
          </p:cNvPicPr>
          <p:nvPr/>
        </p:nvPicPr>
        <p:blipFill>
          <a:blip r:embed="rId2"/>
          <a:stretch>
            <a:fillRect/>
          </a:stretch>
        </p:blipFill>
        <p:spPr>
          <a:xfrm>
            <a:off x="1149530" y="4019021"/>
            <a:ext cx="2987449" cy="2723492"/>
          </a:xfrm>
          <a:prstGeom prst="rect">
            <a:avLst/>
          </a:prstGeom>
        </p:spPr>
      </p:pic>
      <p:pic>
        <p:nvPicPr>
          <p:cNvPr id="21" name="صورة 20"/>
          <p:cNvPicPr>
            <a:picLocks noChangeAspect="1"/>
          </p:cNvPicPr>
          <p:nvPr/>
        </p:nvPicPr>
        <p:blipFill>
          <a:blip r:embed="rId3"/>
          <a:stretch>
            <a:fillRect/>
          </a:stretch>
        </p:blipFill>
        <p:spPr>
          <a:xfrm>
            <a:off x="5679622" y="3963934"/>
            <a:ext cx="4445726" cy="2778579"/>
          </a:xfrm>
          <a:prstGeom prst="rect">
            <a:avLst/>
          </a:prstGeom>
        </p:spPr>
      </p:pic>
    </p:spTree>
    <p:extLst>
      <p:ext uri="{BB962C8B-B14F-4D97-AF65-F5344CB8AC3E}">
        <p14:creationId xmlns:p14="http://schemas.microsoft.com/office/powerpoint/2010/main" val="2023430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l="2565" t="6370" r="3131" b="5718"/>
          <a:stretch/>
        </p:blipFill>
        <p:spPr>
          <a:xfrm>
            <a:off x="411481" y="3060647"/>
            <a:ext cx="5042263" cy="2870747"/>
          </a:xfrm>
          <a:prstGeom prst="rect">
            <a:avLst/>
          </a:prstGeom>
        </p:spPr>
      </p:pic>
      <p:sp>
        <p:nvSpPr>
          <p:cNvPr id="14" name="شكل حر 13"/>
          <p:cNvSpPr/>
          <p:nvPr/>
        </p:nvSpPr>
        <p:spPr>
          <a:xfrm>
            <a:off x="11410406" y="2439905"/>
            <a:ext cx="1197428" cy="620743"/>
          </a:xfrm>
          <a:custGeom>
            <a:avLst/>
            <a:gdLst>
              <a:gd name="connsiteX0" fmla="*/ 1628503 w 2525486"/>
              <a:gd name="connsiteY0" fmla="*/ 0 h 992778"/>
              <a:gd name="connsiteX1" fmla="*/ 2525486 w 2525486"/>
              <a:gd name="connsiteY1" fmla="*/ 0 h 992778"/>
              <a:gd name="connsiteX2" fmla="*/ 2525486 w 2525486"/>
              <a:gd name="connsiteY2" fmla="*/ 1 h 992778"/>
              <a:gd name="connsiteX3" fmla="*/ 2525486 w 2525486"/>
              <a:gd name="connsiteY3" fmla="*/ 992777 h 992778"/>
              <a:gd name="connsiteX4" fmla="*/ 2525478 w 2525486"/>
              <a:gd name="connsiteY4" fmla="*/ 992777 h 992778"/>
              <a:gd name="connsiteX5" fmla="*/ 2525486 w 2525486"/>
              <a:gd name="connsiteY5" fmla="*/ 992778 h 992778"/>
              <a:gd name="connsiteX6" fmla="*/ 420999 w 2525486"/>
              <a:gd name="connsiteY6" fmla="*/ 992778 h 992778"/>
              <a:gd name="connsiteX7" fmla="*/ 0 w 2525486"/>
              <a:gd name="connsiteY7" fmla="*/ 496390 h 992778"/>
              <a:gd name="connsiteX8" fmla="*/ 420999 w 2525486"/>
              <a:gd name="connsiteY8" fmla="*/ 1 h 992778"/>
              <a:gd name="connsiteX9" fmla="*/ 1628503 w 2525486"/>
              <a:gd name="connsiteY9" fmla="*/ 1 h 9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486" h="992778">
                <a:moveTo>
                  <a:pt x="1628503" y="0"/>
                </a:moveTo>
                <a:lnTo>
                  <a:pt x="2525486" y="0"/>
                </a:lnTo>
                <a:lnTo>
                  <a:pt x="2525486" y="1"/>
                </a:lnTo>
                <a:lnTo>
                  <a:pt x="2525486" y="992777"/>
                </a:lnTo>
                <a:lnTo>
                  <a:pt x="2525478" y="992777"/>
                </a:lnTo>
                <a:lnTo>
                  <a:pt x="2525486" y="992778"/>
                </a:lnTo>
                <a:lnTo>
                  <a:pt x="420999" y="992778"/>
                </a:lnTo>
                <a:cubicBezTo>
                  <a:pt x="188401" y="992778"/>
                  <a:pt x="0" y="770495"/>
                  <a:pt x="0" y="496390"/>
                </a:cubicBezTo>
                <a:cubicBezTo>
                  <a:pt x="0" y="222284"/>
                  <a:pt x="188401" y="1"/>
                  <a:pt x="420999" y="1"/>
                </a:cubicBezTo>
                <a:lnTo>
                  <a:pt x="1628503" y="1"/>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smtClean="0">
                <a:solidFill>
                  <a:schemeClr val="bg1"/>
                </a:solidFill>
                <a:latin typeface="Sakkal Majalla" panose="02000000000000000000" pitchFamily="2" charset="-78"/>
                <a:cs typeface="PT Bold Heading" panose="02010400000000000000" pitchFamily="2" charset="-78"/>
              </a:rPr>
              <a:t>2</a:t>
            </a:r>
            <a:endParaRPr lang="ar-SA" sz="3200" dirty="0">
              <a:solidFill>
                <a:schemeClr val="bg1"/>
              </a:solidFill>
            </a:endParaRPr>
          </a:p>
        </p:txBody>
      </p:sp>
      <p:sp>
        <p:nvSpPr>
          <p:cNvPr id="19" name="شكل حر 18"/>
          <p:cNvSpPr/>
          <p:nvPr/>
        </p:nvSpPr>
        <p:spPr>
          <a:xfrm>
            <a:off x="78378" y="382546"/>
            <a:ext cx="12120154" cy="1249359"/>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شكل حر 17"/>
          <p:cNvSpPr/>
          <p:nvPr/>
        </p:nvSpPr>
        <p:spPr>
          <a:xfrm>
            <a:off x="411481" y="339002"/>
            <a:ext cx="11780519" cy="1141458"/>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solidFill>
            <a:srgbClr val="4FD1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شكل حر 5"/>
          <p:cNvSpPr/>
          <p:nvPr/>
        </p:nvSpPr>
        <p:spPr>
          <a:xfrm>
            <a:off x="11410406" y="1710084"/>
            <a:ext cx="1197429" cy="620743"/>
          </a:xfrm>
          <a:custGeom>
            <a:avLst/>
            <a:gdLst>
              <a:gd name="connsiteX0" fmla="*/ 1628503 w 2525486"/>
              <a:gd name="connsiteY0" fmla="*/ 0 h 992778"/>
              <a:gd name="connsiteX1" fmla="*/ 2525486 w 2525486"/>
              <a:gd name="connsiteY1" fmla="*/ 0 h 992778"/>
              <a:gd name="connsiteX2" fmla="*/ 2525486 w 2525486"/>
              <a:gd name="connsiteY2" fmla="*/ 1 h 992778"/>
              <a:gd name="connsiteX3" fmla="*/ 2525486 w 2525486"/>
              <a:gd name="connsiteY3" fmla="*/ 992777 h 992778"/>
              <a:gd name="connsiteX4" fmla="*/ 2525478 w 2525486"/>
              <a:gd name="connsiteY4" fmla="*/ 992777 h 992778"/>
              <a:gd name="connsiteX5" fmla="*/ 2525486 w 2525486"/>
              <a:gd name="connsiteY5" fmla="*/ 992778 h 992778"/>
              <a:gd name="connsiteX6" fmla="*/ 420999 w 2525486"/>
              <a:gd name="connsiteY6" fmla="*/ 992778 h 992778"/>
              <a:gd name="connsiteX7" fmla="*/ 0 w 2525486"/>
              <a:gd name="connsiteY7" fmla="*/ 496390 h 992778"/>
              <a:gd name="connsiteX8" fmla="*/ 420999 w 2525486"/>
              <a:gd name="connsiteY8" fmla="*/ 1 h 992778"/>
              <a:gd name="connsiteX9" fmla="*/ 1628503 w 2525486"/>
              <a:gd name="connsiteY9" fmla="*/ 1 h 9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486" h="992778">
                <a:moveTo>
                  <a:pt x="1628503" y="0"/>
                </a:moveTo>
                <a:lnTo>
                  <a:pt x="2525486" y="0"/>
                </a:lnTo>
                <a:lnTo>
                  <a:pt x="2525486" y="1"/>
                </a:lnTo>
                <a:lnTo>
                  <a:pt x="2525486" y="992777"/>
                </a:lnTo>
                <a:lnTo>
                  <a:pt x="2525478" y="992777"/>
                </a:lnTo>
                <a:lnTo>
                  <a:pt x="2525486" y="992778"/>
                </a:lnTo>
                <a:lnTo>
                  <a:pt x="420999" y="992778"/>
                </a:lnTo>
                <a:cubicBezTo>
                  <a:pt x="188401" y="992778"/>
                  <a:pt x="0" y="770495"/>
                  <a:pt x="0" y="496390"/>
                </a:cubicBezTo>
                <a:cubicBezTo>
                  <a:pt x="0" y="222284"/>
                  <a:pt x="188401" y="1"/>
                  <a:pt x="420999" y="1"/>
                </a:cubicBezTo>
                <a:lnTo>
                  <a:pt x="1628503" y="1"/>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smtClean="0">
                <a:solidFill>
                  <a:schemeClr val="bg1"/>
                </a:solidFill>
                <a:latin typeface="Sakkal Majalla" panose="02000000000000000000" pitchFamily="2" charset="-78"/>
                <a:cs typeface="PT Bold Heading" panose="02010400000000000000" pitchFamily="2" charset="-78"/>
              </a:rPr>
              <a:t>1</a:t>
            </a:r>
            <a:endParaRPr lang="ar-SA" sz="3200" dirty="0">
              <a:solidFill>
                <a:schemeClr val="bg1"/>
              </a:solidFill>
            </a:endParaRPr>
          </a:p>
        </p:txBody>
      </p:sp>
      <p:sp>
        <p:nvSpPr>
          <p:cNvPr id="7" name="شكل حر 6"/>
          <p:cNvSpPr/>
          <p:nvPr/>
        </p:nvSpPr>
        <p:spPr>
          <a:xfrm>
            <a:off x="10762707" y="2439904"/>
            <a:ext cx="1435825" cy="620743"/>
          </a:xfrm>
          <a:custGeom>
            <a:avLst/>
            <a:gdLst>
              <a:gd name="connsiteX0" fmla="*/ 1628503 w 2525486"/>
              <a:gd name="connsiteY0" fmla="*/ 0 h 992778"/>
              <a:gd name="connsiteX1" fmla="*/ 2525486 w 2525486"/>
              <a:gd name="connsiteY1" fmla="*/ 0 h 992778"/>
              <a:gd name="connsiteX2" fmla="*/ 2525486 w 2525486"/>
              <a:gd name="connsiteY2" fmla="*/ 1 h 992778"/>
              <a:gd name="connsiteX3" fmla="*/ 2525486 w 2525486"/>
              <a:gd name="connsiteY3" fmla="*/ 992777 h 992778"/>
              <a:gd name="connsiteX4" fmla="*/ 2525478 w 2525486"/>
              <a:gd name="connsiteY4" fmla="*/ 992777 h 992778"/>
              <a:gd name="connsiteX5" fmla="*/ 2525486 w 2525486"/>
              <a:gd name="connsiteY5" fmla="*/ 992778 h 992778"/>
              <a:gd name="connsiteX6" fmla="*/ 420999 w 2525486"/>
              <a:gd name="connsiteY6" fmla="*/ 992778 h 992778"/>
              <a:gd name="connsiteX7" fmla="*/ 0 w 2525486"/>
              <a:gd name="connsiteY7" fmla="*/ 496390 h 992778"/>
              <a:gd name="connsiteX8" fmla="*/ 420999 w 2525486"/>
              <a:gd name="connsiteY8" fmla="*/ 1 h 992778"/>
              <a:gd name="connsiteX9" fmla="*/ 1628503 w 2525486"/>
              <a:gd name="connsiteY9" fmla="*/ 1 h 9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486" h="992778">
                <a:moveTo>
                  <a:pt x="1628503" y="0"/>
                </a:moveTo>
                <a:lnTo>
                  <a:pt x="2525486" y="0"/>
                </a:lnTo>
                <a:lnTo>
                  <a:pt x="2525486" y="1"/>
                </a:lnTo>
                <a:lnTo>
                  <a:pt x="2525486" y="992777"/>
                </a:lnTo>
                <a:lnTo>
                  <a:pt x="2525478" y="992777"/>
                </a:lnTo>
                <a:lnTo>
                  <a:pt x="2525486" y="992778"/>
                </a:lnTo>
                <a:lnTo>
                  <a:pt x="420999" y="992778"/>
                </a:lnTo>
                <a:cubicBezTo>
                  <a:pt x="188401" y="992778"/>
                  <a:pt x="0" y="770495"/>
                  <a:pt x="0" y="496390"/>
                </a:cubicBezTo>
                <a:cubicBezTo>
                  <a:pt x="0" y="222284"/>
                  <a:pt x="188401" y="1"/>
                  <a:pt x="420999" y="1"/>
                </a:cubicBezTo>
                <a:lnTo>
                  <a:pt x="1628503" y="1"/>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3200" dirty="0" smtClean="0">
                <a:solidFill>
                  <a:prstClr val="white"/>
                </a:solidFill>
                <a:latin typeface="Sakkal Majalla" panose="02000000000000000000" pitchFamily="2" charset="-78"/>
                <a:cs typeface="PT Bold Heading" panose="02010400000000000000" pitchFamily="2" charset="-78"/>
              </a:rPr>
              <a:t>2</a:t>
            </a:r>
            <a:endParaRPr lang="ar-SA" sz="3200" dirty="0">
              <a:solidFill>
                <a:prstClr val="white"/>
              </a:solidFill>
            </a:endParaRPr>
          </a:p>
        </p:txBody>
      </p:sp>
      <p:sp>
        <p:nvSpPr>
          <p:cNvPr id="8" name="شكل حر 7"/>
          <p:cNvSpPr/>
          <p:nvPr/>
        </p:nvSpPr>
        <p:spPr>
          <a:xfrm>
            <a:off x="11410407" y="3146559"/>
            <a:ext cx="1197429" cy="620743"/>
          </a:xfrm>
          <a:custGeom>
            <a:avLst/>
            <a:gdLst>
              <a:gd name="connsiteX0" fmla="*/ 1628503 w 2525486"/>
              <a:gd name="connsiteY0" fmla="*/ 0 h 992778"/>
              <a:gd name="connsiteX1" fmla="*/ 2525486 w 2525486"/>
              <a:gd name="connsiteY1" fmla="*/ 0 h 992778"/>
              <a:gd name="connsiteX2" fmla="*/ 2525486 w 2525486"/>
              <a:gd name="connsiteY2" fmla="*/ 1 h 992778"/>
              <a:gd name="connsiteX3" fmla="*/ 2525486 w 2525486"/>
              <a:gd name="connsiteY3" fmla="*/ 992777 h 992778"/>
              <a:gd name="connsiteX4" fmla="*/ 2525478 w 2525486"/>
              <a:gd name="connsiteY4" fmla="*/ 992777 h 992778"/>
              <a:gd name="connsiteX5" fmla="*/ 2525486 w 2525486"/>
              <a:gd name="connsiteY5" fmla="*/ 992778 h 992778"/>
              <a:gd name="connsiteX6" fmla="*/ 420999 w 2525486"/>
              <a:gd name="connsiteY6" fmla="*/ 992778 h 992778"/>
              <a:gd name="connsiteX7" fmla="*/ 0 w 2525486"/>
              <a:gd name="connsiteY7" fmla="*/ 496390 h 992778"/>
              <a:gd name="connsiteX8" fmla="*/ 420999 w 2525486"/>
              <a:gd name="connsiteY8" fmla="*/ 1 h 992778"/>
              <a:gd name="connsiteX9" fmla="*/ 1628503 w 2525486"/>
              <a:gd name="connsiteY9" fmla="*/ 1 h 9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486" h="992778">
                <a:moveTo>
                  <a:pt x="1628503" y="0"/>
                </a:moveTo>
                <a:lnTo>
                  <a:pt x="2525486" y="0"/>
                </a:lnTo>
                <a:lnTo>
                  <a:pt x="2525486" y="1"/>
                </a:lnTo>
                <a:lnTo>
                  <a:pt x="2525486" y="992777"/>
                </a:lnTo>
                <a:lnTo>
                  <a:pt x="2525478" y="992777"/>
                </a:lnTo>
                <a:lnTo>
                  <a:pt x="2525486" y="992778"/>
                </a:lnTo>
                <a:lnTo>
                  <a:pt x="420999" y="992778"/>
                </a:lnTo>
                <a:cubicBezTo>
                  <a:pt x="188401" y="992778"/>
                  <a:pt x="0" y="770495"/>
                  <a:pt x="0" y="496390"/>
                </a:cubicBezTo>
                <a:cubicBezTo>
                  <a:pt x="0" y="222284"/>
                  <a:pt x="188401" y="1"/>
                  <a:pt x="420999" y="1"/>
                </a:cubicBezTo>
                <a:lnTo>
                  <a:pt x="1628503" y="1"/>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3200" dirty="0" smtClean="0">
                <a:solidFill>
                  <a:prstClr val="white"/>
                </a:solidFill>
                <a:latin typeface="Sakkal Majalla" panose="02000000000000000000" pitchFamily="2" charset="-78"/>
                <a:cs typeface="PT Bold Heading" panose="02010400000000000000" pitchFamily="2" charset="-78"/>
              </a:rPr>
              <a:t>3</a:t>
            </a:r>
            <a:endParaRPr lang="ar-SA" sz="3200" dirty="0">
              <a:solidFill>
                <a:prstClr val="white"/>
              </a:solidFill>
            </a:endParaRPr>
          </a:p>
        </p:txBody>
      </p:sp>
      <p:sp>
        <p:nvSpPr>
          <p:cNvPr id="9" name="شكل حر 8"/>
          <p:cNvSpPr/>
          <p:nvPr/>
        </p:nvSpPr>
        <p:spPr>
          <a:xfrm>
            <a:off x="11416939" y="3882114"/>
            <a:ext cx="1197429" cy="620743"/>
          </a:xfrm>
          <a:custGeom>
            <a:avLst/>
            <a:gdLst>
              <a:gd name="connsiteX0" fmla="*/ 1628503 w 2525486"/>
              <a:gd name="connsiteY0" fmla="*/ 0 h 992778"/>
              <a:gd name="connsiteX1" fmla="*/ 2525486 w 2525486"/>
              <a:gd name="connsiteY1" fmla="*/ 0 h 992778"/>
              <a:gd name="connsiteX2" fmla="*/ 2525486 w 2525486"/>
              <a:gd name="connsiteY2" fmla="*/ 1 h 992778"/>
              <a:gd name="connsiteX3" fmla="*/ 2525486 w 2525486"/>
              <a:gd name="connsiteY3" fmla="*/ 992777 h 992778"/>
              <a:gd name="connsiteX4" fmla="*/ 2525478 w 2525486"/>
              <a:gd name="connsiteY4" fmla="*/ 992777 h 992778"/>
              <a:gd name="connsiteX5" fmla="*/ 2525486 w 2525486"/>
              <a:gd name="connsiteY5" fmla="*/ 992778 h 992778"/>
              <a:gd name="connsiteX6" fmla="*/ 420999 w 2525486"/>
              <a:gd name="connsiteY6" fmla="*/ 992778 h 992778"/>
              <a:gd name="connsiteX7" fmla="*/ 0 w 2525486"/>
              <a:gd name="connsiteY7" fmla="*/ 496390 h 992778"/>
              <a:gd name="connsiteX8" fmla="*/ 420999 w 2525486"/>
              <a:gd name="connsiteY8" fmla="*/ 1 h 992778"/>
              <a:gd name="connsiteX9" fmla="*/ 1628503 w 2525486"/>
              <a:gd name="connsiteY9" fmla="*/ 1 h 9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486" h="992778">
                <a:moveTo>
                  <a:pt x="1628503" y="0"/>
                </a:moveTo>
                <a:lnTo>
                  <a:pt x="2525486" y="0"/>
                </a:lnTo>
                <a:lnTo>
                  <a:pt x="2525486" y="1"/>
                </a:lnTo>
                <a:lnTo>
                  <a:pt x="2525486" y="992777"/>
                </a:lnTo>
                <a:lnTo>
                  <a:pt x="2525478" y="992777"/>
                </a:lnTo>
                <a:lnTo>
                  <a:pt x="2525486" y="992778"/>
                </a:lnTo>
                <a:lnTo>
                  <a:pt x="420999" y="992778"/>
                </a:lnTo>
                <a:cubicBezTo>
                  <a:pt x="188401" y="992778"/>
                  <a:pt x="0" y="770495"/>
                  <a:pt x="0" y="496390"/>
                </a:cubicBezTo>
                <a:cubicBezTo>
                  <a:pt x="0" y="222284"/>
                  <a:pt x="188401" y="1"/>
                  <a:pt x="420999" y="1"/>
                </a:cubicBezTo>
                <a:lnTo>
                  <a:pt x="1628503" y="1"/>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3200" dirty="0" smtClean="0">
                <a:solidFill>
                  <a:prstClr val="white"/>
                </a:solidFill>
                <a:latin typeface="Sakkal Majalla" panose="02000000000000000000" pitchFamily="2" charset="-78"/>
                <a:cs typeface="PT Bold Heading" panose="02010400000000000000" pitchFamily="2" charset="-78"/>
              </a:rPr>
              <a:t>4</a:t>
            </a:r>
            <a:endParaRPr lang="ar-SA" sz="3200" dirty="0">
              <a:solidFill>
                <a:prstClr val="white"/>
              </a:solidFill>
            </a:endParaRPr>
          </a:p>
        </p:txBody>
      </p:sp>
      <p:graphicFrame>
        <p:nvGraphicFramePr>
          <p:cNvPr id="5" name="عنصر نائب للمحتوى 4"/>
          <p:cNvGraphicFramePr>
            <a:graphicFrameLocks noGrp="1"/>
          </p:cNvGraphicFramePr>
          <p:nvPr>
            <p:ph idx="1"/>
            <p:extLst>
              <p:ext uri="{D42A27DB-BD31-4B8C-83A1-F6EECF244321}">
                <p14:modId xmlns:p14="http://schemas.microsoft.com/office/powerpoint/2010/main" val="1941240107"/>
              </p:ext>
            </p:extLst>
          </p:nvPr>
        </p:nvGraphicFramePr>
        <p:xfrm>
          <a:off x="322217" y="1900421"/>
          <a:ext cx="10440490" cy="4073545"/>
        </p:xfrm>
        <a:graphic>
          <a:graphicData uri="http://schemas.openxmlformats.org/drawingml/2006/table">
            <a:tbl>
              <a:tblPr rtl="1" firstRow="1" bandRow="1">
                <a:tableStyleId>{5940675A-B579-460E-94D1-54222C63F5DA}</a:tableStyleId>
              </a:tblPr>
              <a:tblGrid>
                <a:gridCol w="10440490"/>
              </a:tblGrid>
              <a:tr h="692361">
                <a:tc>
                  <a:txBody>
                    <a:bodyPr/>
                    <a:lstStyle/>
                    <a:p>
                      <a:pPr algn="ctr" rtl="1"/>
                      <a:r>
                        <a:rPr lang="ar-SA" sz="3200" dirty="0" smtClean="0">
                          <a:solidFill>
                            <a:srgbClr val="FF0000"/>
                          </a:solidFill>
                          <a:latin typeface="Sakkal Majalla" panose="02000000000000000000" pitchFamily="2" charset="-78"/>
                          <a:cs typeface="PT Bold Heading" panose="02010400000000000000" pitchFamily="2" charset="-78"/>
                        </a:rPr>
                        <a:t>الفرق في العصور الاقتصادية"</a:t>
                      </a:r>
                      <a:endParaRPr kumimoji="0" lang="ar-SA" sz="3200" b="0" i="0" u="none" strike="noStrike" kern="1200" cap="none" spc="0" normalizeH="0" baseline="0" dirty="0">
                        <a:ln>
                          <a:noFill/>
                        </a:ln>
                        <a:solidFill>
                          <a:srgbClr val="0070C0"/>
                        </a:solidFill>
                        <a:effectLst/>
                        <a:uLnTx/>
                        <a:uFillTx/>
                        <a:latin typeface="Sakkal Majalla" panose="02000000000000000000" pitchFamily="2" charset="-78"/>
                        <a:ea typeface="+mn-ea"/>
                        <a:cs typeface="PT Bold Heading" panose="02010400000000000000" pitchFamily="2" charset="-78"/>
                      </a:endParaRPr>
                    </a:p>
                  </a:txBody>
                  <a:tcPr anchor="ctr">
                    <a:solidFill>
                      <a:schemeClr val="accent4">
                        <a:lumMod val="20000"/>
                        <a:lumOff val="80000"/>
                      </a:schemeClr>
                    </a:solidFill>
                  </a:tcPr>
                </a:tc>
              </a:tr>
              <a:tr h="3381184">
                <a:tc>
                  <a:txBody>
                    <a:bodyPr/>
                    <a:lstStyle/>
                    <a:p>
                      <a:pPr marL="0" marR="0" lvl="0" indent="0" algn="r" defTabSz="914400" rtl="1"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ar-SA" sz="2800" b="1" i="0" u="none" strike="noStrike" kern="1200" cap="none" spc="0" normalizeH="0" baseline="0" noProof="0" dirty="0" smtClean="0">
                          <a:ln>
                            <a:noFill/>
                          </a:ln>
                          <a:solidFill>
                            <a:srgbClr val="0070C0"/>
                          </a:solidFill>
                          <a:effectLst/>
                          <a:uLnTx/>
                          <a:uFillTx/>
                          <a:latin typeface="Sakkal Majalla" panose="02000000000000000000" pitchFamily="2" charset="-78"/>
                          <a:ea typeface="+mn-ea"/>
                          <a:cs typeface="PT Bold Heading" panose="02010400000000000000" pitchFamily="2" charset="-78"/>
                        </a:rPr>
                        <a:t>2. التعليم الإبداعي </a:t>
                      </a:r>
                      <a:r>
                        <a:rPr kumimoji="0" lang="ar-SA" sz="28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هو مفتاح اقتصاد المعرفة المزدهر. </a:t>
                      </a:r>
                    </a:p>
                    <a:p>
                      <a:pPr marL="514350" marR="0" lvl="0" indent="-514350" algn="r" defTabSz="914400" rtl="1" eaLnBrk="1" fontAlgn="auto" latinLnBrk="0" hangingPunct="1">
                        <a:lnSpc>
                          <a:spcPct val="150000"/>
                        </a:lnSpc>
                        <a:spcBef>
                          <a:spcPts val="1000"/>
                        </a:spcBef>
                        <a:spcAft>
                          <a:spcPts val="0"/>
                        </a:spcAft>
                        <a:buClrTx/>
                        <a:buSzTx/>
                        <a:buFont typeface="+mj-lt"/>
                        <a:buAutoNum type="arabicPeriod"/>
                        <a:tabLst/>
                        <a:defRPr/>
                      </a:pPr>
                      <a:r>
                        <a:rPr kumimoji="0" lang="ar-SA" sz="28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فهو يعزز العقول المبتكرة، </a:t>
                      </a:r>
                    </a:p>
                    <a:p>
                      <a:pPr marL="514350" marR="0" lvl="0" indent="-514350" algn="r" defTabSz="914400" rtl="1" eaLnBrk="1" fontAlgn="auto" latinLnBrk="0" hangingPunct="1">
                        <a:lnSpc>
                          <a:spcPct val="150000"/>
                        </a:lnSpc>
                        <a:spcBef>
                          <a:spcPts val="1000"/>
                        </a:spcBef>
                        <a:spcAft>
                          <a:spcPts val="0"/>
                        </a:spcAft>
                        <a:buClrTx/>
                        <a:buSzTx/>
                        <a:buFont typeface="+mj-lt"/>
                        <a:buAutoNum type="arabicPeriod"/>
                        <a:tabLst/>
                        <a:defRPr/>
                      </a:pPr>
                      <a:r>
                        <a:rPr kumimoji="0" lang="ar-SA" sz="28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ويشجع الإبداع، </a:t>
                      </a:r>
                    </a:p>
                    <a:p>
                      <a:pPr marL="514350" marR="0" lvl="0" indent="-514350" algn="r" defTabSz="914400" rtl="1" eaLnBrk="1" fontAlgn="auto" latinLnBrk="0" hangingPunct="1">
                        <a:lnSpc>
                          <a:spcPct val="150000"/>
                        </a:lnSpc>
                        <a:spcBef>
                          <a:spcPts val="1000"/>
                        </a:spcBef>
                        <a:spcAft>
                          <a:spcPts val="0"/>
                        </a:spcAft>
                        <a:buClrTx/>
                        <a:buSzTx/>
                        <a:buFont typeface="+mj-lt"/>
                        <a:buAutoNum type="arabicPeriod"/>
                        <a:tabLst/>
                        <a:defRPr/>
                      </a:pPr>
                      <a:r>
                        <a:rPr kumimoji="0" lang="ar-SA" sz="28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ويعظم الاستفادة من المعرفة. </a:t>
                      </a:r>
                    </a:p>
                  </a:txBody>
                  <a:tcPr anchor="ctr"/>
                </a:tc>
              </a:tr>
            </a:tbl>
          </a:graphicData>
        </a:graphic>
      </p:graphicFrame>
      <p:sp>
        <p:nvSpPr>
          <p:cNvPr id="17" name="مستطيل مستدير الزوايا 16"/>
          <p:cNvSpPr/>
          <p:nvPr/>
        </p:nvSpPr>
        <p:spPr>
          <a:xfrm>
            <a:off x="1149530" y="401025"/>
            <a:ext cx="9945189" cy="1018472"/>
          </a:xfrm>
          <a:prstGeom prst="roundRect">
            <a:avLst>
              <a:gd name="adj" fmla="val 494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solidFill>
                  <a:srgbClr val="0070C0"/>
                </a:solidFill>
                <a:latin typeface="Sakkal Majalla" panose="02000000000000000000" pitchFamily="2" charset="-78"/>
                <a:cs typeface="PT Bold Heading" panose="02010400000000000000" pitchFamily="2" charset="-78"/>
              </a:rPr>
              <a:t>"اقتصاد المعرفة </a:t>
            </a:r>
            <a:r>
              <a:rPr lang="ar-SA" sz="3200" dirty="0">
                <a:solidFill>
                  <a:srgbClr val="C00000"/>
                </a:solidFill>
                <a:latin typeface="Sakkal Majalla" panose="02000000000000000000" pitchFamily="2" charset="-78"/>
                <a:cs typeface="PT Bold Heading" panose="02010400000000000000" pitchFamily="2" charset="-78"/>
              </a:rPr>
              <a:t>مقابل</a:t>
            </a:r>
            <a:r>
              <a:rPr lang="ar-SA" sz="3200" dirty="0">
                <a:solidFill>
                  <a:srgbClr val="0070C0"/>
                </a:solidFill>
                <a:latin typeface="Sakkal Majalla" panose="02000000000000000000" pitchFamily="2" charset="-78"/>
                <a:cs typeface="PT Bold Heading" panose="02010400000000000000" pitchFamily="2" charset="-78"/>
              </a:rPr>
              <a:t> </a:t>
            </a:r>
            <a:r>
              <a:rPr lang="ar-SA" sz="3200" dirty="0">
                <a:solidFill>
                  <a:srgbClr val="FF6600"/>
                </a:solidFill>
                <a:latin typeface="Sakkal Majalla" panose="02000000000000000000" pitchFamily="2" charset="-78"/>
                <a:cs typeface="PT Bold Heading" panose="02010400000000000000" pitchFamily="2" charset="-78"/>
              </a:rPr>
              <a:t>اقتصاد رأس المال</a:t>
            </a:r>
            <a:r>
              <a:rPr lang="ar-SA" sz="3200" dirty="0">
                <a:solidFill>
                  <a:srgbClr val="0070C0"/>
                </a:solidFill>
                <a:latin typeface="Sakkal Majalla" panose="02000000000000000000" pitchFamily="2" charset="-78"/>
                <a:cs typeface="PT Bold Heading" panose="02010400000000000000" pitchFamily="2" charset="-78"/>
              </a:rPr>
              <a:t>: </a:t>
            </a:r>
            <a:endParaRPr lang="ar-SA" dirty="0"/>
          </a:p>
        </p:txBody>
      </p:sp>
    </p:spTree>
    <p:extLst>
      <p:ext uri="{BB962C8B-B14F-4D97-AF65-F5344CB8AC3E}">
        <p14:creationId xmlns:p14="http://schemas.microsoft.com/office/powerpoint/2010/main" val="11445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4"/>
          <p:cNvGraphicFramePr>
            <a:graphicFrameLocks noGrp="1"/>
          </p:cNvGraphicFramePr>
          <p:nvPr>
            <p:ph idx="1"/>
            <p:extLst>
              <p:ext uri="{D42A27DB-BD31-4B8C-83A1-F6EECF244321}">
                <p14:modId xmlns:p14="http://schemas.microsoft.com/office/powerpoint/2010/main" val="540142235"/>
              </p:ext>
            </p:extLst>
          </p:nvPr>
        </p:nvGraphicFramePr>
        <p:xfrm>
          <a:off x="322217" y="1842147"/>
          <a:ext cx="10440490" cy="4700676"/>
        </p:xfrm>
        <a:graphic>
          <a:graphicData uri="http://schemas.openxmlformats.org/drawingml/2006/table">
            <a:tbl>
              <a:tblPr rtl="1" firstRow="1" bandRow="1">
                <a:tableStyleId>{5940675A-B579-460E-94D1-54222C63F5DA}</a:tableStyleId>
              </a:tblPr>
              <a:tblGrid>
                <a:gridCol w="10440490"/>
              </a:tblGrid>
              <a:tr h="692361">
                <a:tc>
                  <a:txBody>
                    <a:bodyPr/>
                    <a:lstStyle/>
                    <a:p>
                      <a:pPr algn="ctr" rtl="1"/>
                      <a:r>
                        <a:rPr lang="ar-SA" sz="3200" dirty="0" smtClean="0">
                          <a:solidFill>
                            <a:srgbClr val="FF0000"/>
                          </a:solidFill>
                          <a:latin typeface="Sakkal Majalla" panose="02000000000000000000" pitchFamily="2" charset="-78"/>
                          <a:cs typeface="PT Bold Heading" panose="02010400000000000000" pitchFamily="2" charset="-78"/>
                        </a:rPr>
                        <a:t>الفرق في العصور الاقتصادية"</a:t>
                      </a:r>
                      <a:endParaRPr kumimoji="0" lang="ar-SA" sz="3200" b="0" i="0" u="none" strike="noStrike" kern="1200" cap="none" spc="0" normalizeH="0" baseline="0" dirty="0">
                        <a:ln>
                          <a:noFill/>
                        </a:ln>
                        <a:solidFill>
                          <a:srgbClr val="0070C0"/>
                        </a:solidFill>
                        <a:effectLst/>
                        <a:uLnTx/>
                        <a:uFillTx/>
                        <a:latin typeface="Sakkal Majalla" panose="02000000000000000000" pitchFamily="2" charset="-78"/>
                        <a:ea typeface="+mn-ea"/>
                        <a:cs typeface="PT Bold Heading" panose="02010400000000000000" pitchFamily="2" charset="-78"/>
                      </a:endParaRPr>
                    </a:p>
                  </a:txBody>
                  <a:tcPr anchor="ctr">
                    <a:solidFill>
                      <a:schemeClr val="accent4">
                        <a:lumMod val="20000"/>
                        <a:lumOff val="80000"/>
                      </a:schemeClr>
                    </a:solidFill>
                  </a:tcPr>
                </a:tc>
              </a:tr>
              <a:tr h="4008315">
                <a:tc>
                  <a:txBody>
                    <a:bodyPr/>
                    <a:lstStyle/>
                    <a:p>
                      <a:pPr marL="0" marR="0" lvl="0" indent="0" algn="r" defTabSz="914400" rtl="1"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ar-SA" sz="2800" b="1" i="0" u="none" strike="noStrike" kern="1200" cap="none" spc="0" normalizeH="0" baseline="0" noProof="0" dirty="0" smtClean="0">
                          <a:ln>
                            <a:noFill/>
                          </a:ln>
                          <a:solidFill>
                            <a:srgbClr val="0070C0"/>
                          </a:solidFill>
                          <a:effectLst/>
                          <a:uLnTx/>
                          <a:uFillTx/>
                          <a:latin typeface="Sakkal Majalla" panose="02000000000000000000" pitchFamily="2" charset="-78"/>
                          <a:ea typeface="+mn-ea"/>
                          <a:cs typeface="PT Bold Heading" panose="02010400000000000000" pitchFamily="2" charset="-78"/>
                        </a:rPr>
                        <a:t>3. مراحل التحول إلى اقتصاد المعرفة:</a:t>
                      </a:r>
                    </a:p>
                    <a:p>
                      <a:pPr marL="0" marR="0" lvl="0" indent="0" algn="r" defTabSz="914400" rtl="1"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ar-SA" sz="28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 بناء مجتمع قائم على الابتكار والتكنولوجيا.</a:t>
                      </a:r>
                    </a:p>
                    <a:p>
                      <a:pPr marL="0" marR="0" lvl="0" indent="0" algn="r" defTabSz="914400" rtl="1"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ar-SA" sz="28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 تشجيع البحث العلمي وتطوير العلوم والتكنولوجيا.</a:t>
                      </a:r>
                    </a:p>
                    <a:p>
                      <a:pPr marL="0" marR="0" lvl="0" indent="0" algn="r" defTabSz="914400" rtl="1"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ar-SA" sz="28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 تشجيع الاستثمار في البنية التحتية لتكنولوجيا المعلومات والاتصالات.</a:t>
                      </a:r>
                    </a:p>
                    <a:p>
                      <a:pPr marL="0" marR="0" lvl="0" indent="0" algn="r" defTabSz="914400" rtl="1"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ar-SA" sz="28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 تنمية القدرات البشرية وتعزيز التعليم التخصصي.</a:t>
                      </a:r>
                    </a:p>
                  </a:txBody>
                  <a:tcPr anchor="ctr"/>
                </a:tc>
              </a:tr>
            </a:tbl>
          </a:graphicData>
        </a:graphic>
      </p:graphicFrame>
      <p:sp>
        <p:nvSpPr>
          <p:cNvPr id="14" name="شكل حر 13"/>
          <p:cNvSpPr/>
          <p:nvPr/>
        </p:nvSpPr>
        <p:spPr>
          <a:xfrm>
            <a:off x="11410406" y="2439905"/>
            <a:ext cx="1197428" cy="620743"/>
          </a:xfrm>
          <a:custGeom>
            <a:avLst/>
            <a:gdLst>
              <a:gd name="connsiteX0" fmla="*/ 1628503 w 2525486"/>
              <a:gd name="connsiteY0" fmla="*/ 0 h 992778"/>
              <a:gd name="connsiteX1" fmla="*/ 2525486 w 2525486"/>
              <a:gd name="connsiteY1" fmla="*/ 0 h 992778"/>
              <a:gd name="connsiteX2" fmla="*/ 2525486 w 2525486"/>
              <a:gd name="connsiteY2" fmla="*/ 1 h 992778"/>
              <a:gd name="connsiteX3" fmla="*/ 2525486 w 2525486"/>
              <a:gd name="connsiteY3" fmla="*/ 992777 h 992778"/>
              <a:gd name="connsiteX4" fmla="*/ 2525478 w 2525486"/>
              <a:gd name="connsiteY4" fmla="*/ 992777 h 992778"/>
              <a:gd name="connsiteX5" fmla="*/ 2525486 w 2525486"/>
              <a:gd name="connsiteY5" fmla="*/ 992778 h 992778"/>
              <a:gd name="connsiteX6" fmla="*/ 420999 w 2525486"/>
              <a:gd name="connsiteY6" fmla="*/ 992778 h 992778"/>
              <a:gd name="connsiteX7" fmla="*/ 0 w 2525486"/>
              <a:gd name="connsiteY7" fmla="*/ 496390 h 992778"/>
              <a:gd name="connsiteX8" fmla="*/ 420999 w 2525486"/>
              <a:gd name="connsiteY8" fmla="*/ 1 h 992778"/>
              <a:gd name="connsiteX9" fmla="*/ 1628503 w 2525486"/>
              <a:gd name="connsiteY9" fmla="*/ 1 h 9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486" h="992778">
                <a:moveTo>
                  <a:pt x="1628503" y="0"/>
                </a:moveTo>
                <a:lnTo>
                  <a:pt x="2525486" y="0"/>
                </a:lnTo>
                <a:lnTo>
                  <a:pt x="2525486" y="1"/>
                </a:lnTo>
                <a:lnTo>
                  <a:pt x="2525486" y="992777"/>
                </a:lnTo>
                <a:lnTo>
                  <a:pt x="2525478" y="992777"/>
                </a:lnTo>
                <a:lnTo>
                  <a:pt x="2525486" y="992778"/>
                </a:lnTo>
                <a:lnTo>
                  <a:pt x="420999" y="992778"/>
                </a:lnTo>
                <a:cubicBezTo>
                  <a:pt x="188401" y="992778"/>
                  <a:pt x="0" y="770495"/>
                  <a:pt x="0" y="496390"/>
                </a:cubicBezTo>
                <a:cubicBezTo>
                  <a:pt x="0" y="222284"/>
                  <a:pt x="188401" y="1"/>
                  <a:pt x="420999" y="1"/>
                </a:cubicBezTo>
                <a:lnTo>
                  <a:pt x="1628503" y="1"/>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smtClean="0">
                <a:solidFill>
                  <a:schemeClr val="bg1"/>
                </a:solidFill>
                <a:latin typeface="Sakkal Majalla" panose="02000000000000000000" pitchFamily="2" charset="-78"/>
                <a:cs typeface="PT Bold Heading" panose="02010400000000000000" pitchFamily="2" charset="-78"/>
              </a:rPr>
              <a:t>2</a:t>
            </a:r>
            <a:endParaRPr lang="ar-SA" sz="3200" dirty="0">
              <a:solidFill>
                <a:schemeClr val="bg1"/>
              </a:solidFill>
            </a:endParaRPr>
          </a:p>
        </p:txBody>
      </p:sp>
      <p:sp>
        <p:nvSpPr>
          <p:cNvPr id="19" name="شكل حر 18"/>
          <p:cNvSpPr/>
          <p:nvPr/>
        </p:nvSpPr>
        <p:spPr>
          <a:xfrm>
            <a:off x="78378" y="382546"/>
            <a:ext cx="12192000" cy="1249359"/>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شكل حر 17"/>
          <p:cNvSpPr/>
          <p:nvPr/>
        </p:nvSpPr>
        <p:spPr>
          <a:xfrm>
            <a:off x="411481" y="339002"/>
            <a:ext cx="11780519" cy="1141458"/>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solidFill>
            <a:srgbClr val="4FD1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شكل حر 5"/>
          <p:cNvSpPr/>
          <p:nvPr/>
        </p:nvSpPr>
        <p:spPr>
          <a:xfrm>
            <a:off x="11410406" y="1710084"/>
            <a:ext cx="1197429" cy="620743"/>
          </a:xfrm>
          <a:custGeom>
            <a:avLst/>
            <a:gdLst>
              <a:gd name="connsiteX0" fmla="*/ 1628503 w 2525486"/>
              <a:gd name="connsiteY0" fmla="*/ 0 h 992778"/>
              <a:gd name="connsiteX1" fmla="*/ 2525486 w 2525486"/>
              <a:gd name="connsiteY1" fmla="*/ 0 h 992778"/>
              <a:gd name="connsiteX2" fmla="*/ 2525486 w 2525486"/>
              <a:gd name="connsiteY2" fmla="*/ 1 h 992778"/>
              <a:gd name="connsiteX3" fmla="*/ 2525486 w 2525486"/>
              <a:gd name="connsiteY3" fmla="*/ 992777 h 992778"/>
              <a:gd name="connsiteX4" fmla="*/ 2525478 w 2525486"/>
              <a:gd name="connsiteY4" fmla="*/ 992777 h 992778"/>
              <a:gd name="connsiteX5" fmla="*/ 2525486 w 2525486"/>
              <a:gd name="connsiteY5" fmla="*/ 992778 h 992778"/>
              <a:gd name="connsiteX6" fmla="*/ 420999 w 2525486"/>
              <a:gd name="connsiteY6" fmla="*/ 992778 h 992778"/>
              <a:gd name="connsiteX7" fmla="*/ 0 w 2525486"/>
              <a:gd name="connsiteY7" fmla="*/ 496390 h 992778"/>
              <a:gd name="connsiteX8" fmla="*/ 420999 w 2525486"/>
              <a:gd name="connsiteY8" fmla="*/ 1 h 992778"/>
              <a:gd name="connsiteX9" fmla="*/ 1628503 w 2525486"/>
              <a:gd name="connsiteY9" fmla="*/ 1 h 9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486" h="992778">
                <a:moveTo>
                  <a:pt x="1628503" y="0"/>
                </a:moveTo>
                <a:lnTo>
                  <a:pt x="2525486" y="0"/>
                </a:lnTo>
                <a:lnTo>
                  <a:pt x="2525486" y="1"/>
                </a:lnTo>
                <a:lnTo>
                  <a:pt x="2525486" y="992777"/>
                </a:lnTo>
                <a:lnTo>
                  <a:pt x="2525478" y="992777"/>
                </a:lnTo>
                <a:lnTo>
                  <a:pt x="2525486" y="992778"/>
                </a:lnTo>
                <a:lnTo>
                  <a:pt x="420999" y="992778"/>
                </a:lnTo>
                <a:cubicBezTo>
                  <a:pt x="188401" y="992778"/>
                  <a:pt x="0" y="770495"/>
                  <a:pt x="0" y="496390"/>
                </a:cubicBezTo>
                <a:cubicBezTo>
                  <a:pt x="0" y="222284"/>
                  <a:pt x="188401" y="1"/>
                  <a:pt x="420999" y="1"/>
                </a:cubicBezTo>
                <a:lnTo>
                  <a:pt x="1628503" y="1"/>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smtClean="0">
                <a:solidFill>
                  <a:schemeClr val="bg1"/>
                </a:solidFill>
                <a:latin typeface="Sakkal Majalla" panose="02000000000000000000" pitchFamily="2" charset="-78"/>
                <a:cs typeface="PT Bold Heading" panose="02010400000000000000" pitchFamily="2" charset="-78"/>
              </a:rPr>
              <a:t>1</a:t>
            </a:r>
            <a:endParaRPr lang="ar-SA" sz="3200" dirty="0">
              <a:solidFill>
                <a:schemeClr val="bg1"/>
              </a:solidFill>
            </a:endParaRPr>
          </a:p>
        </p:txBody>
      </p:sp>
      <p:sp>
        <p:nvSpPr>
          <p:cNvPr id="8" name="شكل حر 7"/>
          <p:cNvSpPr/>
          <p:nvPr/>
        </p:nvSpPr>
        <p:spPr>
          <a:xfrm>
            <a:off x="11410407" y="3146559"/>
            <a:ext cx="1197429" cy="620743"/>
          </a:xfrm>
          <a:custGeom>
            <a:avLst/>
            <a:gdLst>
              <a:gd name="connsiteX0" fmla="*/ 1628503 w 2525486"/>
              <a:gd name="connsiteY0" fmla="*/ 0 h 992778"/>
              <a:gd name="connsiteX1" fmla="*/ 2525486 w 2525486"/>
              <a:gd name="connsiteY1" fmla="*/ 0 h 992778"/>
              <a:gd name="connsiteX2" fmla="*/ 2525486 w 2525486"/>
              <a:gd name="connsiteY2" fmla="*/ 1 h 992778"/>
              <a:gd name="connsiteX3" fmla="*/ 2525486 w 2525486"/>
              <a:gd name="connsiteY3" fmla="*/ 992777 h 992778"/>
              <a:gd name="connsiteX4" fmla="*/ 2525478 w 2525486"/>
              <a:gd name="connsiteY4" fmla="*/ 992777 h 992778"/>
              <a:gd name="connsiteX5" fmla="*/ 2525486 w 2525486"/>
              <a:gd name="connsiteY5" fmla="*/ 992778 h 992778"/>
              <a:gd name="connsiteX6" fmla="*/ 420999 w 2525486"/>
              <a:gd name="connsiteY6" fmla="*/ 992778 h 992778"/>
              <a:gd name="connsiteX7" fmla="*/ 0 w 2525486"/>
              <a:gd name="connsiteY7" fmla="*/ 496390 h 992778"/>
              <a:gd name="connsiteX8" fmla="*/ 420999 w 2525486"/>
              <a:gd name="connsiteY8" fmla="*/ 1 h 992778"/>
              <a:gd name="connsiteX9" fmla="*/ 1628503 w 2525486"/>
              <a:gd name="connsiteY9" fmla="*/ 1 h 9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486" h="992778">
                <a:moveTo>
                  <a:pt x="1628503" y="0"/>
                </a:moveTo>
                <a:lnTo>
                  <a:pt x="2525486" y="0"/>
                </a:lnTo>
                <a:lnTo>
                  <a:pt x="2525486" y="1"/>
                </a:lnTo>
                <a:lnTo>
                  <a:pt x="2525486" y="992777"/>
                </a:lnTo>
                <a:lnTo>
                  <a:pt x="2525478" y="992777"/>
                </a:lnTo>
                <a:lnTo>
                  <a:pt x="2525486" y="992778"/>
                </a:lnTo>
                <a:lnTo>
                  <a:pt x="420999" y="992778"/>
                </a:lnTo>
                <a:cubicBezTo>
                  <a:pt x="188401" y="992778"/>
                  <a:pt x="0" y="770495"/>
                  <a:pt x="0" y="496390"/>
                </a:cubicBezTo>
                <a:cubicBezTo>
                  <a:pt x="0" y="222284"/>
                  <a:pt x="188401" y="1"/>
                  <a:pt x="420999" y="1"/>
                </a:cubicBezTo>
                <a:lnTo>
                  <a:pt x="1628503" y="1"/>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3200" dirty="0" smtClean="0">
                <a:solidFill>
                  <a:prstClr val="white"/>
                </a:solidFill>
                <a:latin typeface="Sakkal Majalla" panose="02000000000000000000" pitchFamily="2" charset="-78"/>
                <a:cs typeface="PT Bold Heading" panose="02010400000000000000" pitchFamily="2" charset="-78"/>
              </a:rPr>
              <a:t>3</a:t>
            </a:r>
            <a:endParaRPr lang="ar-SA" sz="3200" dirty="0">
              <a:solidFill>
                <a:prstClr val="white"/>
              </a:solidFill>
            </a:endParaRPr>
          </a:p>
        </p:txBody>
      </p:sp>
      <p:sp>
        <p:nvSpPr>
          <p:cNvPr id="9" name="شكل حر 8"/>
          <p:cNvSpPr/>
          <p:nvPr/>
        </p:nvSpPr>
        <p:spPr>
          <a:xfrm>
            <a:off x="11416939" y="3882114"/>
            <a:ext cx="1197429" cy="620743"/>
          </a:xfrm>
          <a:custGeom>
            <a:avLst/>
            <a:gdLst>
              <a:gd name="connsiteX0" fmla="*/ 1628503 w 2525486"/>
              <a:gd name="connsiteY0" fmla="*/ 0 h 992778"/>
              <a:gd name="connsiteX1" fmla="*/ 2525486 w 2525486"/>
              <a:gd name="connsiteY1" fmla="*/ 0 h 992778"/>
              <a:gd name="connsiteX2" fmla="*/ 2525486 w 2525486"/>
              <a:gd name="connsiteY2" fmla="*/ 1 h 992778"/>
              <a:gd name="connsiteX3" fmla="*/ 2525486 w 2525486"/>
              <a:gd name="connsiteY3" fmla="*/ 992777 h 992778"/>
              <a:gd name="connsiteX4" fmla="*/ 2525478 w 2525486"/>
              <a:gd name="connsiteY4" fmla="*/ 992777 h 992778"/>
              <a:gd name="connsiteX5" fmla="*/ 2525486 w 2525486"/>
              <a:gd name="connsiteY5" fmla="*/ 992778 h 992778"/>
              <a:gd name="connsiteX6" fmla="*/ 420999 w 2525486"/>
              <a:gd name="connsiteY6" fmla="*/ 992778 h 992778"/>
              <a:gd name="connsiteX7" fmla="*/ 0 w 2525486"/>
              <a:gd name="connsiteY7" fmla="*/ 496390 h 992778"/>
              <a:gd name="connsiteX8" fmla="*/ 420999 w 2525486"/>
              <a:gd name="connsiteY8" fmla="*/ 1 h 992778"/>
              <a:gd name="connsiteX9" fmla="*/ 1628503 w 2525486"/>
              <a:gd name="connsiteY9" fmla="*/ 1 h 9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486" h="992778">
                <a:moveTo>
                  <a:pt x="1628503" y="0"/>
                </a:moveTo>
                <a:lnTo>
                  <a:pt x="2525486" y="0"/>
                </a:lnTo>
                <a:lnTo>
                  <a:pt x="2525486" y="1"/>
                </a:lnTo>
                <a:lnTo>
                  <a:pt x="2525486" y="992777"/>
                </a:lnTo>
                <a:lnTo>
                  <a:pt x="2525478" y="992777"/>
                </a:lnTo>
                <a:lnTo>
                  <a:pt x="2525486" y="992778"/>
                </a:lnTo>
                <a:lnTo>
                  <a:pt x="420999" y="992778"/>
                </a:lnTo>
                <a:cubicBezTo>
                  <a:pt x="188401" y="992778"/>
                  <a:pt x="0" y="770495"/>
                  <a:pt x="0" y="496390"/>
                </a:cubicBezTo>
                <a:cubicBezTo>
                  <a:pt x="0" y="222284"/>
                  <a:pt x="188401" y="1"/>
                  <a:pt x="420999" y="1"/>
                </a:cubicBezTo>
                <a:lnTo>
                  <a:pt x="1628503" y="1"/>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3200" dirty="0" smtClean="0">
                <a:solidFill>
                  <a:prstClr val="white"/>
                </a:solidFill>
                <a:latin typeface="Sakkal Majalla" panose="02000000000000000000" pitchFamily="2" charset="-78"/>
                <a:cs typeface="PT Bold Heading" panose="02010400000000000000" pitchFamily="2" charset="-78"/>
              </a:rPr>
              <a:t>4</a:t>
            </a:r>
            <a:endParaRPr lang="ar-SA" sz="3200" dirty="0">
              <a:solidFill>
                <a:prstClr val="white"/>
              </a:solidFill>
            </a:endParaRPr>
          </a:p>
        </p:txBody>
      </p:sp>
      <p:sp>
        <p:nvSpPr>
          <p:cNvPr id="17" name="مستطيل مستدير الزوايا 16"/>
          <p:cNvSpPr/>
          <p:nvPr/>
        </p:nvSpPr>
        <p:spPr>
          <a:xfrm>
            <a:off x="1149530" y="401025"/>
            <a:ext cx="9945189" cy="1018472"/>
          </a:xfrm>
          <a:prstGeom prst="roundRect">
            <a:avLst>
              <a:gd name="adj" fmla="val 494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solidFill>
                  <a:srgbClr val="0070C0"/>
                </a:solidFill>
                <a:latin typeface="Sakkal Majalla" panose="02000000000000000000" pitchFamily="2" charset="-78"/>
                <a:cs typeface="PT Bold Heading" panose="02010400000000000000" pitchFamily="2" charset="-78"/>
              </a:rPr>
              <a:t>"اقتصاد المعرفة </a:t>
            </a:r>
            <a:r>
              <a:rPr lang="ar-SA" sz="3200" dirty="0">
                <a:solidFill>
                  <a:srgbClr val="C00000"/>
                </a:solidFill>
                <a:latin typeface="Sakkal Majalla" panose="02000000000000000000" pitchFamily="2" charset="-78"/>
                <a:cs typeface="PT Bold Heading" panose="02010400000000000000" pitchFamily="2" charset="-78"/>
              </a:rPr>
              <a:t>مقابل</a:t>
            </a:r>
            <a:r>
              <a:rPr lang="ar-SA" sz="3200" dirty="0">
                <a:solidFill>
                  <a:srgbClr val="0070C0"/>
                </a:solidFill>
                <a:latin typeface="Sakkal Majalla" panose="02000000000000000000" pitchFamily="2" charset="-78"/>
                <a:cs typeface="PT Bold Heading" panose="02010400000000000000" pitchFamily="2" charset="-78"/>
              </a:rPr>
              <a:t> </a:t>
            </a:r>
            <a:r>
              <a:rPr lang="ar-SA" sz="3200" dirty="0">
                <a:solidFill>
                  <a:srgbClr val="FF6600"/>
                </a:solidFill>
                <a:latin typeface="Sakkal Majalla" panose="02000000000000000000" pitchFamily="2" charset="-78"/>
                <a:cs typeface="PT Bold Heading" panose="02010400000000000000" pitchFamily="2" charset="-78"/>
              </a:rPr>
              <a:t>اقتصاد رأس المال</a:t>
            </a:r>
            <a:r>
              <a:rPr lang="ar-SA" sz="3200" dirty="0">
                <a:solidFill>
                  <a:srgbClr val="0070C0"/>
                </a:solidFill>
                <a:latin typeface="Sakkal Majalla" panose="02000000000000000000" pitchFamily="2" charset="-78"/>
                <a:cs typeface="PT Bold Heading" panose="02010400000000000000" pitchFamily="2" charset="-78"/>
              </a:rPr>
              <a:t>: </a:t>
            </a:r>
            <a:endParaRPr lang="ar-SA" dirty="0"/>
          </a:p>
        </p:txBody>
      </p:sp>
      <p:sp>
        <p:nvSpPr>
          <p:cNvPr id="15" name="شكل حر 14"/>
          <p:cNvSpPr/>
          <p:nvPr/>
        </p:nvSpPr>
        <p:spPr>
          <a:xfrm>
            <a:off x="10762707" y="3146559"/>
            <a:ext cx="1368333" cy="620743"/>
          </a:xfrm>
          <a:custGeom>
            <a:avLst/>
            <a:gdLst>
              <a:gd name="connsiteX0" fmla="*/ 1628503 w 2525486"/>
              <a:gd name="connsiteY0" fmla="*/ 0 h 992778"/>
              <a:gd name="connsiteX1" fmla="*/ 2525486 w 2525486"/>
              <a:gd name="connsiteY1" fmla="*/ 0 h 992778"/>
              <a:gd name="connsiteX2" fmla="*/ 2525486 w 2525486"/>
              <a:gd name="connsiteY2" fmla="*/ 1 h 992778"/>
              <a:gd name="connsiteX3" fmla="*/ 2525486 w 2525486"/>
              <a:gd name="connsiteY3" fmla="*/ 992777 h 992778"/>
              <a:gd name="connsiteX4" fmla="*/ 2525478 w 2525486"/>
              <a:gd name="connsiteY4" fmla="*/ 992777 h 992778"/>
              <a:gd name="connsiteX5" fmla="*/ 2525486 w 2525486"/>
              <a:gd name="connsiteY5" fmla="*/ 992778 h 992778"/>
              <a:gd name="connsiteX6" fmla="*/ 420999 w 2525486"/>
              <a:gd name="connsiteY6" fmla="*/ 992778 h 992778"/>
              <a:gd name="connsiteX7" fmla="*/ 0 w 2525486"/>
              <a:gd name="connsiteY7" fmla="*/ 496390 h 992778"/>
              <a:gd name="connsiteX8" fmla="*/ 420999 w 2525486"/>
              <a:gd name="connsiteY8" fmla="*/ 1 h 992778"/>
              <a:gd name="connsiteX9" fmla="*/ 1628503 w 2525486"/>
              <a:gd name="connsiteY9" fmla="*/ 1 h 9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486" h="992778">
                <a:moveTo>
                  <a:pt x="1628503" y="0"/>
                </a:moveTo>
                <a:lnTo>
                  <a:pt x="2525486" y="0"/>
                </a:lnTo>
                <a:lnTo>
                  <a:pt x="2525486" y="1"/>
                </a:lnTo>
                <a:lnTo>
                  <a:pt x="2525486" y="992777"/>
                </a:lnTo>
                <a:lnTo>
                  <a:pt x="2525478" y="992777"/>
                </a:lnTo>
                <a:lnTo>
                  <a:pt x="2525486" y="992778"/>
                </a:lnTo>
                <a:lnTo>
                  <a:pt x="420999" y="992778"/>
                </a:lnTo>
                <a:cubicBezTo>
                  <a:pt x="188401" y="992778"/>
                  <a:pt x="0" y="770495"/>
                  <a:pt x="0" y="496390"/>
                </a:cubicBezTo>
                <a:cubicBezTo>
                  <a:pt x="0" y="222284"/>
                  <a:pt x="188401" y="1"/>
                  <a:pt x="420999" y="1"/>
                </a:cubicBezTo>
                <a:lnTo>
                  <a:pt x="1628503" y="1"/>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3200" dirty="0" smtClean="0">
                <a:solidFill>
                  <a:prstClr val="white"/>
                </a:solidFill>
                <a:latin typeface="Sakkal Majalla" panose="02000000000000000000" pitchFamily="2" charset="-78"/>
                <a:cs typeface="PT Bold Heading" panose="02010400000000000000" pitchFamily="2" charset="-78"/>
              </a:rPr>
              <a:t>3</a:t>
            </a:r>
            <a:endParaRPr lang="ar-SA" sz="3200" dirty="0">
              <a:solidFill>
                <a:prstClr val="white"/>
              </a:solidFill>
            </a:endParaRPr>
          </a:p>
        </p:txBody>
      </p:sp>
      <p:pic>
        <p:nvPicPr>
          <p:cNvPr id="16" name="Picture 10" descr="إستراتيجية التعلم القائم على الاستقصاء فى بيئات التعلم الإلكترونية - حياتي"/>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217" y="3595357"/>
            <a:ext cx="3167742" cy="285096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صورة 20"/>
          <p:cNvPicPr>
            <a:picLocks noChangeAspect="1"/>
          </p:cNvPicPr>
          <p:nvPr/>
        </p:nvPicPr>
        <p:blipFill rotWithShape="1">
          <a:blip r:embed="rId3"/>
          <a:srcRect l="7606" t="4639" r="25817" b="16826"/>
          <a:stretch/>
        </p:blipFill>
        <p:spPr>
          <a:xfrm>
            <a:off x="767677" y="2667122"/>
            <a:ext cx="763705" cy="928235"/>
          </a:xfrm>
          <a:prstGeom prst="rect">
            <a:avLst/>
          </a:prstGeom>
          <a:effectLst>
            <a:outerShdw blurRad="50800" dist="38100" dir="5400000" algn="t" rotWithShape="0">
              <a:prstClr val="black">
                <a:alpha val="40000"/>
              </a:prstClr>
            </a:outerShdw>
          </a:effectLst>
        </p:spPr>
      </p:pic>
      <p:pic>
        <p:nvPicPr>
          <p:cNvPr id="22" name="صورة 21"/>
          <p:cNvPicPr>
            <a:picLocks noChangeAspect="1"/>
          </p:cNvPicPr>
          <p:nvPr/>
        </p:nvPicPr>
        <p:blipFill rotWithShape="1">
          <a:blip r:embed="rId3"/>
          <a:srcRect l="7606" t="4639" r="25817" b="16826"/>
          <a:stretch/>
        </p:blipFill>
        <p:spPr>
          <a:xfrm>
            <a:off x="1980107" y="2974086"/>
            <a:ext cx="763705" cy="92823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1360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4"/>
          <p:cNvGraphicFramePr>
            <a:graphicFrameLocks noGrp="1"/>
          </p:cNvGraphicFramePr>
          <p:nvPr>
            <p:ph idx="1"/>
            <p:extLst>
              <p:ext uri="{D42A27DB-BD31-4B8C-83A1-F6EECF244321}">
                <p14:modId xmlns:p14="http://schemas.microsoft.com/office/powerpoint/2010/main" val="2467440146"/>
              </p:ext>
            </p:extLst>
          </p:nvPr>
        </p:nvGraphicFramePr>
        <p:xfrm>
          <a:off x="322217" y="1842147"/>
          <a:ext cx="10440490" cy="4700676"/>
        </p:xfrm>
        <a:graphic>
          <a:graphicData uri="http://schemas.openxmlformats.org/drawingml/2006/table">
            <a:tbl>
              <a:tblPr rtl="1" firstRow="1" bandRow="1">
                <a:tableStyleId>{5940675A-B579-460E-94D1-54222C63F5DA}</a:tableStyleId>
              </a:tblPr>
              <a:tblGrid>
                <a:gridCol w="10440490"/>
              </a:tblGrid>
              <a:tr h="692361">
                <a:tc>
                  <a:txBody>
                    <a:bodyPr/>
                    <a:lstStyle/>
                    <a:p>
                      <a:pPr algn="ctr" rtl="1"/>
                      <a:r>
                        <a:rPr lang="ar-SA" sz="3200" dirty="0" smtClean="0">
                          <a:solidFill>
                            <a:srgbClr val="FF0000"/>
                          </a:solidFill>
                          <a:latin typeface="Sakkal Majalla" panose="02000000000000000000" pitchFamily="2" charset="-78"/>
                          <a:cs typeface="PT Bold Heading" panose="02010400000000000000" pitchFamily="2" charset="-78"/>
                        </a:rPr>
                        <a:t>الفرق في العصور الاقتصادية"</a:t>
                      </a:r>
                      <a:endParaRPr kumimoji="0" lang="ar-SA" sz="3200" b="0" i="0" u="none" strike="noStrike" kern="1200" cap="none" spc="0" normalizeH="0" baseline="0" dirty="0">
                        <a:ln>
                          <a:noFill/>
                        </a:ln>
                        <a:solidFill>
                          <a:srgbClr val="0070C0"/>
                        </a:solidFill>
                        <a:effectLst/>
                        <a:uLnTx/>
                        <a:uFillTx/>
                        <a:latin typeface="Sakkal Majalla" panose="02000000000000000000" pitchFamily="2" charset="-78"/>
                        <a:ea typeface="+mn-ea"/>
                        <a:cs typeface="PT Bold Heading" panose="02010400000000000000" pitchFamily="2" charset="-78"/>
                      </a:endParaRPr>
                    </a:p>
                  </a:txBody>
                  <a:tcPr anchor="ctr">
                    <a:solidFill>
                      <a:schemeClr val="accent4">
                        <a:lumMod val="20000"/>
                        <a:lumOff val="80000"/>
                      </a:schemeClr>
                    </a:solidFill>
                  </a:tcPr>
                </a:tc>
              </a:tr>
              <a:tr h="4008315">
                <a:tc>
                  <a:txBody>
                    <a:bodyPr/>
                    <a:lstStyle/>
                    <a:p>
                      <a:pPr marL="0" marR="0" lvl="0" indent="0" algn="r" defTabSz="914400" rtl="1"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ar-SA" sz="2800" b="1" i="0" u="none" strike="noStrike" kern="1200" cap="none" spc="0" normalizeH="0" baseline="0" noProof="0" dirty="0" smtClean="0">
                          <a:ln>
                            <a:noFill/>
                          </a:ln>
                          <a:solidFill>
                            <a:srgbClr val="0070C0"/>
                          </a:solidFill>
                          <a:effectLst/>
                          <a:uLnTx/>
                          <a:uFillTx/>
                          <a:latin typeface="Sakkal Majalla" panose="02000000000000000000" pitchFamily="2" charset="-78"/>
                          <a:ea typeface="+mn-ea"/>
                          <a:cs typeface="PT Bold Heading" panose="02010400000000000000" pitchFamily="2" charset="-78"/>
                        </a:rPr>
                        <a:t>4. تحديات اقتصاد المعرفة:</a:t>
                      </a:r>
                    </a:p>
                    <a:p>
                      <a:pPr marL="0" marR="0" lvl="0" indent="0" algn="r" defTabSz="914400" rtl="1"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ar-SA" sz="28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ضمان المساواة في الوصول إلى المعرفة وتكنولوجيا المعلومات.</a:t>
                      </a:r>
                    </a:p>
                    <a:p>
                      <a:pPr marL="0" marR="0" lvl="0" indent="0" algn="r" defTabSz="914400" rtl="1"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ar-SA" sz="28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 تحقيق التوازن بين حماية حقوق الملكية الفكرية وتعزيز المعرفة المشتركة.</a:t>
                      </a:r>
                    </a:p>
                    <a:p>
                      <a:pPr marL="0" marR="0" lvl="0" indent="0" algn="r" defTabSz="914400" rtl="1"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ar-SA" sz="28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 خلق بيئة مواتية للابتكار والإبداع المستدام.</a:t>
                      </a:r>
                    </a:p>
                    <a:p>
                      <a:pPr marL="0" marR="0" lvl="0" indent="0" algn="r" defTabSz="914400" rtl="1"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ar-SA" sz="28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 تنمية القدرات البشرية لمواجهة التحديات الجديدة في سوق العمل. </a:t>
                      </a:r>
                    </a:p>
                  </a:txBody>
                  <a:tcPr anchor="ctr"/>
                </a:tc>
              </a:tr>
            </a:tbl>
          </a:graphicData>
        </a:graphic>
      </p:graphicFrame>
      <p:sp>
        <p:nvSpPr>
          <p:cNvPr id="14" name="شكل حر 13"/>
          <p:cNvSpPr/>
          <p:nvPr/>
        </p:nvSpPr>
        <p:spPr>
          <a:xfrm>
            <a:off x="11410406" y="2439905"/>
            <a:ext cx="1197428" cy="620743"/>
          </a:xfrm>
          <a:custGeom>
            <a:avLst/>
            <a:gdLst>
              <a:gd name="connsiteX0" fmla="*/ 1628503 w 2525486"/>
              <a:gd name="connsiteY0" fmla="*/ 0 h 992778"/>
              <a:gd name="connsiteX1" fmla="*/ 2525486 w 2525486"/>
              <a:gd name="connsiteY1" fmla="*/ 0 h 992778"/>
              <a:gd name="connsiteX2" fmla="*/ 2525486 w 2525486"/>
              <a:gd name="connsiteY2" fmla="*/ 1 h 992778"/>
              <a:gd name="connsiteX3" fmla="*/ 2525486 w 2525486"/>
              <a:gd name="connsiteY3" fmla="*/ 992777 h 992778"/>
              <a:gd name="connsiteX4" fmla="*/ 2525478 w 2525486"/>
              <a:gd name="connsiteY4" fmla="*/ 992777 h 992778"/>
              <a:gd name="connsiteX5" fmla="*/ 2525486 w 2525486"/>
              <a:gd name="connsiteY5" fmla="*/ 992778 h 992778"/>
              <a:gd name="connsiteX6" fmla="*/ 420999 w 2525486"/>
              <a:gd name="connsiteY6" fmla="*/ 992778 h 992778"/>
              <a:gd name="connsiteX7" fmla="*/ 0 w 2525486"/>
              <a:gd name="connsiteY7" fmla="*/ 496390 h 992778"/>
              <a:gd name="connsiteX8" fmla="*/ 420999 w 2525486"/>
              <a:gd name="connsiteY8" fmla="*/ 1 h 992778"/>
              <a:gd name="connsiteX9" fmla="*/ 1628503 w 2525486"/>
              <a:gd name="connsiteY9" fmla="*/ 1 h 9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486" h="992778">
                <a:moveTo>
                  <a:pt x="1628503" y="0"/>
                </a:moveTo>
                <a:lnTo>
                  <a:pt x="2525486" y="0"/>
                </a:lnTo>
                <a:lnTo>
                  <a:pt x="2525486" y="1"/>
                </a:lnTo>
                <a:lnTo>
                  <a:pt x="2525486" y="992777"/>
                </a:lnTo>
                <a:lnTo>
                  <a:pt x="2525478" y="992777"/>
                </a:lnTo>
                <a:lnTo>
                  <a:pt x="2525486" y="992778"/>
                </a:lnTo>
                <a:lnTo>
                  <a:pt x="420999" y="992778"/>
                </a:lnTo>
                <a:cubicBezTo>
                  <a:pt x="188401" y="992778"/>
                  <a:pt x="0" y="770495"/>
                  <a:pt x="0" y="496390"/>
                </a:cubicBezTo>
                <a:cubicBezTo>
                  <a:pt x="0" y="222284"/>
                  <a:pt x="188401" y="1"/>
                  <a:pt x="420999" y="1"/>
                </a:cubicBezTo>
                <a:lnTo>
                  <a:pt x="1628503" y="1"/>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smtClean="0">
                <a:solidFill>
                  <a:schemeClr val="bg1"/>
                </a:solidFill>
                <a:latin typeface="Sakkal Majalla" panose="02000000000000000000" pitchFamily="2" charset="-78"/>
                <a:cs typeface="PT Bold Heading" panose="02010400000000000000" pitchFamily="2" charset="-78"/>
              </a:rPr>
              <a:t>2</a:t>
            </a:r>
            <a:endParaRPr lang="ar-SA" sz="3200" dirty="0">
              <a:solidFill>
                <a:schemeClr val="bg1"/>
              </a:solidFill>
            </a:endParaRPr>
          </a:p>
        </p:txBody>
      </p:sp>
      <p:sp>
        <p:nvSpPr>
          <p:cNvPr id="19" name="شكل حر 18"/>
          <p:cNvSpPr/>
          <p:nvPr/>
        </p:nvSpPr>
        <p:spPr>
          <a:xfrm>
            <a:off x="78378" y="382546"/>
            <a:ext cx="12192000" cy="1249359"/>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شكل حر 17"/>
          <p:cNvSpPr/>
          <p:nvPr/>
        </p:nvSpPr>
        <p:spPr>
          <a:xfrm>
            <a:off x="411481" y="339002"/>
            <a:ext cx="11780519" cy="1141458"/>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solidFill>
            <a:srgbClr val="4FD1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شكل حر 5"/>
          <p:cNvSpPr/>
          <p:nvPr/>
        </p:nvSpPr>
        <p:spPr>
          <a:xfrm>
            <a:off x="11410406" y="1710084"/>
            <a:ext cx="1197429" cy="620743"/>
          </a:xfrm>
          <a:custGeom>
            <a:avLst/>
            <a:gdLst>
              <a:gd name="connsiteX0" fmla="*/ 1628503 w 2525486"/>
              <a:gd name="connsiteY0" fmla="*/ 0 h 992778"/>
              <a:gd name="connsiteX1" fmla="*/ 2525486 w 2525486"/>
              <a:gd name="connsiteY1" fmla="*/ 0 h 992778"/>
              <a:gd name="connsiteX2" fmla="*/ 2525486 w 2525486"/>
              <a:gd name="connsiteY2" fmla="*/ 1 h 992778"/>
              <a:gd name="connsiteX3" fmla="*/ 2525486 w 2525486"/>
              <a:gd name="connsiteY3" fmla="*/ 992777 h 992778"/>
              <a:gd name="connsiteX4" fmla="*/ 2525478 w 2525486"/>
              <a:gd name="connsiteY4" fmla="*/ 992777 h 992778"/>
              <a:gd name="connsiteX5" fmla="*/ 2525486 w 2525486"/>
              <a:gd name="connsiteY5" fmla="*/ 992778 h 992778"/>
              <a:gd name="connsiteX6" fmla="*/ 420999 w 2525486"/>
              <a:gd name="connsiteY6" fmla="*/ 992778 h 992778"/>
              <a:gd name="connsiteX7" fmla="*/ 0 w 2525486"/>
              <a:gd name="connsiteY7" fmla="*/ 496390 h 992778"/>
              <a:gd name="connsiteX8" fmla="*/ 420999 w 2525486"/>
              <a:gd name="connsiteY8" fmla="*/ 1 h 992778"/>
              <a:gd name="connsiteX9" fmla="*/ 1628503 w 2525486"/>
              <a:gd name="connsiteY9" fmla="*/ 1 h 9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486" h="992778">
                <a:moveTo>
                  <a:pt x="1628503" y="0"/>
                </a:moveTo>
                <a:lnTo>
                  <a:pt x="2525486" y="0"/>
                </a:lnTo>
                <a:lnTo>
                  <a:pt x="2525486" y="1"/>
                </a:lnTo>
                <a:lnTo>
                  <a:pt x="2525486" y="992777"/>
                </a:lnTo>
                <a:lnTo>
                  <a:pt x="2525478" y="992777"/>
                </a:lnTo>
                <a:lnTo>
                  <a:pt x="2525486" y="992778"/>
                </a:lnTo>
                <a:lnTo>
                  <a:pt x="420999" y="992778"/>
                </a:lnTo>
                <a:cubicBezTo>
                  <a:pt x="188401" y="992778"/>
                  <a:pt x="0" y="770495"/>
                  <a:pt x="0" y="496390"/>
                </a:cubicBezTo>
                <a:cubicBezTo>
                  <a:pt x="0" y="222284"/>
                  <a:pt x="188401" y="1"/>
                  <a:pt x="420999" y="1"/>
                </a:cubicBezTo>
                <a:lnTo>
                  <a:pt x="1628503" y="1"/>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smtClean="0">
                <a:solidFill>
                  <a:schemeClr val="bg1"/>
                </a:solidFill>
                <a:latin typeface="Sakkal Majalla" panose="02000000000000000000" pitchFamily="2" charset="-78"/>
                <a:cs typeface="PT Bold Heading" panose="02010400000000000000" pitchFamily="2" charset="-78"/>
              </a:rPr>
              <a:t>1</a:t>
            </a:r>
            <a:endParaRPr lang="ar-SA" sz="3200" dirty="0">
              <a:solidFill>
                <a:schemeClr val="bg1"/>
              </a:solidFill>
            </a:endParaRPr>
          </a:p>
        </p:txBody>
      </p:sp>
      <p:sp>
        <p:nvSpPr>
          <p:cNvPr id="8" name="شكل حر 7"/>
          <p:cNvSpPr/>
          <p:nvPr/>
        </p:nvSpPr>
        <p:spPr>
          <a:xfrm>
            <a:off x="11410407" y="3146559"/>
            <a:ext cx="1197429" cy="620743"/>
          </a:xfrm>
          <a:custGeom>
            <a:avLst/>
            <a:gdLst>
              <a:gd name="connsiteX0" fmla="*/ 1628503 w 2525486"/>
              <a:gd name="connsiteY0" fmla="*/ 0 h 992778"/>
              <a:gd name="connsiteX1" fmla="*/ 2525486 w 2525486"/>
              <a:gd name="connsiteY1" fmla="*/ 0 h 992778"/>
              <a:gd name="connsiteX2" fmla="*/ 2525486 w 2525486"/>
              <a:gd name="connsiteY2" fmla="*/ 1 h 992778"/>
              <a:gd name="connsiteX3" fmla="*/ 2525486 w 2525486"/>
              <a:gd name="connsiteY3" fmla="*/ 992777 h 992778"/>
              <a:gd name="connsiteX4" fmla="*/ 2525478 w 2525486"/>
              <a:gd name="connsiteY4" fmla="*/ 992777 h 992778"/>
              <a:gd name="connsiteX5" fmla="*/ 2525486 w 2525486"/>
              <a:gd name="connsiteY5" fmla="*/ 992778 h 992778"/>
              <a:gd name="connsiteX6" fmla="*/ 420999 w 2525486"/>
              <a:gd name="connsiteY6" fmla="*/ 992778 h 992778"/>
              <a:gd name="connsiteX7" fmla="*/ 0 w 2525486"/>
              <a:gd name="connsiteY7" fmla="*/ 496390 h 992778"/>
              <a:gd name="connsiteX8" fmla="*/ 420999 w 2525486"/>
              <a:gd name="connsiteY8" fmla="*/ 1 h 992778"/>
              <a:gd name="connsiteX9" fmla="*/ 1628503 w 2525486"/>
              <a:gd name="connsiteY9" fmla="*/ 1 h 9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486" h="992778">
                <a:moveTo>
                  <a:pt x="1628503" y="0"/>
                </a:moveTo>
                <a:lnTo>
                  <a:pt x="2525486" y="0"/>
                </a:lnTo>
                <a:lnTo>
                  <a:pt x="2525486" y="1"/>
                </a:lnTo>
                <a:lnTo>
                  <a:pt x="2525486" y="992777"/>
                </a:lnTo>
                <a:lnTo>
                  <a:pt x="2525478" y="992777"/>
                </a:lnTo>
                <a:lnTo>
                  <a:pt x="2525486" y="992778"/>
                </a:lnTo>
                <a:lnTo>
                  <a:pt x="420999" y="992778"/>
                </a:lnTo>
                <a:cubicBezTo>
                  <a:pt x="188401" y="992778"/>
                  <a:pt x="0" y="770495"/>
                  <a:pt x="0" y="496390"/>
                </a:cubicBezTo>
                <a:cubicBezTo>
                  <a:pt x="0" y="222284"/>
                  <a:pt x="188401" y="1"/>
                  <a:pt x="420999" y="1"/>
                </a:cubicBezTo>
                <a:lnTo>
                  <a:pt x="1628503" y="1"/>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3200" dirty="0" smtClean="0">
                <a:solidFill>
                  <a:prstClr val="white"/>
                </a:solidFill>
                <a:latin typeface="Sakkal Majalla" panose="02000000000000000000" pitchFamily="2" charset="-78"/>
                <a:cs typeface="PT Bold Heading" panose="02010400000000000000" pitchFamily="2" charset="-78"/>
              </a:rPr>
              <a:t>3</a:t>
            </a:r>
            <a:endParaRPr lang="ar-SA" sz="3200" dirty="0">
              <a:solidFill>
                <a:prstClr val="white"/>
              </a:solidFill>
            </a:endParaRPr>
          </a:p>
        </p:txBody>
      </p:sp>
      <p:sp>
        <p:nvSpPr>
          <p:cNvPr id="9" name="شكل حر 8"/>
          <p:cNvSpPr/>
          <p:nvPr/>
        </p:nvSpPr>
        <p:spPr>
          <a:xfrm>
            <a:off x="11416939" y="3882114"/>
            <a:ext cx="1197429" cy="620743"/>
          </a:xfrm>
          <a:custGeom>
            <a:avLst/>
            <a:gdLst>
              <a:gd name="connsiteX0" fmla="*/ 1628503 w 2525486"/>
              <a:gd name="connsiteY0" fmla="*/ 0 h 992778"/>
              <a:gd name="connsiteX1" fmla="*/ 2525486 w 2525486"/>
              <a:gd name="connsiteY1" fmla="*/ 0 h 992778"/>
              <a:gd name="connsiteX2" fmla="*/ 2525486 w 2525486"/>
              <a:gd name="connsiteY2" fmla="*/ 1 h 992778"/>
              <a:gd name="connsiteX3" fmla="*/ 2525486 w 2525486"/>
              <a:gd name="connsiteY3" fmla="*/ 992777 h 992778"/>
              <a:gd name="connsiteX4" fmla="*/ 2525478 w 2525486"/>
              <a:gd name="connsiteY4" fmla="*/ 992777 h 992778"/>
              <a:gd name="connsiteX5" fmla="*/ 2525486 w 2525486"/>
              <a:gd name="connsiteY5" fmla="*/ 992778 h 992778"/>
              <a:gd name="connsiteX6" fmla="*/ 420999 w 2525486"/>
              <a:gd name="connsiteY6" fmla="*/ 992778 h 992778"/>
              <a:gd name="connsiteX7" fmla="*/ 0 w 2525486"/>
              <a:gd name="connsiteY7" fmla="*/ 496390 h 992778"/>
              <a:gd name="connsiteX8" fmla="*/ 420999 w 2525486"/>
              <a:gd name="connsiteY8" fmla="*/ 1 h 992778"/>
              <a:gd name="connsiteX9" fmla="*/ 1628503 w 2525486"/>
              <a:gd name="connsiteY9" fmla="*/ 1 h 9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486" h="992778">
                <a:moveTo>
                  <a:pt x="1628503" y="0"/>
                </a:moveTo>
                <a:lnTo>
                  <a:pt x="2525486" y="0"/>
                </a:lnTo>
                <a:lnTo>
                  <a:pt x="2525486" y="1"/>
                </a:lnTo>
                <a:lnTo>
                  <a:pt x="2525486" y="992777"/>
                </a:lnTo>
                <a:lnTo>
                  <a:pt x="2525478" y="992777"/>
                </a:lnTo>
                <a:lnTo>
                  <a:pt x="2525486" y="992778"/>
                </a:lnTo>
                <a:lnTo>
                  <a:pt x="420999" y="992778"/>
                </a:lnTo>
                <a:cubicBezTo>
                  <a:pt x="188401" y="992778"/>
                  <a:pt x="0" y="770495"/>
                  <a:pt x="0" y="496390"/>
                </a:cubicBezTo>
                <a:cubicBezTo>
                  <a:pt x="0" y="222284"/>
                  <a:pt x="188401" y="1"/>
                  <a:pt x="420999" y="1"/>
                </a:cubicBezTo>
                <a:lnTo>
                  <a:pt x="1628503" y="1"/>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3200" dirty="0" smtClean="0">
                <a:solidFill>
                  <a:prstClr val="white"/>
                </a:solidFill>
                <a:latin typeface="Sakkal Majalla" panose="02000000000000000000" pitchFamily="2" charset="-78"/>
                <a:cs typeface="PT Bold Heading" panose="02010400000000000000" pitchFamily="2" charset="-78"/>
              </a:rPr>
              <a:t>4</a:t>
            </a:r>
            <a:endParaRPr lang="ar-SA" sz="3200" dirty="0">
              <a:solidFill>
                <a:prstClr val="white"/>
              </a:solidFill>
            </a:endParaRPr>
          </a:p>
        </p:txBody>
      </p:sp>
      <p:sp>
        <p:nvSpPr>
          <p:cNvPr id="17" name="مستطيل مستدير الزوايا 16"/>
          <p:cNvSpPr/>
          <p:nvPr/>
        </p:nvSpPr>
        <p:spPr>
          <a:xfrm>
            <a:off x="1149530" y="401025"/>
            <a:ext cx="9945189" cy="1018472"/>
          </a:xfrm>
          <a:prstGeom prst="roundRect">
            <a:avLst>
              <a:gd name="adj" fmla="val 494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solidFill>
                  <a:srgbClr val="0070C0"/>
                </a:solidFill>
                <a:latin typeface="Sakkal Majalla" panose="02000000000000000000" pitchFamily="2" charset="-78"/>
                <a:cs typeface="PT Bold Heading" panose="02010400000000000000" pitchFamily="2" charset="-78"/>
              </a:rPr>
              <a:t>"اقتصاد المعرفة </a:t>
            </a:r>
            <a:r>
              <a:rPr lang="ar-SA" sz="3200" dirty="0">
                <a:solidFill>
                  <a:srgbClr val="C00000"/>
                </a:solidFill>
                <a:latin typeface="Sakkal Majalla" panose="02000000000000000000" pitchFamily="2" charset="-78"/>
                <a:cs typeface="PT Bold Heading" panose="02010400000000000000" pitchFamily="2" charset="-78"/>
              </a:rPr>
              <a:t>مقابل</a:t>
            </a:r>
            <a:r>
              <a:rPr lang="ar-SA" sz="3200" dirty="0">
                <a:solidFill>
                  <a:srgbClr val="0070C0"/>
                </a:solidFill>
                <a:latin typeface="Sakkal Majalla" panose="02000000000000000000" pitchFamily="2" charset="-78"/>
                <a:cs typeface="PT Bold Heading" panose="02010400000000000000" pitchFamily="2" charset="-78"/>
              </a:rPr>
              <a:t> </a:t>
            </a:r>
            <a:r>
              <a:rPr lang="ar-SA" sz="3200" dirty="0">
                <a:solidFill>
                  <a:srgbClr val="FF6600"/>
                </a:solidFill>
                <a:latin typeface="Sakkal Majalla" panose="02000000000000000000" pitchFamily="2" charset="-78"/>
                <a:cs typeface="PT Bold Heading" panose="02010400000000000000" pitchFamily="2" charset="-78"/>
              </a:rPr>
              <a:t>اقتصاد رأس المال</a:t>
            </a:r>
            <a:r>
              <a:rPr lang="ar-SA" sz="3200" dirty="0">
                <a:solidFill>
                  <a:srgbClr val="0070C0"/>
                </a:solidFill>
                <a:latin typeface="Sakkal Majalla" panose="02000000000000000000" pitchFamily="2" charset="-78"/>
                <a:cs typeface="PT Bold Heading" panose="02010400000000000000" pitchFamily="2" charset="-78"/>
              </a:rPr>
              <a:t>: </a:t>
            </a:r>
            <a:endParaRPr lang="ar-SA" dirty="0"/>
          </a:p>
        </p:txBody>
      </p:sp>
      <p:sp>
        <p:nvSpPr>
          <p:cNvPr id="20" name="شكل حر 19"/>
          <p:cNvSpPr/>
          <p:nvPr/>
        </p:nvSpPr>
        <p:spPr>
          <a:xfrm>
            <a:off x="10762707" y="3885089"/>
            <a:ext cx="1429293" cy="620743"/>
          </a:xfrm>
          <a:custGeom>
            <a:avLst/>
            <a:gdLst>
              <a:gd name="connsiteX0" fmla="*/ 1628503 w 2525486"/>
              <a:gd name="connsiteY0" fmla="*/ 0 h 992778"/>
              <a:gd name="connsiteX1" fmla="*/ 2525486 w 2525486"/>
              <a:gd name="connsiteY1" fmla="*/ 0 h 992778"/>
              <a:gd name="connsiteX2" fmla="*/ 2525486 w 2525486"/>
              <a:gd name="connsiteY2" fmla="*/ 1 h 992778"/>
              <a:gd name="connsiteX3" fmla="*/ 2525486 w 2525486"/>
              <a:gd name="connsiteY3" fmla="*/ 992777 h 992778"/>
              <a:gd name="connsiteX4" fmla="*/ 2525478 w 2525486"/>
              <a:gd name="connsiteY4" fmla="*/ 992777 h 992778"/>
              <a:gd name="connsiteX5" fmla="*/ 2525486 w 2525486"/>
              <a:gd name="connsiteY5" fmla="*/ 992778 h 992778"/>
              <a:gd name="connsiteX6" fmla="*/ 420999 w 2525486"/>
              <a:gd name="connsiteY6" fmla="*/ 992778 h 992778"/>
              <a:gd name="connsiteX7" fmla="*/ 0 w 2525486"/>
              <a:gd name="connsiteY7" fmla="*/ 496390 h 992778"/>
              <a:gd name="connsiteX8" fmla="*/ 420999 w 2525486"/>
              <a:gd name="connsiteY8" fmla="*/ 1 h 992778"/>
              <a:gd name="connsiteX9" fmla="*/ 1628503 w 2525486"/>
              <a:gd name="connsiteY9" fmla="*/ 1 h 9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486" h="992778">
                <a:moveTo>
                  <a:pt x="1628503" y="0"/>
                </a:moveTo>
                <a:lnTo>
                  <a:pt x="2525486" y="0"/>
                </a:lnTo>
                <a:lnTo>
                  <a:pt x="2525486" y="1"/>
                </a:lnTo>
                <a:lnTo>
                  <a:pt x="2525486" y="992777"/>
                </a:lnTo>
                <a:lnTo>
                  <a:pt x="2525478" y="992777"/>
                </a:lnTo>
                <a:lnTo>
                  <a:pt x="2525486" y="992778"/>
                </a:lnTo>
                <a:lnTo>
                  <a:pt x="420999" y="992778"/>
                </a:lnTo>
                <a:cubicBezTo>
                  <a:pt x="188401" y="992778"/>
                  <a:pt x="0" y="770495"/>
                  <a:pt x="0" y="496390"/>
                </a:cubicBezTo>
                <a:cubicBezTo>
                  <a:pt x="0" y="222284"/>
                  <a:pt x="188401" y="1"/>
                  <a:pt x="420999" y="1"/>
                </a:cubicBezTo>
                <a:lnTo>
                  <a:pt x="1628503" y="1"/>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3200" dirty="0" smtClean="0">
                <a:solidFill>
                  <a:prstClr val="white"/>
                </a:solidFill>
                <a:latin typeface="Sakkal Majalla" panose="02000000000000000000" pitchFamily="2" charset="-78"/>
                <a:cs typeface="PT Bold Heading" panose="02010400000000000000" pitchFamily="2" charset="-78"/>
              </a:rPr>
              <a:t>4</a:t>
            </a:r>
            <a:endParaRPr lang="ar-SA" sz="3200" dirty="0">
              <a:solidFill>
                <a:prstClr val="white"/>
              </a:solidFill>
            </a:endParaRPr>
          </a:p>
        </p:txBody>
      </p:sp>
      <p:pic>
        <p:nvPicPr>
          <p:cNvPr id="23" name="Picture 2" descr="مفهوم رأس المال في استخداماته المتعددة - الجمعية السورية للعلوم الاجتماعية"/>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433" r="5065"/>
          <a:stretch/>
        </p:blipFill>
        <p:spPr bwMode="auto">
          <a:xfrm>
            <a:off x="544276" y="2598060"/>
            <a:ext cx="3000113" cy="1789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86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4"/>
          <p:cNvGraphicFramePr>
            <a:graphicFrameLocks noGrp="1"/>
          </p:cNvGraphicFramePr>
          <p:nvPr>
            <p:ph idx="1"/>
            <p:extLst>
              <p:ext uri="{D42A27DB-BD31-4B8C-83A1-F6EECF244321}">
                <p14:modId xmlns:p14="http://schemas.microsoft.com/office/powerpoint/2010/main" val="623216593"/>
              </p:ext>
            </p:extLst>
          </p:nvPr>
        </p:nvGraphicFramePr>
        <p:xfrm>
          <a:off x="322217" y="1842147"/>
          <a:ext cx="11451772" cy="2969655"/>
        </p:xfrm>
        <a:graphic>
          <a:graphicData uri="http://schemas.openxmlformats.org/drawingml/2006/table">
            <a:tbl>
              <a:tblPr rtl="1" firstRow="1" bandRow="1">
                <a:tableStyleId>{5940675A-B579-460E-94D1-54222C63F5DA}</a:tableStyleId>
              </a:tblPr>
              <a:tblGrid>
                <a:gridCol w="11451772"/>
              </a:tblGrid>
              <a:tr h="452529">
                <a:tc>
                  <a:txBody>
                    <a:bodyPr/>
                    <a:lstStyle/>
                    <a:p>
                      <a:pPr algn="ctr" rtl="1"/>
                      <a:r>
                        <a:rPr lang="ar-SA" sz="3600" dirty="0" smtClean="0">
                          <a:solidFill>
                            <a:srgbClr val="FF0000"/>
                          </a:solidFill>
                          <a:latin typeface="Sakkal Majalla" panose="02000000000000000000" pitchFamily="2" charset="-78"/>
                          <a:cs typeface="PT Bold Heading" panose="02010400000000000000" pitchFamily="2" charset="-78"/>
                        </a:rPr>
                        <a:t>الفرق في العصور الاقتصادية"</a:t>
                      </a:r>
                      <a:endParaRPr kumimoji="0" lang="ar-SA" sz="3600" b="0" i="0" u="none" strike="noStrike" kern="1200" cap="none" spc="0" normalizeH="0" baseline="0" dirty="0">
                        <a:ln>
                          <a:noFill/>
                        </a:ln>
                        <a:solidFill>
                          <a:srgbClr val="0070C0"/>
                        </a:solidFill>
                        <a:effectLst/>
                        <a:uLnTx/>
                        <a:uFillTx/>
                        <a:latin typeface="Sakkal Majalla" panose="02000000000000000000" pitchFamily="2" charset="-78"/>
                        <a:ea typeface="+mn-ea"/>
                        <a:cs typeface="PT Bold Heading" panose="02010400000000000000" pitchFamily="2" charset="-78"/>
                      </a:endParaRPr>
                    </a:p>
                  </a:txBody>
                  <a:tcPr anchor="ctr">
                    <a:solidFill>
                      <a:schemeClr val="accent4">
                        <a:lumMod val="20000"/>
                        <a:lumOff val="80000"/>
                      </a:schemeClr>
                    </a:solidFill>
                  </a:tcPr>
                </a:tc>
              </a:tr>
              <a:tr h="2329575">
                <a:tc>
                  <a:txBody>
                    <a:bodyPr/>
                    <a:lstStyle/>
                    <a:p>
                      <a:pPr marL="457200" marR="0" lvl="0" indent="-457200" algn="r" defTabSz="914400" rtl="1"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ar-SA" sz="32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إن اقتصاد المعرفة يفتح الأبواب أمام مستقبل واعد للدول مبني على الابتكار والتكنولوجيا. </a:t>
                      </a:r>
                    </a:p>
                    <a:p>
                      <a:pPr marL="457200" marR="0" lvl="0" indent="-457200" algn="r" defTabSz="914400" rtl="1"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ar-SA" sz="32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فلنعمل معا للتغلب على التحديات وتحقيق النجاح الاقتصادي في عصر المعرفة.</a:t>
                      </a:r>
                    </a:p>
                  </a:txBody>
                  <a:tcPr anchor="ctr"/>
                </a:tc>
              </a:tr>
            </a:tbl>
          </a:graphicData>
        </a:graphic>
      </p:graphicFrame>
      <p:sp>
        <p:nvSpPr>
          <p:cNvPr id="19" name="شكل حر 18"/>
          <p:cNvSpPr/>
          <p:nvPr/>
        </p:nvSpPr>
        <p:spPr>
          <a:xfrm>
            <a:off x="78378" y="382546"/>
            <a:ext cx="12192000" cy="1249359"/>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شكل حر 17"/>
          <p:cNvSpPr/>
          <p:nvPr/>
        </p:nvSpPr>
        <p:spPr>
          <a:xfrm>
            <a:off x="411481" y="339002"/>
            <a:ext cx="11780519" cy="1141458"/>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solidFill>
            <a:srgbClr val="4FD1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مستدير الزوايا 16"/>
          <p:cNvSpPr/>
          <p:nvPr/>
        </p:nvSpPr>
        <p:spPr>
          <a:xfrm>
            <a:off x="1149530" y="401025"/>
            <a:ext cx="9945189" cy="1018472"/>
          </a:xfrm>
          <a:prstGeom prst="roundRect">
            <a:avLst>
              <a:gd name="adj" fmla="val 494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solidFill>
                  <a:srgbClr val="0070C0"/>
                </a:solidFill>
                <a:latin typeface="Sakkal Majalla" panose="02000000000000000000" pitchFamily="2" charset="-78"/>
                <a:cs typeface="PT Bold Heading" panose="02010400000000000000" pitchFamily="2" charset="-78"/>
              </a:rPr>
              <a:t>"اقتصاد المعرفة </a:t>
            </a:r>
            <a:r>
              <a:rPr lang="ar-SA" sz="3200" dirty="0">
                <a:solidFill>
                  <a:srgbClr val="C00000"/>
                </a:solidFill>
                <a:latin typeface="Sakkal Majalla" panose="02000000000000000000" pitchFamily="2" charset="-78"/>
                <a:cs typeface="PT Bold Heading" panose="02010400000000000000" pitchFamily="2" charset="-78"/>
              </a:rPr>
              <a:t>مقابل</a:t>
            </a:r>
            <a:r>
              <a:rPr lang="ar-SA" sz="3200" dirty="0">
                <a:solidFill>
                  <a:srgbClr val="0070C0"/>
                </a:solidFill>
                <a:latin typeface="Sakkal Majalla" panose="02000000000000000000" pitchFamily="2" charset="-78"/>
                <a:cs typeface="PT Bold Heading" panose="02010400000000000000" pitchFamily="2" charset="-78"/>
              </a:rPr>
              <a:t> </a:t>
            </a:r>
            <a:r>
              <a:rPr lang="ar-SA" sz="3200" dirty="0">
                <a:solidFill>
                  <a:srgbClr val="FF6600"/>
                </a:solidFill>
                <a:latin typeface="Sakkal Majalla" panose="02000000000000000000" pitchFamily="2" charset="-78"/>
                <a:cs typeface="PT Bold Heading" panose="02010400000000000000" pitchFamily="2" charset="-78"/>
              </a:rPr>
              <a:t>اقتصاد رأس المال</a:t>
            </a:r>
            <a:r>
              <a:rPr lang="ar-SA" sz="3200" dirty="0">
                <a:solidFill>
                  <a:srgbClr val="0070C0"/>
                </a:solidFill>
                <a:latin typeface="Sakkal Majalla" panose="02000000000000000000" pitchFamily="2" charset="-78"/>
                <a:cs typeface="PT Bold Heading" panose="02010400000000000000" pitchFamily="2" charset="-78"/>
              </a:rPr>
              <a:t>: </a:t>
            </a:r>
            <a:endParaRPr lang="ar-SA" dirty="0"/>
          </a:p>
        </p:txBody>
      </p:sp>
      <p:pic>
        <p:nvPicPr>
          <p:cNvPr id="23" name="Picture 2" descr="مفهوم رأس المال في استخداماته المتعددة - الجمعية السورية للعلوم الاجتماعية"/>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433" r="5065"/>
          <a:stretch/>
        </p:blipFill>
        <p:spPr bwMode="auto">
          <a:xfrm>
            <a:off x="322217" y="5022044"/>
            <a:ext cx="2760617" cy="1646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859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304800" y="0"/>
            <a:ext cx="11713029" cy="6858000"/>
          </a:xfrm>
          <a:prstGeom prst="rect">
            <a:avLst/>
          </a:prstGeom>
        </p:spPr>
      </p:pic>
    </p:spTree>
    <p:extLst>
      <p:ext uri="{BB962C8B-B14F-4D97-AF65-F5344CB8AC3E}">
        <p14:creationId xmlns:p14="http://schemas.microsoft.com/office/powerpoint/2010/main" val="6721395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a:srcRect l="18214" t="30730" r="14929" b="39048"/>
          <a:stretch/>
        </p:blipFill>
        <p:spPr>
          <a:xfrm>
            <a:off x="703157" y="2943497"/>
            <a:ext cx="10918782" cy="2776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صورة 5"/>
          <p:cNvPicPr>
            <a:picLocks noChangeAspect="1"/>
          </p:cNvPicPr>
          <p:nvPr/>
        </p:nvPicPr>
        <p:blipFill>
          <a:blip r:embed="rId3"/>
          <a:stretch>
            <a:fillRect/>
          </a:stretch>
        </p:blipFill>
        <p:spPr>
          <a:xfrm>
            <a:off x="309881" y="992266"/>
            <a:ext cx="11705335" cy="1755800"/>
          </a:xfrm>
          <a:prstGeom prst="rect">
            <a:avLst/>
          </a:prstGeom>
        </p:spPr>
      </p:pic>
      <p:sp>
        <p:nvSpPr>
          <p:cNvPr id="7" name="مستطيل 6"/>
          <p:cNvSpPr/>
          <p:nvPr/>
        </p:nvSpPr>
        <p:spPr>
          <a:xfrm>
            <a:off x="8621486" y="1375954"/>
            <a:ext cx="3082834" cy="8703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smtClean="0"/>
              <a:t>نشاط تطبيقي</a:t>
            </a:r>
            <a:endParaRPr lang="ar-SA" sz="4000" b="1" dirty="0"/>
          </a:p>
        </p:txBody>
      </p:sp>
      <p:sp>
        <p:nvSpPr>
          <p:cNvPr id="5" name="مستطيل 4"/>
          <p:cNvSpPr/>
          <p:nvPr/>
        </p:nvSpPr>
        <p:spPr>
          <a:xfrm>
            <a:off x="348343" y="322217"/>
            <a:ext cx="11582400" cy="6209211"/>
          </a:xfrm>
          <a:prstGeom prst="rect">
            <a:avLst/>
          </a:prstGeom>
          <a:noFill/>
          <a:ln w="38100">
            <a:solidFill>
              <a:srgbClr val="4FD1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364931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912323465"/>
              </p:ext>
            </p:extLst>
          </p:nvPr>
        </p:nvGraphicFramePr>
        <p:xfrm>
          <a:off x="513806" y="304800"/>
          <a:ext cx="11312433" cy="6013799"/>
        </p:xfrm>
        <a:graphic>
          <a:graphicData uri="http://schemas.openxmlformats.org/drawingml/2006/table">
            <a:tbl>
              <a:tblPr rtl="1" firstRow="1" bandRow="1">
                <a:tableStyleId>{5940675A-B579-460E-94D1-54222C63F5DA}</a:tableStyleId>
              </a:tblPr>
              <a:tblGrid>
                <a:gridCol w="714102"/>
                <a:gridCol w="10598331"/>
              </a:tblGrid>
              <a:tr h="592183">
                <a:tc gridSpan="2">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1" dirty="0" smtClean="0">
                          <a:solidFill>
                            <a:srgbClr val="FF0000"/>
                          </a:solidFill>
                          <a:latin typeface="Sakkal Majalla" panose="02000000000000000000" pitchFamily="2" charset="-78"/>
                          <a:cs typeface="Sakkal Majalla" panose="02000000000000000000" pitchFamily="2" charset="-78"/>
                        </a:rPr>
                        <a:t>يمكن للطالب القيام بالنشاط التطبيقي على النحو التالي:</a:t>
                      </a:r>
                    </a:p>
                  </a:txBody>
                  <a:tcPr anchor="ctr"/>
                </a:tc>
                <a:tc hMerge="1">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800" b="1" dirty="0" smtClean="0">
                        <a:solidFill>
                          <a:srgbClr val="FF0000"/>
                        </a:solidFill>
                        <a:latin typeface="Sakkal Majalla" panose="02000000000000000000" pitchFamily="2" charset="-78"/>
                        <a:cs typeface="Sakkal Majalla" panose="02000000000000000000" pitchFamily="2" charset="-78"/>
                      </a:endParaRPr>
                    </a:p>
                  </a:txBody>
                  <a:tcPr anchor="ctr"/>
                </a:tc>
              </a:tr>
              <a:tr h="42066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b="1" dirty="0" smtClean="0">
                          <a:latin typeface="Sakkal Majalla" panose="02000000000000000000" pitchFamily="2" charset="-78"/>
                          <a:cs typeface="Sakkal Majalla" panose="02000000000000000000" pitchFamily="2" charset="-78"/>
                        </a:rPr>
                        <a:t>1</a:t>
                      </a: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dirty="0" smtClean="0">
                          <a:latin typeface="Sakkal Majalla" panose="02000000000000000000" pitchFamily="2" charset="-78"/>
                          <a:cs typeface="Sakkal Majalla" panose="02000000000000000000" pitchFamily="2" charset="-78"/>
                        </a:rPr>
                        <a:t>يمكن للطالب البحث عن موقع على الإنترنت يهتم بترتيب أكبر الشركات في العالم، مثل قائمة "</a:t>
                      </a:r>
                      <a:r>
                        <a:rPr lang="ar-SA" sz="2000" dirty="0" err="1" smtClean="0">
                          <a:latin typeface="Sakkal Majalla" panose="02000000000000000000" pitchFamily="2" charset="-78"/>
                          <a:cs typeface="Sakkal Majalla" panose="02000000000000000000" pitchFamily="2" charset="-78"/>
                        </a:rPr>
                        <a:t>فورتشن</a:t>
                      </a:r>
                      <a:r>
                        <a:rPr lang="ar-SA" sz="2000" dirty="0" smtClean="0">
                          <a:latin typeface="Sakkal Majalla" panose="02000000000000000000" pitchFamily="2" charset="-78"/>
                          <a:cs typeface="Sakkal Majalla" panose="02000000000000000000" pitchFamily="2" charset="-78"/>
                        </a:rPr>
                        <a:t> 500" أو "قائمة </a:t>
                      </a:r>
                      <a:r>
                        <a:rPr lang="ar-SA" sz="2000" dirty="0" err="1" smtClean="0">
                          <a:latin typeface="Sakkal Majalla" panose="02000000000000000000" pitchFamily="2" charset="-78"/>
                          <a:cs typeface="Sakkal Majalla" panose="02000000000000000000" pitchFamily="2" charset="-78"/>
                        </a:rPr>
                        <a:t>فوربس</a:t>
                      </a:r>
                      <a:r>
                        <a:rPr lang="ar-SA" sz="2000" dirty="0" smtClean="0">
                          <a:latin typeface="Sakkal Majalla" panose="02000000000000000000" pitchFamily="2" charset="-78"/>
                          <a:cs typeface="Sakkal Majalla" panose="02000000000000000000" pitchFamily="2" charset="-78"/>
                        </a:rPr>
                        <a:t> لأكبر الشركات العالمية"، والاطلاع على المعلومات المتاحة حول هذه الشركات.</a:t>
                      </a:r>
                    </a:p>
                  </a:txBody>
                  <a:tcPr anchor="ctr"/>
                </a:tc>
              </a:tr>
              <a:tr h="75329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b="1" dirty="0" smtClean="0">
                          <a:latin typeface="Sakkal Majalla" panose="02000000000000000000" pitchFamily="2" charset="-78"/>
                          <a:cs typeface="Sakkal Majalla" panose="02000000000000000000" pitchFamily="2" charset="-78"/>
                        </a:rPr>
                        <a:t>2</a:t>
                      </a: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dirty="0" smtClean="0">
                          <a:latin typeface="Sakkal Majalla" panose="02000000000000000000" pitchFamily="2" charset="-78"/>
                          <a:cs typeface="Sakkal Majalla" panose="02000000000000000000" pitchFamily="2" charset="-78"/>
                        </a:rPr>
                        <a:t>يقوم الطالب بإعداد قائمة بأكبر عشر شركات من هذه القوائم، ويتم ذلك عن طريق تحليل المعلومات المتاحة بناءً على معايير مثل إجمالي الإيرادات السنوية أو القيمة السوقية للشركات.</a:t>
                      </a:r>
                    </a:p>
                  </a:txBody>
                  <a:tcPr anchor="ctr"/>
                </a:tc>
              </a:tr>
              <a:tr h="60960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b="1" dirty="0" smtClean="0">
                          <a:latin typeface="Sakkal Majalla" panose="02000000000000000000" pitchFamily="2" charset="-78"/>
                          <a:cs typeface="Sakkal Majalla" panose="02000000000000000000" pitchFamily="2" charset="-78"/>
                        </a:rPr>
                        <a:t>3</a:t>
                      </a: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dirty="0" smtClean="0">
                          <a:latin typeface="Sakkal Majalla" panose="02000000000000000000" pitchFamily="2" charset="-78"/>
                          <a:cs typeface="Sakkal Majalla" panose="02000000000000000000" pitchFamily="2" charset="-78"/>
                        </a:rPr>
                        <a:t>بعد إعداد القائمة الأولية بأكبر عشر شركات، يقوم الطالب بتصنيفها إلى قائمتين استنادًا إلى طبيعة اقتصاداتها وطبيعة أنشطتها.</a:t>
                      </a:r>
                    </a:p>
                  </a:txBody>
                  <a:tcPr anchor="ctr"/>
                </a:tc>
              </a:tr>
              <a:tr h="76688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b="1" dirty="0" smtClean="0">
                          <a:latin typeface="Sakkal Majalla" panose="02000000000000000000" pitchFamily="2" charset="-78"/>
                          <a:cs typeface="Sakkal Majalla" panose="02000000000000000000" pitchFamily="2" charset="-78"/>
                        </a:rPr>
                        <a:t>4</a:t>
                      </a: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1" dirty="0" smtClean="0">
                          <a:solidFill>
                            <a:srgbClr val="0070C0"/>
                          </a:solidFill>
                          <a:latin typeface="Sakkal Majalla" panose="02000000000000000000" pitchFamily="2" charset="-78"/>
                          <a:cs typeface="Sakkal Majalla" panose="02000000000000000000" pitchFamily="2" charset="-78"/>
                        </a:rPr>
                        <a:t>في القائمة الأولى، </a:t>
                      </a:r>
                      <a:r>
                        <a:rPr lang="ar-SA" sz="2000" dirty="0" smtClean="0">
                          <a:latin typeface="Sakkal Majalla" panose="02000000000000000000" pitchFamily="2" charset="-78"/>
                          <a:cs typeface="Sakkal Majalla" panose="02000000000000000000" pitchFamily="2" charset="-78"/>
                        </a:rPr>
                        <a:t>يتم تصنيف الشركات التي تعتمد بشكل رئيسي على الاقتصاد المعرفي، وهذا يعني أنها تعتمد بشكل كبير على المعرفة والابتكار والتكنولوجيا في نشاطها الاقتصادي. قد تشمل هذه الشركات ،الشركات التكنولوجية الكبرى مثل آبل ومايكروسوفت وغوغل، وشركات البرمجيات والتكنولوجيا الأخرى.</a:t>
                      </a:r>
                    </a:p>
                  </a:txBody>
                  <a:tcPr anchor="ctr"/>
                </a:tc>
              </a:tr>
              <a:tr h="76688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b="1" dirty="0" smtClean="0">
                          <a:latin typeface="Sakkal Majalla" panose="02000000000000000000" pitchFamily="2" charset="-78"/>
                          <a:cs typeface="Sakkal Majalla" panose="02000000000000000000" pitchFamily="2" charset="-78"/>
                        </a:rPr>
                        <a:t>5</a:t>
                      </a: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1" dirty="0" smtClean="0">
                          <a:solidFill>
                            <a:srgbClr val="0070C0"/>
                          </a:solidFill>
                          <a:latin typeface="Sakkal Majalla" panose="02000000000000000000" pitchFamily="2" charset="-78"/>
                          <a:cs typeface="Sakkal Majalla" panose="02000000000000000000" pitchFamily="2" charset="-78"/>
                        </a:rPr>
                        <a:t>في القائمة الثانية، </a:t>
                      </a:r>
                      <a:r>
                        <a:rPr lang="ar-SA" sz="2000" dirty="0" smtClean="0">
                          <a:latin typeface="Sakkal Majalla" panose="02000000000000000000" pitchFamily="2" charset="-78"/>
                          <a:cs typeface="Sakkal Majalla" panose="02000000000000000000" pitchFamily="2" charset="-78"/>
                        </a:rPr>
                        <a:t>يتم تصنيف الشركات التي تعتمد بشكل رئيسي على اقتصاديات رأس المال، وهذا يعني أنها تعتمد بشكل أساسي على الموارد المالية والاستثمارات والبنية التحتية لنشاطها الاقتصادي. قد تشمل هذه الشركات البنوك والشركات الاستثمارية والشركات العقارية والشركات الصناعية الكبرى.</a:t>
                      </a:r>
                    </a:p>
                  </a:txBody>
                  <a:tcPr anchor="ctr"/>
                </a:tc>
              </a:tr>
              <a:tr h="49585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b="1" dirty="0" smtClean="0">
                          <a:latin typeface="Sakkal Majalla" panose="02000000000000000000" pitchFamily="2" charset="-78"/>
                          <a:cs typeface="Sakkal Majalla" panose="02000000000000000000" pitchFamily="2" charset="-78"/>
                        </a:rPr>
                        <a:t>6</a:t>
                      </a: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dirty="0" smtClean="0">
                          <a:latin typeface="Sakkal Majalla" panose="02000000000000000000" pitchFamily="2" charset="-78"/>
                          <a:cs typeface="Sakkal Majalla" panose="02000000000000000000" pitchFamily="2" charset="-78"/>
                        </a:rPr>
                        <a:t>يمكن للطالب توثيق عملية التصنيف وشرح المعايير التي استخدمها في تصنيف الشركات.</a:t>
                      </a:r>
                    </a:p>
                  </a:txBody>
                  <a:tcPr anchor="ctr"/>
                </a:tc>
              </a:tr>
              <a:tr h="766884">
                <a:tc gridSpan="2">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dirty="0" smtClean="0">
                          <a:latin typeface="Sakkal Majalla" panose="02000000000000000000" pitchFamily="2" charset="-78"/>
                          <a:cs typeface="Sakkal Majalla" panose="02000000000000000000" pitchFamily="2" charset="-78"/>
                        </a:rPr>
                        <a:t>هذا النشاط التطبيقي سيساعد الطالب على:</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2000" dirty="0" smtClean="0">
                          <a:latin typeface="Sakkal Majalla" panose="02000000000000000000" pitchFamily="2" charset="-78"/>
                          <a:cs typeface="Sakkal Majalla" panose="02000000000000000000" pitchFamily="2" charset="-78"/>
                        </a:rPr>
                        <a:t> فهم الاختلافات بين الاقتصاد القائم على المعرفة والاقتصاد القائم على رأس المال وكيفية تأثير هذه الاقتصاديات على الشركات وأنشطتها.</a:t>
                      </a:r>
                    </a:p>
                  </a:txBody>
                  <a:tcPr/>
                </a:tc>
                <a:tc hMerge="1">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dirty="0" smtClean="0">
                        <a:latin typeface="Sakkal Majalla" panose="02000000000000000000" pitchFamily="2" charset="-78"/>
                        <a:cs typeface="Sakkal Majalla" panose="02000000000000000000" pitchFamily="2" charset="-78"/>
                      </a:endParaRPr>
                    </a:p>
                  </a:txBody>
                  <a:tcPr/>
                </a:tc>
              </a:tr>
            </a:tbl>
          </a:graphicData>
        </a:graphic>
      </p:graphicFrame>
      <p:sp>
        <p:nvSpPr>
          <p:cNvPr id="3" name="مستطيل 2"/>
          <p:cNvSpPr/>
          <p:nvPr/>
        </p:nvSpPr>
        <p:spPr>
          <a:xfrm>
            <a:off x="409303" y="235127"/>
            <a:ext cx="11538857" cy="6209211"/>
          </a:xfrm>
          <a:prstGeom prst="rect">
            <a:avLst/>
          </a:prstGeom>
          <a:noFill/>
          <a:ln w="38100">
            <a:solidFill>
              <a:srgbClr val="4FD1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000</a:t>
            </a:r>
            <a:endParaRPr lang="ar-SA" dirty="0"/>
          </a:p>
        </p:txBody>
      </p:sp>
    </p:spTree>
    <p:extLst>
      <p:ext uri="{BB962C8B-B14F-4D97-AF65-F5344CB8AC3E}">
        <p14:creationId xmlns:p14="http://schemas.microsoft.com/office/powerpoint/2010/main" val="1896593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018962322"/>
              </p:ext>
            </p:extLst>
          </p:nvPr>
        </p:nvGraphicFramePr>
        <p:xfrm>
          <a:off x="435429" y="658672"/>
          <a:ext cx="11312433" cy="5490109"/>
        </p:xfrm>
        <a:graphic>
          <a:graphicData uri="http://schemas.openxmlformats.org/drawingml/2006/table">
            <a:tbl>
              <a:tblPr rtl="1" firstRow="1" bandRow="1">
                <a:tableStyleId>{5940675A-B579-460E-94D1-54222C63F5DA}</a:tableStyleId>
              </a:tblPr>
              <a:tblGrid>
                <a:gridCol w="1045028"/>
                <a:gridCol w="5338354"/>
                <a:gridCol w="4929051"/>
              </a:tblGrid>
              <a:tr h="760825">
                <a:tc gridSpan="3">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1" dirty="0" smtClean="0">
                          <a:solidFill>
                            <a:srgbClr val="FF0000"/>
                          </a:solidFill>
                          <a:latin typeface="Sakkal Majalla" panose="02000000000000000000" pitchFamily="2" charset="-78"/>
                          <a:cs typeface="Sakkal Majalla" panose="02000000000000000000" pitchFamily="2" charset="-78"/>
                        </a:rPr>
                        <a:t>هذا النشاط التطبيقي يهدف لفهم الفرق بين الاقتصاد القائم على المعرفة والاقتصاد القائم على رأس المال:</a:t>
                      </a:r>
                    </a:p>
                  </a:txBody>
                  <a:tcPr anchor="ctr"/>
                </a:tc>
                <a:tc hMerge="1">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800" b="1" dirty="0" smtClean="0">
                        <a:solidFill>
                          <a:srgbClr val="FF0000"/>
                        </a:solidFill>
                        <a:latin typeface="Sakkal Majalla" panose="02000000000000000000" pitchFamily="2" charset="-78"/>
                        <a:cs typeface="Sakkal Majalla" panose="02000000000000000000" pitchFamily="2" charset="-78"/>
                      </a:endParaRPr>
                    </a:p>
                  </a:txBody>
                  <a:tcPr anchor="ctr"/>
                </a:tc>
                <a:tc hMerge="1">
                  <a:txBody>
                    <a:bodyPr/>
                    <a:lstStyle/>
                    <a:p>
                      <a:pPr rtl="1"/>
                      <a:endParaRPr lang="ar-SA" dirty="0"/>
                    </a:p>
                  </a:txBody>
                  <a:tcPr/>
                </a:tc>
              </a:tr>
              <a:tr h="42066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b="1" dirty="0" smtClean="0">
                          <a:latin typeface="Sakkal Majalla" panose="02000000000000000000" pitchFamily="2" charset="-78"/>
                          <a:cs typeface="Sakkal Majalla" panose="02000000000000000000" pitchFamily="2" charset="-78"/>
                        </a:rPr>
                        <a:t>1</a:t>
                      </a:r>
                    </a:p>
                  </a:txBody>
                  <a:tcPr anchor="ctr"/>
                </a:tc>
                <a:tc gridSpan="2">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dirty="0" smtClean="0">
                          <a:latin typeface="Sakkal Majalla" panose="02000000000000000000" pitchFamily="2" charset="-78"/>
                          <a:cs typeface="Sakkal Majalla" panose="02000000000000000000" pitchFamily="2" charset="-78"/>
                        </a:rPr>
                        <a:t>1. زرت الموقع </a:t>
                      </a:r>
                      <a:r>
                        <a:rPr lang="en-US" sz="2800" dirty="0" smtClean="0">
                          <a:latin typeface="Sakkal Majalla" panose="02000000000000000000" pitchFamily="2" charset="-78"/>
                          <a:cs typeface="Sakkal Majalla" panose="02000000000000000000" pitchFamily="2" charset="-78"/>
                          <a:hlinkClick r:id="rId2"/>
                        </a:rPr>
                        <a:t>www.statista.com</a:t>
                      </a:r>
                      <a:r>
                        <a:rPr lang="en-US" sz="2800" dirty="0" smtClean="0">
                          <a:latin typeface="Sakkal Majalla" panose="02000000000000000000" pitchFamily="2" charset="-78"/>
                          <a:cs typeface="Sakkal Majalla" panose="02000000000000000000" pitchFamily="2" charset="-78"/>
                        </a:rPr>
                        <a:t>  </a:t>
                      </a:r>
                      <a:r>
                        <a:rPr lang="ar-SA" sz="2800" dirty="0" smtClean="0">
                          <a:latin typeface="Sakkal Majalla" panose="02000000000000000000" pitchFamily="2" charset="-78"/>
                          <a:cs typeface="Sakkal Majalla" panose="02000000000000000000" pitchFamily="2" charset="-78"/>
                        </a:rPr>
                        <a:t> الذي يحتوي على ترتيبات أكبر 500 شركة في العالم حسب إيراداتها. </a:t>
                      </a:r>
                    </a:p>
                  </a:txBody>
                  <a:tcPr anchor="ctr"/>
                </a:tc>
                <a:tc hMerge="1">
                  <a:txBody>
                    <a:bodyPr/>
                    <a:lstStyle/>
                    <a:p>
                      <a:pPr algn="ctr" rtl="1"/>
                      <a:endParaRPr lang="ar-SA" sz="2800" dirty="0"/>
                    </a:p>
                  </a:txBody>
                  <a:tcPr anchor="ctr"/>
                </a:tc>
              </a:tr>
              <a:tr h="420661">
                <a:tc rowSpan="3">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b="1" dirty="0" smtClean="0">
                          <a:latin typeface="Sakkal Majalla" panose="02000000000000000000" pitchFamily="2" charset="-78"/>
                          <a:cs typeface="Sakkal Majalla" panose="02000000000000000000" pitchFamily="2" charset="-78"/>
                        </a:rPr>
                        <a:t>2</a:t>
                      </a:r>
                    </a:p>
                  </a:txBody>
                  <a:tcPr anchor="ctr"/>
                </a:tc>
                <a:tc gridSpan="2">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dirty="0" smtClean="0">
                          <a:latin typeface="Sakkal Majalla" panose="02000000000000000000" pitchFamily="2" charset="-78"/>
                          <a:cs typeface="Sakkal Majalla" panose="02000000000000000000" pitchFamily="2" charset="-78"/>
                        </a:rPr>
                        <a:t>2. اخترت أكبر 10 شركات وقمت بوضعها في القائمتين التاليتين:</a:t>
                      </a:r>
                    </a:p>
                  </a:txBody>
                  <a:tcPr anchor="ctr"/>
                </a:tc>
                <a:tc hMerge="1">
                  <a:txBody>
                    <a:bodyPr/>
                    <a:lstStyle/>
                    <a:p>
                      <a:pPr rtl="1"/>
                      <a:endParaRPr lang="ar-SA"/>
                    </a:p>
                  </a:txBody>
                  <a:tcPr/>
                </a:tc>
              </a:tr>
              <a:tr h="766884">
                <a:tc vMerge="1">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800" b="1" dirty="0" smtClean="0">
                        <a:solidFill>
                          <a:srgbClr val="0070C0"/>
                        </a:solidFill>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smtClean="0">
                          <a:solidFill>
                            <a:srgbClr val="0070C0"/>
                          </a:solidFill>
                          <a:latin typeface="Sakkal Majalla" panose="02000000000000000000" pitchFamily="2" charset="-78"/>
                          <a:cs typeface="Sakkal Majalla" panose="02000000000000000000" pitchFamily="2" charset="-78"/>
                        </a:rPr>
                        <a:t>قائمة الشركات ذات الريادة في الاقتصاد القائم على المعرفة:</a:t>
                      </a:r>
                    </a:p>
                  </a:txBody>
                  <a:tcPr anchor="ctr"/>
                </a:tc>
                <a:tc>
                  <a:txBody>
                    <a:bodyPr/>
                    <a:lstStyle/>
                    <a:p>
                      <a:r>
                        <a:rPr lang="ar-SA" sz="2400" b="1" dirty="0" smtClean="0">
                          <a:solidFill>
                            <a:srgbClr val="00B050"/>
                          </a:solidFill>
                          <a:latin typeface="Sakkal Majalla" panose="02000000000000000000" pitchFamily="2" charset="-78"/>
                          <a:cs typeface="Sakkal Majalla" panose="02000000000000000000" pitchFamily="2" charset="-78"/>
                        </a:rPr>
                        <a:t>قائمة الشركات التي تعتمد على اقتصاديات رأس المال:  </a:t>
                      </a:r>
                    </a:p>
                  </a:txBody>
                  <a:tcPr anchor="ctr"/>
                </a:tc>
              </a:tr>
              <a:tr h="766884">
                <a:tc vMerge="1">
                  <a:txBody>
                    <a:bodyPr/>
                    <a:lstStyle/>
                    <a:p>
                      <a:pPr algn="ctr"/>
                      <a:endParaRPr lang="ar-SA" sz="2800" b="1" dirty="0" smtClean="0">
                        <a:latin typeface="Sakkal Majalla" panose="02000000000000000000" pitchFamily="2" charset="-78"/>
                        <a:cs typeface="Sakkal Majalla" panose="02000000000000000000" pitchFamily="2" charset="-78"/>
                      </a:endParaRPr>
                    </a:p>
                  </a:txBody>
                  <a:tcPr anchor="ctr"/>
                </a:tc>
                <a:tc>
                  <a:txBody>
                    <a:bodyPr/>
                    <a:lstStyle/>
                    <a:p>
                      <a:r>
                        <a:rPr lang="ar-SA" sz="2400" dirty="0" smtClean="0">
                          <a:latin typeface="Sakkal Majalla" panose="02000000000000000000" pitchFamily="2" charset="-78"/>
                          <a:cs typeface="Sakkal Majalla" panose="02000000000000000000" pitchFamily="2" charset="-78"/>
                        </a:rPr>
                        <a:t>- شركة أبل </a:t>
                      </a:r>
                    </a:p>
                    <a:p>
                      <a:r>
                        <a:rPr lang="ar-SA" sz="2400" dirty="0" smtClean="0">
                          <a:latin typeface="Sakkal Majalla" panose="02000000000000000000" pitchFamily="2" charset="-78"/>
                          <a:cs typeface="Sakkal Majalla" panose="02000000000000000000" pitchFamily="2" charset="-78"/>
                        </a:rPr>
                        <a:t>- مايكروسوفت </a:t>
                      </a:r>
                    </a:p>
                    <a:p>
                      <a:r>
                        <a:rPr lang="ar-SA" sz="2400" dirty="0" smtClean="0">
                          <a:latin typeface="Sakkal Majalla" panose="02000000000000000000" pitchFamily="2" charset="-78"/>
                          <a:cs typeface="Sakkal Majalla" panose="02000000000000000000" pitchFamily="2" charset="-78"/>
                        </a:rPr>
                        <a:t>- </a:t>
                      </a:r>
                      <a:r>
                        <a:rPr lang="ar-SA" sz="2400" dirty="0" err="1" smtClean="0">
                          <a:latin typeface="Sakkal Majalla" panose="02000000000000000000" pitchFamily="2" charset="-78"/>
                          <a:cs typeface="Sakkal Majalla" panose="02000000000000000000" pitchFamily="2" charset="-78"/>
                        </a:rPr>
                        <a:t>ألفابت</a:t>
                      </a:r>
                      <a:r>
                        <a:rPr lang="ar-SA" sz="2400" dirty="0" smtClean="0">
                          <a:latin typeface="Sakkal Majalla" panose="02000000000000000000" pitchFamily="2" charset="-78"/>
                          <a:cs typeface="Sakkal Majalla" panose="02000000000000000000" pitchFamily="2" charset="-78"/>
                        </a:rPr>
                        <a:t> (شركة جوجل)</a:t>
                      </a:r>
                    </a:p>
                    <a:p>
                      <a:r>
                        <a:rPr lang="ar-SA" sz="2400" dirty="0" smtClean="0">
                          <a:latin typeface="Sakkal Majalla" panose="02000000000000000000" pitchFamily="2" charset="-78"/>
                          <a:cs typeface="Sakkal Majalla" panose="02000000000000000000" pitchFamily="2" charset="-78"/>
                        </a:rPr>
                        <a:t>- فيسبوك </a:t>
                      </a:r>
                    </a:p>
                  </a:txBody>
                  <a:tcPr anchor="ctr"/>
                </a:tc>
                <a:tc>
                  <a:txBody>
                    <a:bodyPr/>
                    <a:lstStyle/>
                    <a:p>
                      <a:r>
                        <a:rPr lang="ar-SA" sz="2400" dirty="0" smtClean="0">
                          <a:latin typeface="Sakkal Majalla" panose="02000000000000000000" pitchFamily="2" charset="-78"/>
                          <a:cs typeface="Sakkal Majalla" panose="02000000000000000000" pitchFamily="2" charset="-78"/>
                        </a:rPr>
                        <a:t>- سامسونج</a:t>
                      </a:r>
                    </a:p>
                    <a:p>
                      <a:r>
                        <a:rPr lang="ar-SA" sz="2400" dirty="0" smtClean="0">
                          <a:latin typeface="Sakkal Majalla" panose="02000000000000000000" pitchFamily="2" charset="-78"/>
                          <a:cs typeface="Sakkal Majalla" panose="02000000000000000000" pitchFamily="2" charset="-78"/>
                        </a:rPr>
                        <a:t>- تويوتا </a:t>
                      </a:r>
                    </a:p>
                    <a:p>
                      <a:r>
                        <a:rPr lang="ar-SA" sz="2400" dirty="0" smtClean="0">
                          <a:latin typeface="Sakkal Majalla" panose="02000000000000000000" pitchFamily="2" charset="-78"/>
                          <a:cs typeface="Sakkal Majalla" panose="02000000000000000000" pitchFamily="2" charset="-78"/>
                        </a:rPr>
                        <a:t>- فولكس واجن  </a:t>
                      </a:r>
                    </a:p>
                    <a:p>
                      <a:r>
                        <a:rPr lang="ar-SA" sz="2400" dirty="0" smtClean="0">
                          <a:latin typeface="Sakkal Majalla" panose="02000000000000000000" pitchFamily="2" charset="-78"/>
                          <a:cs typeface="Sakkal Majalla" panose="02000000000000000000" pitchFamily="2" charset="-78"/>
                        </a:rPr>
                        <a:t>- </a:t>
                      </a:r>
                      <a:r>
                        <a:rPr lang="ar-SA" sz="2400" dirty="0" err="1" smtClean="0">
                          <a:latin typeface="Sakkal Majalla" panose="02000000000000000000" pitchFamily="2" charset="-78"/>
                          <a:cs typeface="Sakkal Majalla" panose="02000000000000000000" pitchFamily="2" charset="-78"/>
                        </a:rPr>
                        <a:t>إكسون</a:t>
                      </a:r>
                      <a:r>
                        <a:rPr lang="ar-SA" sz="2400" dirty="0" smtClean="0">
                          <a:latin typeface="Sakkal Majalla" panose="02000000000000000000" pitchFamily="2" charset="-78"/>
                          <a:cs typeface="Sakkal Majalla" panose="02000000000000000000" pitchFamily="2" charset="-78"/>
                        </a:rPr>
                        <a:t> موبيل</a:t>
                      </a:r>
                    </a:p>
                    <a:p>
                      <a:r>
                        <a:rPr lang="ar-SA" sz="2400" dirty="0" smtClean="0">
                          <a:latin typeface="Sakkal Majalla" panose="02000000000000000000" pitchFamily="2" charset="-78"/>
                          <a:cs typeface="Sakkal Majalla" panose="02000000000000000000" pitchFamily="2" charset="-78"/>
                        </a:rPr>
                        <a:t>- رويال </a:t>
                      </a:r>
                      <a:r>
                        <a:rPr lang="ar-SA" sz="2400" dirty="0" err="1" smtClean="0">
                          <a:latin typeface="Sakkal Majalla" panose="02000000000000000000" pitchFamily="2" charset="-78"/>
                          <a:cs typeface="Sakkal Majalla" panose="02000000000000000000" pitchFamily="2" charset="-78"/>
                        </a:rPr>
                        <a:t>دتش</a:t>
                      </a:r>
                      <a:r>
                        <a:rPr lang="ar-SA" sz="2400" dirty="0" smtClean="0">
                          <a:latin typeface="Sakkal Majalla" panose="02000000000000000000" pitchFamily="2" charset="-78"/>
                          <a:cs typeface="Sakkal Majalla" panose="02000000000000000000" pitchFamily="2" charset="-78"/>
                        </a:rPr>
                        <a:t> شل</a:t>
                      </a:r>
                    </a:p>
                  </a:txBody>
                  <a:tcPr anchor="ctr"/>
                </a:tc>
              </a:tr>
              <a:tr h="76688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b="1" dirty="0" smtClean="0">
                          <a:latin typeface="Sakkal Majalla" panose="02000000000000000000" pitchFamily="2" charset="-78"/>
                          <a:cs typeface="Sakkal Majalla" panose="02000000000000000000" pitchFamily="2" charset="-78"/>
                        </a:rPr>
                        <a:t>3</a:t>
                      </a:r>
                    </a:p>
                  </a:txBody>
                  <a:tcPr/>
                </a:tc>
                <a:tc gridSpan="2">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dirty="0" smtClean="0">
                          <a:latin typeface="Sakkal Majalla" panose="02000000000000000000" pitchFamily="2" charset="-78"/>
                          <a:cs typeface="Sakkal Majalla" panose="02000000000000000000" pitchFamily="2" charset="-78"/>
                        </a:rPr>
                        <a:t>3. قمت بتصنيف الشركات حسب نوع نشاطها الرئيسي، فالشركات في القائمة الأولى تعتمد بشكل رئيسي على الابتكار والمعرفة بينما تلك في الثانية تعتمد على رأس المال والصناعة.</a:t>
                      </a:r>
                    </a:p>
                  </a:txBody>
                  <a:tcPr/>
                </a:tc>
                <a:tc hMerge="1">
                  <a:txBody>
                    <a:bodyPr/>
                    <a:lstStyle/>
                    <a:p>
                      <a:pPr algn="ctr" rtl="1"/>
                      <a:endParaRPr lang="ar-SA" sz="2800" dirty="0"/>
                    </a:p>
                  </a:txBody>
                  <a:tcPr anchor="ctr"/>
                </a:tc>
              </a:tr>
            </a:tbl>
          </a:graphicData>
        </a:graphic>
      </p:graphicFrame>
      <p:sp>
        <p:nvSpPr>
          <p:cNvPr id="3" name="مستطيل 2"/>
          <p:cNvSpPr/>
          <p:nvPr/>
        </p:nvSpPr>
        <p:spPr>
          <a:xfrm>
            <a:off x="348343" y="322217"/>
            <a:ext cx="11538857" cy="6209211"/>
          </a:xfrm>
          <a:prstGeom prst="rect">
            <a:avLst/>
          </a:prstGeom>
          <a:noFill/>
          <a:ln w="38100">
            <a:solidFill>
              <a:srgbClr val="4FD1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520971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a:extLst>
              <a:ext uri="{28A0092B-C50C-407E-A947-70E740481C1C}">
                <a14:useLocalDpi xmlns:a14="http://schemas.microsoft.com/office/drawing/2010/main" val="0"/>
              </a:ext>
            </a:extLst>
          </a:blip>
          <a:srcRect t="28646"/>
          <a:stretch/>
        </p:blipFill>
        <p:spPr>
          <a:xfrm>
            <a:off x="95795" y="679270"/>
            <a:ext cx="11922034" cy="5168536"/>
          </a:xfrm>
          <a:prstGeom prst="rect">
            <a:avLst/>
          </a:prstGeom>
        </p:spPr>
      </p:pic>
      <p:sp>
        <p:nvSpPr>
          <p:cNvPr id="6" name="مستطيل 5"/>
          <p:cNvSpPr/>
          <p:nvPr/>
        </p:nvSpPr>
        <p:spPr>
          <a:xfrm>
            <a:off x="348343" y="322217"/>
            <a:ext cx="11538857" cy="6209211"/>
          </a:xfrm>
          <a:prstGeom prst="rect">
            <a:avLst/>
          </a:prstGeom>
          <a:noFill/>
          <a:ln w="38100">
            <a:solidFill>
              <a:srgbClr val="4FD1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454902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شكل حر 16"/>
          <p:cNvSpPr/>
          <p:nvPr/>
        </p:nvSpPr>
        <p:spPr>
          <a:xfrm>
            <a:off x="0" y="747987"/>
            <a:ext cx="12192000" cy="985019"/>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شكل حر 17"/>
          <p:cNvSpPr/>
          <p:nvPr/>
        </p:nvSpPr>
        <p:spPr>
          <a:xfrm>
            <a:off x="1166949" y="339002"/>
            <a:ext cx="11025051" cy="1141458"/>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solidFill>
            <a:srgbClr val="9BE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مستدير الزوايا 13"/>
          <p:cNvSpPr/>
          <p:nvPr/>
        </p:nvSpPr>
        <p:spPr>
          <a:xfrm>
            <a:off x="4153988" y="4096427"/>
            <a:ext cx="8038011" cy="992779"/>
          </a:xfrm>
          <a:prstGeom prst="roundRect">
            <a:avLst>
              <a:gd name="adj" fmla="val 494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ar-SA" sz="2800" dirty="0" err="1">
                <a:solidFill>
                  <a:schemeClr val="tx1"/>
                </a:solidFill>
                <a:latin typeface="Sakkal Majalla" panose="02000000000000000000" pitchFamily="2" charset="-78"/>
                <a:cs typeface="PT Bold Heading" panose="02010400000000000000" pitchFamily="2" charset="-78"/>
              </a:rPr>
              <a:t>تتعداد</a:t>
            </a:r>
            <a:r>
              <a:rPr lang="ar-SA" sz="2800" dirty="0">
                <a:solidFill>
                  <a:schemeClr val="tx1"/>
                </a:solidFill>
                <a:latin typeface="Sakkal Majalla" panose="02000000000000000000" pitchFamily="2" charset="-78"/>
                <a:cs typeface="PT Bold Heading" panose="02010400000000000000" pitchFamily="2" charset="-78"/>
              </a:rPr>
              <a:t> مراحل التحول إلى </a:t>
            </a:r>
            <a:r>
              <a:rPr lang="ar-SA" sz="2800" dirty="0" err="1">
                <a:solidFill>
                  <a:schemeClr val="tx1"/>
                </a:solidFill>
                <a:latin typeface="Sakkal Majalla" panose="02000000000000000000" pitchFamily="2" charset="-78"/>
                <a:cs typeface="PT Bold Heading" panose="02010400000000000000" pitchFamily="2" charset="-78"/>
              </a:rPr>
              <a:t>إقتصاد</a:t>
            </a:r>
            <a:r>
              <a:rPr lang="ar-SA" sz="2800" dirty="0">
                <a:solidFill>
                  <a:schemeClr val="tx1"/>
                </a:solidFill>
                <a:latin typeface="Sakkal Majalla" panose="02000000000000000000" pitchFamily="2" charset="-78"/>
                <a:cs typeface="PT Bold Heading" panose="02010400000000000000" pitchFamily="2" charset="-78"/>
              </a:rPr>
              <a:t> المعرفة.</a:t>
            </a:r>
          </a:p>
        </p:txBody>
      </p:sp>
      <p:sp>
        <p:nvSpPr>
          <p:cNvPr id="15" name="مستطيل مستدير الزوايا 14"/>
          <p:cNvSpPr/>
          <p:nvPr/>
        </p:nvSpPr>
        <p:spPr>
          <a:xfrm>
            <a:off x="4153989" y="5197742"/>
            <a:ext cx="8038011" cy="992779"/>
          </a:xfrm>
          <a:prstGeom prst="roundRect">
            <a:avLst>
              <a:gd name="adj" fmla="val 494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ar-SA" sz="2800" dirty="0">
                <a:solidFill>
                  <a:schemeClr val="tx1"/>
                </a:solidFill>
                <a:latin typeface="Sakkal Majalla" panose="02000000000000000000" pitchFamily="2" charset="-78"/>
                <a:cs typeface="PT Bold Heading" panose="02010400000000000000" pitchFamily="2" charset="-78"/>
              </a:rPr>
              <a:t>التحديات المتعلقة بالولوج في </a:t>
            </a:r>
            <a:r>
              <a:rPr lang="ar-SA" sz="2800" dirty="0" err="1">
                <a:solidFill>
                  <a:schemeClr val="tx1"/>
                </a:solidFill>
                <a:latin typeface="Sakkal Majalla" panose="02000000000000000000" pitchFamily="2" charset="-78"/>
                <a:cs typeface="PT Bold Heading" panose="02010400000000000000" pitchFamily="2" charset="-78"/>
              </a:rPr>
              <a:t>الإقتصاد</a:t>
            </a:r>
            <a:r>
              <a:rPr lang="ar-SA" sz="2800" dirty="0">
                <a:solidFill>
                  <a:schemeClr val="tx1"/>
                </a:solidFill>
                <a:latin typeface="Sakkal Majalla" panose="02000000000000000000" pitchFamily="2" charset="-78"/>
                <a:cs typeface="PT Bold Heading" panose="02010400000000000000" pitchFamily="2" charset="-78"/>
              </a:rPr>
              <a:t> المعرفي.</a:t>
            </a:r>
          </a:p>
        </p:txBody>
      </p:sp>
      <p:sp>
        <p:nvSpPr>
          <p:cNvPr id="13" name="مستطيل مستدير الزوايا 12"/>
          <p:cNvSpPr/>
          <p:nvPr/>
        </p:nvSpPr>
        <p:spPr>
          <a:xfrm>
            <a:off x="4153989" y="2995112"/>
            <a:ext cx="8038011" cy="992779"/>
          </a:xfrm>
          <a:prstGeom prst="roundRect">
            <a:avLst>
              <a:gd name="adj" fmla="val 494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ar-SA" sz="2800" dirty="0">
                <a:solidFill>
                  <a:schemeClr val="tx1"/>
                </a:solidFill>
                <a:latin typeface="Sakkal Majalla" panose="02000000000000000000" pitchFamily="2" charset="-78"/>
                <a:cs typeface="PT Bold Heading" panose="02010400000000000000" pitchFamily="2" charset="-78"/>
              </a:rPr>
              <a:t>تحديد علاقة التعليم الإبداعي </a:t>
            </a:r>
            <a:r>
              <a:rPr lang="ar-SA" sz="2800" dirty="0" err="1">
                <a:solidFill>
                  <a:schemeClr val="tx1"/>
                </a:solidFill>
                <a:latin typeface="Sakkal Majalla" panose="02000000000000000000" pitchFamily="2" charset="-78"/>
                <a:cs typeface="PT Bold Heading" panose="02010400000000000000" pitchFamily="2" charset="-78"/>
              </a:rPr>
              <a:t>بإقتصاد</a:t>
            </a:r>
            <a:r>
              <a:rPr lang="ar-SA" sz="2800" dirty="0">
                <a:solidFill>
                  <a:schemeClr val="tx1"/>
                </a:solidFill>
                <a:latin typeface="Sakkal Majalla" panose="02000000000000000000" pitchFamily="2" charset="-78"/>
                <a:cs typeface="PT Bold Heading" panose="02010400000000000000" pitchFamily="2" charset="-78"/>
              </a:rPr>
              <a:t> المعرفة.</a:t>
            </a:r>
          </a:p>
        </p:txBody>
      </p:sp>
      <p:sp>
        <p:nvSpPr>
          <p:cNvPr id="12" name="مستطيل مستدير الزوايا 11"/>
          <p:cNvSpPr/>
          <p:nvPr/>
        </p:nvSpPr>
        <p:spPr>
          <a:xfrm>
            <a:off x="4153989" y="1880951"/>
            <a:ext cx="8038011" cy="1005625"/>
          </a:xfrm>
          <a:prstGeom prst="roundRect">
            <a:avLst>
              <a:gd name="adj" fmla="val 494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ar-SA" sz="2800" dirty="0">
                <a:solidFill>
                  <a:schemeClr val="tx1"/>
                </a:solidFill>
                <a:latin typeface="Sakkal Majalla" panose="02000000000000000000" pitchFamily="2" charset="-78"/>
                <a:cs typeface="PT Bold Heading" panose="02010400000000000000" pitchFamily="2" charset="-78"/>
              </a:rPr>
              <a:t>المقارنة بين </a:t>
            </a:r>
            <a:r>
              <a:rPr lang="ar-SA" sz="2800" dirty="0" err="1">
                <a:solidFill>
                  <a:schemeClr val="tx1"/>
                </a:solidFill>
                <a:latin typeface="Sakkal Majalla" panose="02000000000000000000" pitchFamily="2" charset="-78"/>
                <a:cs typeface="PT Bold Heading" panose="02010400000000000000" pitchFamily="2" charset="-78"/>
              </a:rPr>
              <a:t>إقتصاد</a:t>
            </a:r>
            <a:r>
              <a:rPr lang="ar-SA" sz="2800" dirty="0">
                <a:solidFill>
                  <a:schemeClr val="tx1"/>
                </a:solidFill>
                <a:latin typeface="Sakkal Majalla" panose="02000000000000000000" pitchFamily="2" charset="-78"/>
                <a:cs typeface="PT Bold Heading" panose="02010400000000000000" pitchFamily="2" charset="-78"/>
              </a:rPr>
              <a:t> رأس المال </a:t>
            </a:r>
            <a:r>
              <a:rPr lang="ar-SA" sz="2800" dirty="0" err="1">
                <a:solidFill>
                  <a:schemeClr val="tx1"/>
                </a:solidFill>
                <a:latin typeface="Sakkal Majalla" panose="02000000000000000000" pitchFamily="2" charset="-78"/>
                <a:cs typeface="PT Bold Heading" panose="02010400000000000000" pitchFamily="2" charset="-78"/>
              </a:rPr>
              <a:t>وإقتصاد</a:t>
            </a:r>
            <a:r>
              <a:rPr lang="ar-SA" sz="2800" dirty="0">
                <a:solidFill>
                  <a:schemeClr val="tx1"/>
                </a:solidFill>
                <a:latin typeface="Sakkal Majalla" panose="02000000000000000000" pitchFamily="2" charset="-78"/>
                <a:cs typeface="PT Bold Heading" panose="02010400000000000000" pitchFamily="2" charset="-78"/>
              </a:rPr>
              <a:t> المعرفة.</a:t>
            </a:r>
            <a:endParaRPr lang="ar-SA" sz="2800" dirty="0">
              <a:solidFill>
                <a:schemeClr val="tx1"/>
              </a:solidFill>
              <a:latin typeface="Sakkal Majalla" panose="02000000000000000000" pitchFamily="2" charset="-78"/>
              <a:cs typeface="PT Bold Heading" panose="02010400000000000000" pitchFamily="2" charset="-78"/>
            </a:endParaRPr>
          </a:p>
        </p:txBody>
      </p:sp>
      <p:sp>
        <p:nvSpPr>
          <p:cNvPr id="2" name="عنوان 1"/>
          <p:cNvSpPr>
            <a:spLocks noGrp="1"/>
          </p:cNvSpPr>
          <p:nvPr>
            <p:ph type="title"/>
          </p:nvPr>
        </p:nvSpPr>
        <p:spPr>
          <a:xfrm>
            <a:off x="7959633" y="339002"/>
            <a:ext cx="3248297" cy="1141458"/>
          </a:xfrm>
          <a:noFill/>
          <a:ln>
            <a:noFill/>
          </a:ln>
        </p:spPr>
        <p:style>
          <a:lnRef idx="2">
            <a:schemeClr val="accent5"/>
          </a:lnRef>
          <a:fillRef idx="1">
            <a:schemeClr val="lt1"/>
          </a:fillRef>
          <a:effectRef idx="0">
            <a:schemeClr val="accent5"/>
          </a:effectRef>
          <a:fontRef idx="minor">
            <a:schemeClr val="dk1"/>
          </a:fontRef>
        </p:style>
        <p:txBody>
          <a:bodyPr/>
          <a:lstStyle/>
          <a:p>
            <a:r>
              <a:rPr lang="ar-SA" dirty="0" smtClean="0">
                <a:solidFill>
                  <a:srgbClr val="FF0000"/>
                </a:solidFill>
                <a:latin typeface="Sakkal Majalla" panose="02000000000000000000" pitchFamily="2" charset="-78"/>
                <a:cs typeface="PT Bold Heading" panose="02010400000000000000" pitchFamily="2" charset="-78"/>
              </a:rPr>
              <a:t>🎯 الأهداف:</a:t>
            </a:r>
            <a:endParaRPr lang="ar-SA" dirty="0">
              <a:solidFill>
                <a:srgbClr val="FF0000"/>
              </a:solidFill>
              <a:cs typeface="PT Bold Heading" panose="02010400000000000000" pitchFamily="2" charset="-78"/>
            </a:endParaRPr>
          </a:p>
        </p:txBody>
      </p:sp>
      <p:sp>
        <p:nvSpPr>
          <p:cNvPr id="7" name="شكل حر 6"/>
          <p:cNvSpPr/>
          <p:nvPr/>
        </p:nvSpPr>
        <p:spPr>
          <a:xfrm>
            <a:off x="10435915" y="1893797"/>
            <a:ext cx="1756085" cy="992778"/>
          </a:xfrm>
          <a:custGeom>
            <a:avLst/>
            <a:gdLst>
              <a:gd name="connsiteX0" fmla="*/ 1628503 w 2525486"/>
              <a:gd name="connsiteY0" fmla="*/ 0 h 992778"/>
              <a:gd name="connsiteX1" fmla="*/ 2525486 w 2525486"/>
              <a:gd name="connsiteY1" fmla="*/ 0 h 992778"/>
              <a:gd name="connsiteX2" fmla="*/ 2525486 w 2525486"/>
              <a:gd name="connsiteY2" fmla="*/ 1 h 992778"/>
              <a:gd name="connsiteX3" fmla="*/ 2525486 w 2525486"/>
              <a:gd name="connsiteY3" fmla="*/ 992777 h 992778"/>
              <a:gd name="connsiteX4" fmla="*/ 2525478 w 2525486"/>
              <a:gd name="connsiteY4" fmla="*/ 992777 h 992778"/>
              <a:gd name="connsiteX5" fmla="*/ 2525486 w 2525486"/>
              <a:gd name="connsiteY5" fmla="*/ 992778 h 992778"/>
              <a:gd name="connsiteX6" fmla="*/ 420999 w 2525486"/>
              <a:gd name="connsiteY6" fmla="*/ 992778 h 992778"/>
              <a:gd name="connsiteX7" fmla="*/ 0 w 2525486"/>
              <a:gd name="connsiteY7" fmla="*/ 496390 h 992778"/>
              <a:gd name="connsiteX8" fmla="*/ 420999 w 2525486"/>
              <a:gd name="connsiteY8" fmla="*/ 1 h 992778"/>
              <a:gd name="connsiteX9" fmla="*/ 1628503 w 2525486"/>
              <a:gd name="connsiteY9" fmla="*/ 1 h 9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486" h="992778">
                <a:moveTo>
                  <a:pt x="1628503" y="0"/>
                </a:moveTo>
                <a:lnTo>
                  <a:pt x="2525486" y="0"/>
                </a:lnTo>
                <a:lnTo>
                  <a:pt x="2525486" y="1"/>
                </a:lnTo>
                <a:lnTo>
                  <a:pt x="2525486" y="992777"/>
                </a:lnTo>
                <a:lnTo>
                  <a:pt x="2525478" y="992777"/>
                </a:lnTo>
                <a:lnTo>
                  <a:pt x="2525486" y="992778"/>
                </a:lnTo>
                <a:lnTo>
                  <a:pt x="420999" y="992778"/>
                </a:lnTo>
                <a:cubicBezTo>
                  <a:pt x="188401" y="992778"/>
                  <a:pt x="0" y="770495"/>
                  <a:pt x="0" y="496390"/>
                </a:cubicBezTo>
                <a:cubicBezTo>
                  <a:pt x="0" y="222284"/>
                  <a:pt x="188401" y="1"/>
                  <a:pt x="420999" y="1"/>
                </a:cubicBezTo>
                <a:lnTo>
                  <a:pt x="1628503" y="1"/>
                </a:ln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3200" dirty="0" smtClean="0">
                <a:solidFill>
                  <a:prstClr val="white"/>
                </a:solidFill>
                <a:latin typeface="Sakkal Majalla" panose="02000000000000000000" pitchFamily="2" charset="-78"/>
                <a:cs typeface="PT Bold Heading" panose="02010400000000000000" pitchFamily="2" charset="-78"/>
              </a:rPr>
              <a:t>1</a:t>
            </a:r>
            <a:endParaRPr lang="ar-SA" sz="3200" dirty="0">
              <a:solidFill>
                <a:prstClr val="white"/>
              </a:solidFill>
            </a:endParaRPr>
          </a:p>
        </p:txBody>
      </p:sp>
      <p:sp>
        <p:nvSpPr>
          <p:cNvPr id="8" name="شكل حر 7"/>
          <p:cNvSpPr/>
          <p:nvPr/>
        </p:nvSpPr>
        <p:spPr>
          <a:xfrm>
            <a:off x="10472056" y="2995113"/>
            <a:ext cx="1719944" cy="992778"/>
          </a:xfrm>
          <a:custGeom>
            <a:avLst/>
            <a:gdLst>
              <a:gd name="connsiteX0" fmla="*/ 1628503 w 2525486"/>
              <a:gd name="connsiteY0" fmla="*/ 0 h 992778"/>
              <a:gd name="connsiteX1" fmla="*/ 2525486 w 2525486"/>
              <a:gd name="connsiteY1" fmla="*/ 0 h 992778"/>
              <a:gd name="connsiteX2" fmla="*/ 2525486 w 2525486"/>
              <a:gd name="connsiteY2" fmla="*/ 1 h 992778"/>
              <a:gd name="connsiteX3" fmla="*/ 2525486 w 2525486"/>
              <a:gd name="connsiteY3" fmla="*/ 992777 h 992778"/>
              <a:gd name="connsiteX4" fmla="*/ 2525478 w 2525486"/>
              <a:gd name="connsiteY4" fmla="*/ 992777 h 992778"/>
              <a:gd name="connsiteX5" fmla="*/ 2525486 w 2525486"/>
              <a:gd name="connsiteY5" fmla="*/ 992778 h 992778"/>
              <a:gd name="connsiteX6" fmla="*/ 420999 w 2525486"/>
              <a:gd name="connsiteY6" fmla="*/ 992778 h 992778"/>
              <a:gd name="connsiteX7" fmla="*/ 0 w 2525486"/>
              <a:gd name="connsiteY7" fmla="*/ 496390 h 992778"/>
              <a:gd name="connsiteX8" fmla="*/ 420999 w 2525486"/>
              <a:gd name="connsiteY8" fmla="*/ 1 h 992778"/>
              <a:gd name="connsiteX9" fmla="*/ 1628503 w 2525486"/>
              <a:gd name="connsiteY9" fmla="*/ 1 h 9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486" h="992778">
                <a:moveTo>
                  <a:pt x="1628503" y="0"/>
                </a:moveTo>
                <a:lnTo>
                  <a:pt x="2525486" y="0"/>
                </a:lnTo>
                <a:lnTo>
                  <a:pt x="2525486" y="1"/>
                </a:lnTo>
                <a:lnTo>
                  <a:pt x="2525486" y="992777"/>
                </a:lnTo>
                <a:lnTo>
                  <a:pt x="2525478" y="992777"/>
                </a:lnTo>
                <a:lnTo>
                  <a:pt x="2525486" y="992778"/>
                </a:lnTo>
                <a:lnTo>
                  <a:pt x="420999" y="992778"/>
                </a:lnTo>
                <a:cubicBezTo>
                  <a:pt x="188401" y="992778"/>
                  <a:pt x="0" y="770495"/>
                  <a:pt x="0" y="496390"/>
                </a:cubicBezTo>
                <a:cubicBezTo>
                  <a:pt x="0" y="222284"/>
                  <a:pt x="188401" y="1"/>
                  <a:pt x="420999" y="1"/>
                </a:cubicBezTo>
                <a:lnTo>
                  <a:pt x="1628503" y="1"/>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3200" dirty="0" smtClean="0">
                <a:solidFill>
                  <a:prstClr val="white"/>
                </a:solidFill>
                <a:latin typeface="Sakkal Majalla" panose="02000000000000000000" pitchFamily="2" charset="-78"/>
                <a:cs typeface="PT Bold Heading" panose="02010400000000000000" pitchFamily="2" charset="-78"/>
              </a:rPr>
              <a:t>2</a:t>
            </a:r>
            <a:endParaRPr lang="ar-SA" sz="3200" dirty="0">
              <a:solidFill>
                <a:prstClr val="white"/>
              </a:solidFill>
            </a:endParaRPr>
          </a:p>
        </p:txBody>
      </p:sp>
      <p:sp>
        <p:nvSpPr>
          <p:cNvPr id="9" name="شكل حر 8"/>
          <p:cNvSpPr/>
          <p:nvPr/>
        </p:nvSpPr>
        <p:spPr>
          <a:xfrm>
            <a:off x="10472056" y="4096428"/>
            <a:ext cx="1719944" cy="992778"/>
          </a:xfrm>
          <a:custGeom>
            <a:avLst/>
            <a:gdLst>
              <a:gd name="connsiteX0" fmla="*/ 1628503 w 2525486"/>
              <a:gd name="connsiteY0" fmla="*/ 0 h 992778"/>
              <a:gd name="connsiteX1" fmla="*/ 2525486 w 2525486"/>
              <a:gd name="connsiteY1" fmla="*/ 0 h 992778"/>
              <a:gd name="connsiteX2" fmla="*/ 2525486 w 2525486"/>
              <a:gd name="connsiteY2" fmla="*/ 1 h 992778"/>
              <a:gd name="connsiteX3" fmla="*/ 2525486 w 2525486"/>
              <a:gd name="connsiteY3" fmla="*/ 992777 h 992778"/>
              <a:gd name="connsiteX4" fmla="*/ 2525478 w 2525486"/>
              <a:gd name="connsiteY4" fmla="*/ 992777 h 992778"/>
              <a:gd name="connsiteX5" fmla="*/ 2525486 w 2525486"/>
              <a:gd name="connsiteY5" fmla="*/ 992778 h 992778"/>
              <a:gd name="connsiteX6" fmla="*/ 420999 w 2525486"/>
              <a:gd name="connsiteY6" fmla="*/ 992778 h 992778"/>
              <a:gd name="connsiteX7" fmla="*/ 0 w 2525486"/>
              <a:gd name="connsiteY7" fmla="*/ 496390 h 992778"/>
              <a:gd name="connsiteX8" fmla="*/ 420999 w 2525486"/>
              <a:gd name="connsiteY8" fmla="*/ 1 h 992778"/>
              <a:gd name="connsiteX9" fmla="*/ 1628503 w 2525486"/>
              <a:gd name="connsiteY9" fmla="*/ 1 h 9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486" h="992778">
                <a:moveTo>
                  <a:pt x="1628503" y="0"/>
                </a:moveTo>
                <a:lnTo>
                  <a:pt x="2525486" y="0"/>
                </a:lnTo>
                <a:lnTo>
                  <a:pt x="2525486" y="1"/>
                </a:lnTo>
                <a:lnTo>
                  <a:pt x="2525486" y="992777"/>
                </a:lnTo>
                <a:lnTo>
                  <a:pt x="2525478" y="992777"/>
                </a:lnTo>
                <a:lnTo>
                  <a:pt x="2525486" y="992778"/>
                </a:lnTo>
                <a:lnTo>
                  <a:pt x="420999" y="992778"/>
                </a:lnTo>
                <a:cubicBezTo>
                  <a:pt x="188401" y="992778"/>
                  <a:pt x="0" y="770495"/>
                  <a:pt x="0" y="496390"/>
                </a:cubicBezTo>
                <a:cubicBezTo>
                  <a:pt x="0" y="222284"/>
                  <a:pt x="188401" y="1"/>
                  <a:pt x="420999" y="1"/>
                </a:cubicBezTo>
                <a:lnTo>
                  <a:pt x="1628503" y="1"/>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3200" dirty="0" smtClean="0">
                <a:solidFill>
                  <a:prstClr val="white"/>
                </a:solidFill>
                <a:latin typeface="Sakkal Majalla" panose="02000000000000000000" pitchFamily="2" charset="-78"/>
                <a:cs typeface="PT Bold Heading" panose="02010400000000000000" pitchFamily="2" charset="-78"/>
              </a:rPr>
              <a:t>3</a:t>
            </a:r>
            <a:endParaRPr lang="ar-SA" sz="3200" dirty="0">
              <a:solidFill>
                <a:prstClr val="white"/>
              </a:solidFill>
            </a:endParaRPr>
          </a:p>
        </p:txBody>
      </p:sp>
      <p:sp>
        <p:nvSpPr>
          <p:cNvPr id="10" name="شكل حر 9"/>
          <p:cNvSpPr/>
          <p:nvPr/>
        </p:nvSpPr>
        <p:spPr>
          <a:xfrm>
            <a:off x="10472056" y="5197743"/>
            <a:ext cx="1719944" cy="992778"/>
          </a:xfrm>
          <a:custGeom>
            <a:avLst/>
            <a:gdLst>
              <a:gd name="connsiteX0" fmla="*/ 1628503 w 2525486"/>
              <a:gd name="connsiteY0" fmla="*/ 0 h 992778"/>
              <a:gd name="connsiteX1" fmla="*/ 2525486 w 2525486"/>
              <a:gd name="connsiteY1" fmla="*/ 0 h 992778"/>
              <a:gd name="connsiteX2" fmla="*/ 2525486 w 2525486"/>
              <a:gd name="connsiteY2" fmla="*/ 1 h 992778"/>
              <a:gd name="connsiteX3" fmla="*/ 2525486 w 2525486"/>
              <a:gd name="connsiteY3" fmla="*/ 992777 h 992778"/>
              <a:gd name="connsiteX4" fmla="*/ 2525478 w 2525486"/>
              <a:gd name="connsiteY4" fmla="*/ 992777 h 992778"/>
              <a:gd name="connsiteX5" fmla="*/ 2525486 w 2525486"/>
              <a:gd name="connsiteY5" fmla="*/ 992778 h 992778"/>
              <a:gd name="connsiteX6" fmla="*/ 420999 w 2525486"/>
              <a:gd name="connsiteY6" fmla="*/ 992778 h 992778"/>
              <a:gd name="connsiteX7" fmla="*/ 0 w 2525486"/>
              <a:gd name="connsiteY7" fmla="*/ 496390 h 992778"/>
              <a:gd name="connsiteX8" fmla="*/ 420999 w 2525486"/>
              <a:gd name="connsiteY8" fmla="*/ 1 h 992778"/>
              <a:gd name="connsiteX9" fmla="*/ 1628503 w 2525486"/>
              <a:gd name="connsiteY9" fmla="*/ 1 h 9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486" h="992778">
                <a:moveTo>
                  <a:pt x="1628503" y="0"/>
                </a:moveTo>
                <a:lnTo>
                  <a:pt x="2525486" y="0"/>
                </a:lnTo>
                <a:lnTo>
                  <a:pt x="2525486" y="1"/>
                </a:lnTo>
                <a:lnTo>
                  <a:pt x="2525486" y="992777"/>
                </a:lnTo>
                <a:lnTo>
                  <a:pt x="2525478" y="992777"/>
                </a:lnTo>
                <a:lnTo>
                  <a:pt x="2525486" y="992778"/>
                </a:lnTo>
                <a:lnTo>
                  <a:pt x="420999" y="992778"/>
                </a:lnTo>
                <a:cubicBezTo>
                  <a:pt x="188401" y="992778"/>
                  <a:pt x="0" y="770495"/>
                  <a:pt x="0" y="496390"/>
                </a:cubicBezTo>
                <a:cubicBezTo>
                  <a:pt x="0" y="222284"/>
                  <a:pt x="188401" y="1"/>
                  <a:pt x="420999" y="1"/>
                </a:cubicBezTo>
                <a:lnTo>
                  <a:pt x="1628503" y="1"/>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3200" dirty="0" smtClean="0">
                <a:solidFill>
                  <a:prstClr val="white"/>
                </a:solidFill>
                <a:latin typeface="Sakkal Majalla" panose="02000000000000000000" pitchFamily="2" charset="-78"/>
                <a:cs typeface="PT Bold Heading" panose="02010400000000000000" pitchFamily="2" charset="-78"/>
              </a:rPr>
              <a:t>4</a:t>
            </a:r>
            <a:endParaRPr lang="ar-SA" sz="3200" dirty="0">
              <a:solidFill>
                <a:prstClr val="white"/>
              </a:solidFill>
            </a:endParaRPr>
          </a:p>
        </p:txBody>
      </p:sp>
      <p:pic>
        <p:nvPicPr>
          <p:cNvPr id="1026" name="Picture 2" descr="الهدف السلوكي - تعريفه وطريقة صياغته وشروط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69" y="3698690"/>
            <a:ext cx="3084014" cy="308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677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44137" y="235131"/>
            <a:ext cx="11181805" cy="6400800"/>
          </a:xfrm>
        </p:spPr>
        <p:txBody>
          <a:bodyPr>
            <a:normAutofit/>
          </a:bodyPr>
          <a:lstStyle/>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p:txBody>
      </p:sp>
      <p:sp>
        <p:nvSpPr>
          <p:cNvPr id="2" name="مستطيل مستدير الزوايا 1"/>
          <p:cNvSpPr/>
          <p:nvPr/>
        </p:nvSpPr>
        <p:spPr>
          <a:xfrm>
            <a:off x="618309" y="3044347"/>
            <a:ext cx="11007633" cy="3265714"/>
          </a:xfrm>
          <a:prstGeom prst="roundRect">
            <a:avLst>
              <a:gd name="adj" fmla="val 6608"/>
            </a:avLst>
          </a:prstGeom>
          <a:ln w="38100">
            <a:solidFill>
              <a:srgbClr val="00B0F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1" anchor="ctr"/>
          <a:lstStyle/>
          <a:p>
            <a:pPr algn="ctr">
              <a:lnSpc>
                <a:spcPct val="150000"/>
              </a:lnSpc>
            </a:pPr>
            <a:r>
              <a:rPr lang="ar-SA" sz="2800" dirty="0" smtClean="0">
                <a:solidFill>
                  <a:srgbClr val="0070C0"/>
                </a:solidFill>
                <a:latin typeface="Sakkal Majalla" panose="02000000000000000000" pitchFamily="2" charset="-78"/>
                <a:cs typeface="Sakkal Majalla" panose="02000000000000000000" pitchFamily="2" charset="-78"/>
              </a:rPr>
              <a:t>🌍</a:t>
            </a:r>
            <a:r>
              <a:rPr lang="ar-SA" sz="2800" dirty="0" smtClean="0">
                <a:ln>
                  <a:solidFill>
                    <a:srgbClr val="0070C0"/>
                  </a:solidFill>
                </a:ln>
                <a:solidFill>
                  <a:srgbClr val="FFFF00"/>
                </a:solidFill>
                <a:latin typeface="Sakkal Majalla" panose="02000000000000000000" pitchFamily="2" charset="-78"/>
                <a:cs typeface="Sakkal Majalla" panose="02000000000000000000" pitchFamily="2" charset="-78"/>
              </a:rPr>
              <a:t>💡</a:t>
            </a:r>
            <a:r>
              <a:rPr lang="ar-SA" sz="2800" dirty="0" smtClean="0">
                <a:latin typeface="Sakkal Majalla" panose="02000000000000000000" pitchFamily="2" charset="-78"/>
                <a:cs typeface="Sakkal Majalla" panose="02000000000000000000" pitchFamily="2" charset="-78"/>
              </a:rPr>
              <a:t> </a:t>
            </a:r>
            <a:r>
              <a:rPr lang="ar-SA" sz="2800" dirty="0">
                <a:solidFill>
                  <a:srgbClr val="0070C0"/>
                </a:solidFill>
                <a:latin typeface="Sakkal Majalla" panose="02000000000000000000" pitchFamily="2" charset="-78"/>
                <a:cs typeface="PT Bold Heading" panose="02010400000000000000" pitchFamily="2" charset="-78"/>
              </a:rPr>
              <a:t>الاقتصاد المعرفي </a:t>
            </a:r>
            <a:r>
              <a:rPr lang="ar-SA" sz="2800" dirty="0">
                <a:latin typeface="Sakkal Majalla" panose="02000000000000000000" pitchFamily="2" charset="-78"/>
                <a:cs typeface="Sakkal Majalla" panose="02000000000000000000" pitchFamily="2" charset="-78"/>
              </a:rPr>
              <a:t>هو ذلك الاقتصاد الذي يعتمد فيه الصناعات والقطاعات على المعرفة والابتكار كمصدر رئيسي للثروة. </a:t>
            </a:r>
            <a:endParaRPr lang="ar-SA" sz="2800" dirty="0" smtClean="0">
              <a:latin typeface="Sakkal Majalla" panose="02000000000000000000" pitchFamily="2" charset="-78"/>
              <a:cs typeface="Sakkal Majalla" panose="02000000000000000000" pitchFamily="2" charset="-78"/>
            </a:endParaRPr>
          </a:p>
          <a:p>
            <a:pPr marL="457200" indent="-457200" algn="ctr">
              <a:lnSpc>
                <a:spcPct val="150000"/>
              </a:lnSpc>
              <a:buFont typeface="Arial" panose="020B0604020202020204" pitchFamily="34" charset="0"/>
              <a:buChar char="•"/>
            </a:pPr>
            <a:r>
              <a:rPr lang="ar-SA" sz="2800" dirty="0" smtClean="0">
                <a:latin typeface="Sakkal Majalla" panose="02000000000000000000" pitchFamily="2" charset="-78"/>
                <a:cs typeface="Sakkal Majalla" panose="02000000000000000000" pitchFamily="2" charset="-78"/>
              </a:rPr>
              <a:t>يعتبر </a:t>
            </a:r>
            <a:r>
              <a:rPr lang="ar-SA" sz="2800" dirty="0">
                <a:latin typeface="Sakkal Majalla" panose="02000000000000000000" pitchFamily="2" charset="-78"/>
                <a:cs typeface="Sakkal Majalla" panose="02000000000000000000" pitchFamily="2" charset="-78"/>
              </a:rPr>
              <a:t>تعزيز القدرة التنافسية والاستدامة من أبرز أهدافه، حيث يستغل الموارد غير المادية لتحقيق النمو والتنمية الاقتصادية. </a:t>
            </a:r>
            <a:r>
              <a:rPr lang="ar-SA" sz="2800" dirty="0">
                <a:ln>
                  <a:solidFill>
                    <a:srgbClr val="0070C0"/>
                  </a:solidFill>
                </a:ln>
                <a:solidFill>
                  <a:srgbClr val="FFFF00"/>
                </a:solidFill>
                <a:latin typeface="Sakkal Majalla" panose="02000000000000000000" pitchFamily="2" charset="-78"/>
                <a:cs typeface="Sakkal Majalla" panose="02000000000000000000" pitchFamily="2" charset="-78"/>
              </a:rPr>
              <a:t>💡</a:t>
            </a:r>
            <a:r>
              <a:rPr lang="ar-SA" sz="2800" dirty="0">
                <a:solidFill>
                  <a:srgbClr val="0070C0"/>
                </a:solidFill>
                <a:latin typeface="Sakkal Majalla" panose="02000000000000000000" pitchFamily="2" charset="-78"/>
                <a:cs typeface="Sakkal Majalla" panose="02000000000000000000" pitchFamily="2" charset="-78"/>
              </a:rPr>
              <a:t>🌍</a:t>
            </a:r>
          </a:p>
        </p:txBody>
      </p:sp>
      <p:sp>
        <p:nvSpPr>
          <p:cNvPr id="6" name="مستطيل 5"/>
          <p:cNvSpPr/>
          <p:nvPr/>
        </p:nvSpPr>
        <p:spPr>
          <a:xfrm>
            <a:off x="348343" y="322217"/>
            <a:ext cx="11538857" cy="6209211"/>
          </a:xfrm>
          <a:prstGeom prst="rect">
            <a:avLst/>
          </a:prstGeom>
          <a:noFill/>
          <a:ln w="38100">
            <a:solidFill>
              <a:srgbClr val="4FD1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7" name="صورة 6"/>
          <p:cNvPicPr>
            <a:picLocks noChangeAspect="1"/>
          </p:cNvPicPr>
          <p:nvPr/>
        </p:nvPicPr>
        <p:blipFill rotWithShape="1">
          <a:blip r:embed="rId2"/>
          <a:srcRect l="756"/>
          <a:stretch/>
        </p:blipFill>
        <p:spPr>
          <a:xfrm>
            <a:off x="435429" y="603844"/>
            <a:ext cx="11423160" cy="2219136"/>
          </a:xfrm>
          <a:prstGeom prst="rect">
            <a:avLst/>
          </a:prstGeom>
        </p:spPr>
      </p:pic>
    </p:spTree>
    <p:extLst>
      <p:ext uri="{BB962C8B-B14F-4D97-AF65-F5344CB8AC3E}">
        <p14:creationId xmlns:p14="http://schemas.microsoft.com/office/powerpoint/2010/main" val="2800693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44137" y="235131"/>
            <a:ext cx="11181805" cy="6400800"/>
          </a:xfrm>
        </p:spPr>
        <p:txBody>
          <a:bodyPr>
            <a:normAutofit/>
          </a:bodyPr>
          <a:lstStyle/>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p:txBody>
      </p:sp>
      <p:sp>
        <p:nvSpPr>
          <p:cNvPr id="2" name="مستطيل مستدير الزوايا 1"/>
          <p:cNvSpPr/>
          <p:nvPr/>
        </p:nvSpPr>
        <p:spPr>
          <a:xfrm>
            <a:off x="544285" y="3074126"/>
            <a:ext cx="11138263" cy="2503713"/>
          </a:xfrm>
          <a:prstGeom prst="roundRect">
            <a:avLst>
              <a:gd name="adj" fmla="val 6608"/>
            </a:avLst>
          </a:prstGeom>
          <a:ln w="38100">
            <a:solidFill>
              <a:srgbClr val="00B0F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1" anchor="ctr"/>
          <a:lstStyle/>
          <a:p>
            <a:pPr algn="ctr">
              <a:lnSpc>
                <a:spcPct val="150000"/>
              </a:lnSpc>
            </a:pPr>
            <a:r>
              <a:rPr lang="ar-SA" sz="2800" dirty="0" smtClean="0">
                <a:solidFill>
                  <a:srgbClr val="0070C0"/>
                </a:solidFill>
                <a:latin typeface="Sakkal Majalla" panose="02000000000000000000" pitchFamily="2" charset="-78"/>
                <a:cs typeface="PT Bold Heading" panose="02010400000000000000" pitchFamily="2" charset="-78"/>
              </a:rPr>
              <a:t>📚 </a:t>
            </a:r>
            <a:r>
              <a:rPr lang="ar-SA" sz="2800" dirty="0">
                <a:latin typeface="Sakkal Majalla" panose="02000000000000000000" pitchFamily="2" charset="-78"/>
                <a:cs typeface="Sakkal Majalla" panose="02000000000000000000" pitchFamily="2" charset="-78"/>
              </a:rPr>
              <a:t>يعتمد الاقتصاد المعرفي على الابتكار والمعرفة كمصدرين أساسيين للثروة، بعكس الاقتصاد التقليدي الذي يعتمد على رأس المال المادي. </a:t>
            </a:r>
            <a:endParaRPr lang="ar-SA" sz="2800" dirty="0" smtClean="0">
              <a:latin typeface="Sakkal Majalla" panose="02000000000000000000" pitchFamily="2" charset="-78"/>
              <a:cs typeface="Sakkal Majalla" panose="02000000000000000000" pitchFamily="2" charset="-78"/>
            </a:endParaRPr>
          </a:p>
          <a:p>
            <a:pPr>
              <a:lnSpc>
                <a:spcPct val="150000"/>
              </a:lnSpc>
            </a:pPr>
            <a:r>
              <a:rPr lang="ar-SA" sz="2800" dirty="0" smtClean="0">
                <a:solidFill>
                  <a:srgbClr val="0070C0"/>
                </a:solidFill>
                <a:latin typeface="Sakkal Majalla" panose="02000000000000000000" pitchFamily="2" charset="-78"/>
                <a:cs typeface="PT Bold Heading" panose="02010400000000000000" pitchFamily="2" charset="-78"/>
              </a:rPr>
              <a:t>📚 </a:t>
            </a:r>
            <a:r>
              <a:rPr lang="ar-SA" sz="2800" dirty="0" smtClean="0">
                <a:latin typeface="Sakkal Majalla" panose="02000000000000000000" pitchFamily="2" charset="-78"/>
                <a:cs typeface="Sakkal Majalla" panose="02000000000000000000" pitchFamily="2" charset="-78"/>
              </a:rPr>
              <a:t>يساهم </a:t>
            </a:r>
            <a:r>
              <a:rPr lang="ar-SA" sz="2800" dirty="0">
                <a:latin typeface="Sakkal Majalla" panose="02000000000000000000" pitchFamily="2" charset="-78"/>
                <a:cs typeface="Sakkal Majalla" panose="02000000000000000000" pitchFamily="2" charset="-78"/>
              </a:rPr>
              <a:t>الاقتصاد المعرفي في تحقيق نمو مستدام يستند إلى المهارات والخبرات بدلاً من الموارد الطبيعية. </a:t>
            </a:r>
            <a:endParaRPr lang="ar-SA" sz="2800" dirty="0">
              <a:solidFill>
                <a:srgbClr val="0070C0"/>
              </a:solidFill>
              <a:latin typeface="Sakkal Majalla" panose="02000000000000000000" pitchFamily="2" charset="-78"/>
              <a:cs typeface="Sakkal Majalla" panose="02000000000000000000" pitchFamily="2" charset="-78"/>
            </a:endParaRPr>
          </a:p>
        </p:txBody>
      </p:sp>
      <p:sp>
        <p:nvSpPr>
          <p:cNvPr id="7" name="مستطيل 6"/>
          <p:cNvSpPr/>
          <p:nvPr/>
        </p:nvSpPr>
        <p:spPr>
          <a:xfrm>
            <a:off x="348343" y="322217"/>
            <a:ext cx="11538857" cy="6209211"/>
          </a:xfrm>
          <a:prstGeom prst="rect">
            <a:avLst/>
          </a:prstGeom>
          <a:noFill/>
          <a:ln w="38100">
            <a:solidFill>
              <a:srgbClr val="4FD1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8" name="صورة 7"/>
          <p:cNvPicPr>
            <a:picLocks noChangeAspect="1"/>
          </p:cNvPicPr>
          <p:nvPr/>
        </p:nvPicPr>
        <p:blipFill rotWithShape="1">
          <a:blip r:embed="rId2"/>
          <a:srcRect l="1875" t="-364" r="1500" b="364"/>
          <a:stretch/>
        </p:blipFill>
        <p:spPr>
          <a:xfrm>
            <a:off x="387531" y="322217"/>
            <a:ext cx="11460480" cy="2307108"/>
          </a:xfrm>
          <a:prstGeom prst="rect">
            <a:avLst/>
          </a:prstGeom>
        </p:spPr>
      </p:pic>
    </p:spTree>
    <p:extLst>
      <p:ext uri="{BB962C8B-B14F-4D97-AF65-F5344CB8AC3E}">
        <p14:creationId xmlns:p14="http://schemas.microsoft.com/office/powerpoint/2010/main" val="781062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44137" y="235131"/>
            <a:ext cx="11181805" cy="6400800"/>
          </a:xfrm>
        </p:spPr>
        <p:txBody>
          <a:bodyPr>
            <a:normAutofit/>
          </a:bodyPr>
          <a:lstStyle/>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p:txBody>
      </p:sp>
      <p:sp>
        <p:nvSpPr>
          <p:cNvPr id="2" name="مستطيل مستدير الزوايا 1"/>
          <p:cNvSpPr/>
          <p:nvPr/>
        </p:nvSpPr>
        <p:spPr>
          <a:xfrm>
            <a:off x="6514011" y="2939143"/>
            <a:ext cx="5159828" cy="3265714"/>
          </a:xfrm>
          <a:prstGeom prst="roundRect">
            <a:avLst>
              <a:gd name="adj" fmla="val 6608"/>
            </a:avLst>
          </a:prstGeom>
          <a:ln w="38100">
            <a:solidFill>
              <a:srgbClr val="00B0F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1" anchor="ctr"/>
          <a:lstStyle/>
          <a:p>
            <a:pPr algn="ctr"/>
            <a:r>
              <a:rPr lang="ar-SA" sz="2800" b="1" dirty="0">
                <a:solidFill>
                  <a:srgbClr val="0070C0"/>
                </a:solidFill>
                <a:latin typeface="Sakkal Majalla" panose="02000000000000000000" pitchFamily="2" charset="-78"/>
                <a:cs typeface="Sakkal Majalla" panose="02000000000000000000" pitchFamily="2" charset="-78"/>
              </a:rPr>
              <a:t> 🚶</a:t>
            </a:r>
            <a:r>
              <a:rPr lang="ar-SA" sz="2800" b="1" dirty="0" smtClean="0">
                <a:solidFill>
                  <a:srgbClr val="0070C0"/>
                </a:solidFill>
                <a:latin typeface="Sakkal Majalla" panose="02000000000000000000" pitchFamily="2" charset="-78"/>
                <a:cs typeface="Sakkal Majalla" panose="02000000000000000000" pitchFamily="2" charset="-78"/>
              </a:rPr>
              <a:t>‍🌱 </a:t>
            </a:r>
            <a:r>
              <a:rPr lang="ar-SA" sz="2800" b="1" dirty="0">
                <a:solidFill>
                  <a:srgbClr val="0070C0"/>
                </a:solidFill>
                <a:latin typeface="Sakkal Majalla" panose="02000000000000000000" pitchFamily="2" charset="-78"/>
                <a:cs typeface="Sakkal Majalla" panose="02000000000000000000" pitchFamily="2" charset="-78"/>
              </a:rPr>
              <a:t>لتحقيق التحول إلى اقتصاد المعرفة، يجب اتخاذ الخطوات التالية: </a:t>
            </a:r>
            <a:endParaRPr lang="ar-SA" sz="2800" b="1" dirty="0" smtClean="0">
              <a:solidFill>
                <a:srgbClr val="0070C0"/>
              </a:solidFill>
              <a:latin typeface="Sakkal Majalla" panose="02000000000000000000" pitchFamily="2" charset="-78"/>
              <a:cs typeface="Sakkal Majalla" panose="02000000000000000000" pitchFamily="2" charset="-78"/>
            </a:endParaRPr>
          </a:p>
          <a:p>
            <a:pPr marL="457200" indent="-457200">
              <a:buFont typeface="Arial" panose="020B0604020202020204" pitchFamily="34" charset="0"/>
              <a:buChar char="•"/>
            </a:pPr>
            <a:r>
              <a:rPr lang="ar-SA" sz="2800" dirty="0" smtClean="0">
                <a:solidFill>
                  <a:schemeClr val="tx1"/>
                </a:solidFill>
                <a:latin typeface="Sakkal Majalla" panose="02000000000000000000" pitchFamily="2" charset="-78"/>
                <a:cs typeface="Sakkal Majalla" panose="02000000000000000000" pitchFamily="2" charset="-78"/>
              </a:rPr>
              <a:t>تطوير </a:t>
            </a:r>
            <a:r>
              <a:rPr lang="ar-SA" sz="2800" dirty="0">
                <a:solidFill>
                  <a:schemeClr val="tx1"/>
                </a:solidFill>
                <a:latin typeface="Sakkal Majalla" panose="02000000000000000000" pitchFamily="2" charset="-78"/>
                <a:cs typeface="Sakkal Majalla" panose="02000000000000000000" pitchFamily="2" charset="-78"/>
              </a:rPr>
              <a:t>رأس المال </a:t>
            </a:r>
            <a:r>
              <a:rPr lang="ar-SA" sz="2800" dirty="0" smtClean="0">
                <a:solidFill>
                  <a:schemeClr val="tx1"/>
                </a:solidFill>
                <a:latin typeface="Sakkal Majalla" panose="02000000000000000000" pitchFamily="2" charset="-78"/>
                <a:cs typeface="Sakkal Majalla" panose="02000000000000000000" pitchFamily="2" charset="-78"/>
              </a:rPr>
              <a:t>البشري</a:t>
            </a:r>
          </a:p>
          <a:p>
            <a:pPr marL="457200" indent="-457200">
              <a:buFont typeface="Arial" panose="020B0604020202020204" pitchFamily="34" charset="0"/>
              <a:buChar char="•"/>
            </a:pPr>
            <a:r>
              <a:rPr lang="ar-SA" sz="2800" dirty="0" smtClean="0">
                <a:solidFill>
                  <a:schemeClr val="tx1"/>
                </a:solidFill>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تعزيز البحث العلمي </a:t>
            </a:r>
            <a:r>
              <a:rPr lang="ar-SA" sz="2800" dirty="0" smtClean="0">
                <a:solidFill>
                  <a:schemeClr val="tx1"/>
                </a:solidFill>
                <a:latin typeface="Sakkal Majalla" panose="02000000000000000000" pitchFamily="2" charset="-78"/>
                <a:cs typeface="Sakkal Majalla" panose="02000000000000000000" pitchFamily="2" charset="-78"/>
              </a:rPr>
              <a:t>والابتكار</a:t>
            </a:r>
          </a:p>
          <a:p>
            <a:pPr marL="457200" indent="-457200">
              <a:buFont typeface="Arial" panose="020B0604020202020204" pitchFamily="34" charset="0"/>
              <a:buChar char="•"/>
            </a:pPr>
            <a:r>
              <a:rPr lang="ar-SA" sz="2800" dirty="0" smtClean="0">
                <a:solidFill>
                  <a:schemeClr val="tx1"/>
                </a:solidFill>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استخدام تكنولوجيا المعلومات </a:t>
            </a:r>
            <a:r>
              <a:rPr lang="ar-SA" sz="2800" dirty="0" smtClean="0">
                <a:solidFill>
                  <a:schemeClr val="tx1"/>
                </a:solidFill>
                <a:latin typeface="Sakkal Majalla" panose="02000000000000000000" pitchFamily="2" charset="-78"/>
                <a:cs typeface="Sakkal Majalla" panose="02000000000000000000" pitchFamily="2" charset="-78"/>
              </a:rPr>
              <a:t>والاتصالات</a:t>
            </a:r>
          </a:p>
          <a:p>
            <a:pPr marL="457200" indent="-457200">
              <a:buFont typeface="Arial" panose="020B0604020202020204" pitchFamily="34" charset="0"/>
              <a:buChar char="•"/>
            </a:pPr>
            <a:r>
              <a:rPr lang="ar-SA" sz="2800" dirty="0" smtClean="0">
                <a:solidFill>
                  <a:schemeClr val="tx1"/>
                </a:solidFill>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ودعم ريادة الأعمال. </a:t>
            </a:r>
            <a:endParaRPr lang="ar-SA" sz="2800" dirty="0" smtClean="0">
              <a:solidFill>
                <a:schemeClr val="tx1"/>
              </a:solidFill>
              <a:latin typeface="Sakkal Majalla" panose="02000000000000000000" pitchFamily="2" charset="-78"/>
              <a:cs typeface="Sakkal Majalla" panose="02000000000000000000" pitchFamily="2" charset="-78"/>
            </a:endParaRPr>
          </a:p>
        </p:txBody>
      </p:sp>
      <p:sp>
        <p:nvSpPr>
          <p:cNvPr id="7" name="مستطيل 6"/>
          <p:cNvSpPr/>
          <p:nvPr/>
        </p:nvSpPr>
        <p:spPr>
          <a:xfrm>
            <a:off x="348343" y="322217"/>
            <a:ext cx="11538857" cy="6209211"/>
          </a:xfrm>
          <a:prstGeom prst="rect">
            <a:avLst/>
          </a:prstGeom>
          <a:noFill/>
          <a:ln w="38100">
            <a:solidFill>
              <a:srgbClr val="4FD1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9" name="صورة 8"/>
          <p:cNvPicPr>
            <a:picLocks noChangeAspect="1"/>
          </p:cNvPicPr>
          <p:nvPr/>
        </p:nvPicPr>
        <p:blipFill>
          <a:blip r:embed="rId2"/>
          <a:stretch>
            <a:fillRect/>
          </a:stretch>
        </p:blipFill>
        <p:spPr>
          <a:xfrm>
            <a:off x="444137" y="435761"/>
            <a:ext cx="11401418" cy="2389839"/>
          </a:xfrm>
          <a:prstGeom prst="rect">
            <a:avLst/>
          </a:prstGeom>
        </p:spPr>
      </p:pic>
      <p:sp>
        <p:nvSpPr>
          <p:cNvPr id="10" name="مستطيل مستدير الزوايا 9"/>
          <p:cNvSpPr/>
          <p:nvPr/>
        </p:nvSpPr>
        <p:spPr>
          <a:xfrm>
            <a:off x="696686" y="2939143"/>
            <a:ext cx="5597711" cy="3265714"/>
          </a:xfrm>
          <a:prstGeom prst="roundRect">
            <a:avLst>
              <a:gd name="adj" fmla="val 6608"/>
            </a:avLst>
          </a:prstGeom>
          <a:ln w="38100">
            <a:solidFill>
              <a:srgbClr val="00B0F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1" anchor="ctr"/>
          <a:lstStyle/>
          <a:p>
            <a:pPr algn="ctr"/>
            <a:r>
              <a:rPr lang="ar-SA" sz="2800" dirty="0">
                <a:solidFill>
                  <a:srgbClr val="0070C0"/>
                </a:solidFill>
                <a:latin typeface="Sakkal Majalla" panose="02000000000000000000" pitchFamily="2" charset="-78"/>
                <a:cs typeface="Sakkal Majalla" panose="02000000000000000000" pitchFamily="2" charset="-78"/>
              </a:rPr>
              <a:t> </a:t>
            </a:r>
            <a:r>
              <a:rPr lang="ar-SA" sz="2800" b="1" dirty="0">
                <a:solidFill>
                  <a:srgbClr val="0070C0"/>
                </a:solidFill>
                <a:latin typeface="Sakkal Majalla" panose="02000000000000000000" pitchFamily="2" charset="-78"/>
                <a:cs typeface="Sakkal Majalla" panose="02000000000000000000" pitchFamily="2" charset="-78"/>
              </a:rPr>
              <a:t>🚶</a:t>
            </a:r>
            <a:r>
              <a:rPr lang="ar-SA" sz="2800" b="1" dirty="0" smtClean="0">
                <a:solidFill>
                  <a:srgbClr val="0070C0"/>
                </a:solidFill>
                <a:latin typeface="Sakkal Majalla" panose="02000000000000000000" pitchFamily="2" charset="-78"/>
                <a:cs typeface="Sakkal Majalla" panose="02000000000000000000" pitchFamily="2" charset="-78"/>
              </a:rPr>
              <a:t>‍🌱 ومن </a:t>
            </a:r>
            <a:r>
              <a:rPr lang="ar-SA" sz="2800" b="1" dirty="0">
                <a:solidFill>
                  <a:srgbClr val="0070C0"/>
                </a:solidFill>
                <a:latin typeface="Sakkal Majalla" panose="02000000000000000000" pitchFamily="2" charset="-78"/>
                <a:cs typeface="Sakkal Majalla" panose="02000000000000000000" pitchFamily="2" charset="-78"/>
              </a:rPr>
              <a:t>أبرز التحديات التي تواجهها هذه العملية </a:t>
            </a:r>
            <a:r>
              <a:rPr lang="ar-SA" sz="2800" b="1" dirty="0" smtClean="0">
                <a:solidFill>
                  <a:srgbClr val="0070C0"/>
                </a:solidFill>
                <a:latin typeface="Sakkal Majalla" panose="02000000000000000000" pitchFamily="2" charset="-78"/>
                <a:cs typeface="Sakkal Majalla" panose="02000000000000000000" pitchFamily="2" charset="-78"/>
              </a:rPr>
              <a:t>هي:</a:t>
            </a:r>
          </a:p>
          <a:p>
            <a:pPr marL="457200" indent="-457200">
              <a:buFont typeface="Arial" panose="020B0604020202020204" pitchFamily="34" charset="0"/>
              <a:buChar char="•"/>
            </a:pPr>
            <a:r>
              <a:rPr lang="ar-SA" sz="2800" dirty="0" smtClean="0">
                <a:solidFill>
                  <a:srgbClr val="0070C0"/>
                </a:solidFill>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تكاليف التحول </a:t>
            </a:r>
            <a:endParaRPr lang="ar-SA" sz="2800" dirty="0" smtClean="0">
              <a:solidFill>
                <a:schemeClr val="tx1"/>
              </a:solidFill>
              <a:latin typeface="Sakkal Majalla" panose="02000000000000000000" pitchFamily="2" charset="-78"/>
              <a:cs typeface="Sakkal Majalla" panose="02000000000000000000" pitchFamily="2" charset="-78"/>
            </a:endParaRPr>
          </a:p>
          <a:p>
            <a:pPr marL="457200" indent="-457200">
              <a:buFont typeface="Arial" panose="020B0604020202020204" pitchFamily="34" charset="0"/>
              <a:buChar char="•"/>
            </a:pPr>
            <a:r>
              <a:rPr lang="ar-SA" sz="2800" dirty="0" smtClean="0">
                <a:solidFill>
                  <a:schemeClr val="tx1"/>
                </a:solidFill>
                <a:latin typeface="Sakkal Majalla" panose="02000000000000000000" pitchFamily="2" charset="-78"/>
                <a:cs typeface="Sakkal Majalla" panose="02000000000000000000" pitchFamily="2" charset="-78"/>
              </a:rPr>
              <a:t>وضرورة </a:t>
            </a:r>
            <a:r>
              <a:rPr lang="ar-SA" sz="2800" dirty="0">
                <a:solidFill>
                  <a:schemeClr val="tx1"/>
                </a:solidFill>
                <a:latin typeface="Sakkal Majalla" panose="02000000000000000000" pitchFamily="2" charset="-78"/>
                <a:cs typeface="Sakkal Majalla" panose="02000000000000000000" pitchFamily="2" charset="-78"/>
              </a:rPr>
              <a:t>تغيير الهياكل الادارية </a:t>
            </a:r>
            <a:r>
              <a:rPr lang="ar-SA" sz="2800" dirty="0" smtClean="0">
                <a:solidFill>
                  <a:schemeClr val="tx1"/>
                </a:solidFill>
                <a:latin typeface="Sakkal Majalla" panose="02000000000000000000" pitchFamily="2" charset="-78"/>
                <a:cs typeface="Sakkal Majalla" panose="02000000000000000000" pitchFamily="2" charset="-78"/>
              </a:rPr>
              <a:t>والثقافات </a:t>
            </a:r>
            <a:r>
              <a:rPr lang="ar-SA" sz="2800" dirty="0">
                <a:solidFill>
                  <a:schemeClr val="tx1"/>
                </a:solidFill>
                <a:latin typeface="Sakkal Majalla" panose="02000000000000000000" pitchFamily="2" charset="-78"/>
                <a:cs typeface="Sakkal Majalla" panose="02000000000000000000" pitchFamily="2" charset="-78"/>
              </a:rPr>
              <a:t>والقوانين التنظيمية. </a:t>
            </a:r>
          </a:p>
        </p:txBody>
      </p:sp>
    </p:spTree>
    <p:extLst>
      <p:ext uri="{BB962C8B-B14F-4D97-AF65-F5344CB8AC3E}">
        <p14:creationId xmlns:p14="http://schemas.microsoft.com/office/powerpoint/2010/main" val="31162479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44137" y="235131"/>
            <a:ext cx="11181805" cy="6400800"/>
          </a:xfrm>
        </p:spPr>
        <p:txBody>
          <a:bodyPr>
            <a:normAutofit/>
          </a:bodyPr>
          <a:lstStyle/>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p:txBody>
      </p:sp>
      <p:sp>
        <p:nvSpPr>
          <p:cNvPr id="2" name="مستطيل مستدير الزوايا 1"/>
          <p:cNvSpPr/>
          <p:nvPr/>
        </p:nvSpPr>
        <p:spPr>
          <a:xfrm>
            <a:off x="5799909" y="2939143"/>
            <a:ext cx="5873930" cy="3265714"/>
          </a:xfrm>
          <a:prstGeom prst="roundRect">
            <a:avLst>
              <a:gd name="adj" fmla="val 6608"/>
            </a:avLst>
          </a:prstGeom>
          <a:ln w="38100">
            <a:solidFill>
              <a:srgbClr val="00B0F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1" anchor="ctr"/>
          <a:lstStyle/>
          <a:p>
            <a:pPr algn="ctr">
              <a:lnSpc>
                <a:spcPct val="150000"/>
              </a:lnSpc>
            </a:pPr>
            <a:r>
              <a:rPr lang="ar-SA" sz="2800" dirty="0">
                <a:solidFill>
                  <a:srgbClr val="0070C0"/>
                </a:solidFill>
                <a:latin typeface="Sakkal Majalla" panose="02000000000000000000" pitchFamily="2" charset="-78"/>
                <a:cs typeface="Sakkal Majalla" panose="02000000000000000000" pitchFamily="2" charset="-78"/>
              </a:rPr>
              <a:t>. </a:t>
            </a:r>
            <a:r>
              <a:rPr lang="ar-SA" sz="2800" b="1" dirty="0">
                <a:solidFill>
                  <a:srgbClr val="0070C0"/>
                </a:solidFill>
                <a:latin typeface="Sakkal Majalla" panose="02000000000000000000" pitchFamily="2" charset="-78"/>
                <a:cs typeface="Sakkal Majalla" panose="02000000000000000000" pitchFamily="2" charset="-78"/>
              </a:rPr>
              <a:t>💻💼 أكثر الصناعات تأثيراً في الاقتصاد المعرفي هي: </a:t>
            </a:r>
            <a:endParaRPr lang="ar-SA" sz="2800" b="1" dirty="0" smtClean="0">
              <a:solidFill>
                <a:srgbClr val="0070C0"/>
              </a:solidFill>
              <a:latin typeface="Sakkal Majalla" panose="02000000000000000000" pitchFamily="2" charset="-78"/>
              <a:cs typeface="Sakkal Majalla" panose="02000000000000000000" pitchFamily="2" charset="-78"/>
            </a:endParaRPr>
          </a:p>
          <a:p>
            <a:pPr marL="457200" indent="-457200">
              <a:lnSpc>
                <a:spcPct val="150000"/>
              </a:lnSpc>
              <a:buFont typeface="Arial" panose="020B0604020202020204" pitchFamily="34" charset="0"/>
              <a:buChar char="•"/>
            </a:pPr>
            <a:r>
              <a:rPr lang="ar-SA" sz="2600" dirty="0" smtClean="0">
                <a:solidFill>
                  <a:schemeClr val="tx1"/>
                </a:solidFill>
                <a:latin typeface="Sakkal Majalla" panose="02000000000000000000" pitchFamily="2" charset="-78"/>
                <a:cs typeface="Sakkal Majalla" panose="02000000000000000000" pitchFamily="2" charset="-78"/>
              </a:rPr>
              <a:t>تكنولوجيا </a:t>
            </a:r>
            <a:r>
              <a:rPr lang="ar-SA" sz="2600" dirty="0">
                <a:solidFill>
                  <a:schemeClr val="tx1"/>
                </a:solidFill>
                <a:latin typeface="Sakkal Majalla" panose="02000000000000000000" pitchFamily="2" charset="-78"/>
                <a:cs typeface="Sakkal Majalla" panose="02000000000000000000" pitchFamily="2" charset="-78"/>
              </a:rPr>
              <a:t>المعلومات </a:t>
            </a:r>
            <a:r>
              <a:rPr lang="ar-SA" sz="2600" dirty="0" smtClean="0">
                <a:solidFill>
                  <a:schemeClr val="tx1"/>
                </a:solidFill>
                <a:latin typeface="Sakkal Majalla" panose="02000000000000000000" pitchFamily="2" charset="-78"/>
                <a:cs typeface="Sakkal Majalla" panose="02000000000000000000" pitchFamily="2" charset="-78"/>
              </a:rPr>
              <a:t>والاتصالات</a:t>
            </a:r>
          </a:p>
          <a:p>
            <a:pPr marL="457200" indent="-457200">
              <a:lnSpc>
                <a:spcPct val="150000"/>
              </a:lnSpc>
              <a:buFont typeface="Arial" panose="020B0604020202020204" pitchFamily="34" charset="0"/>
              <a:buChar char="•"/>
            </a:pPr>
            <a:r>
              <a:rPr lang="ar-SA" sz="2600" dirty="0" smtClean="0">
                <a:solidFill>
                  <a:schemeClr val="tx1"/>
                </a:solidFill>
                <a:latin typeface="Sakkal Majalla" panose="02000000000000000000" pitchFamily="2" charset="-78"/>
                <a:cs typeface="Sakkal Majalla" panose="02000000000000000000" pitchFamily="2" charset="-78"/>
              </a:rPr>
              <a:t> البرمجيات</a:t>
            </a:r>
          </a:p>
          <a:p>
            <a:pPr marL="457200" indent="-457200">
              <a:lnSpc>
                <a:spcPct val="150000"/>
              </a:lnSpc>
              <a:buFont typeface="Arial" panose="020B0604020202020204" pitchFamily="34" charset="0"/>
              <a:buChar char="•"/>
            </a:pPr>
            <a:r>
              <a:rPr lang="ar-SA" sz="2600" dirty="0" smtClean="0">
                <a:solidFill>
                  <a:schemeClr val="tx1"/>
                </a:solidFill>
                <a:latin typeface="Sakkal Majalla" panose="02000000000000000000" pitchFamily="2" charset="-78"/>
                <a:cs typeface="Sakkal Majalla" panose="02000000000000000000" pitchFamily="2" charset="-78"/>
              </a:rPr>
              <a:t> </a:t>
            </a:r>
            <a:r>
              <a:rPr lang="ar-SA" sz="2600" dirty="0">
                <a:solidFill>
                  <a:schemeClr val="tx1"/>
                </a:solidFill>
                <a:latin typeface="Sakkal Majalla" panose="02000000000000000000" pitchFamily="2" charset="-78"/>
                <a:cs typeface="Sakkal Majalla" panose="02000000000000000000" pitchFamily="2" charset="-78"/>
              </a:rPr>
              <a:t>والخدمات المرتكزة على المعرفة مثل التصميم والبحث والتسويق. </a:t>
            </a:r>
            <a:endParaRPr lang="ar-SA" sz="2600" dirty="0" smtClean="0">
              <a:solidFill>
                <a:schemeClr val="tx1"/>
              </a:solidFill>
              <a:latin typeface="Sakkal Majalla" panose="02000000000000000000" pitchFamily="2" charset="-78"/>
              <a:cs typeface="Sakkal Majalla" panose="02000000000000000000" pitchFamily="2" charset="-78"/>
            </a:endParaRPr>
          </a:p>
        </p:txBody>
      </p:sp>
      <p:sp>
        <p:nvSpPr>
          <p:cNvPr id="7" name="مستطيل 6"/>
          <p:cNvSpPr/>
          <p:nvPr/>
        </p:nvSpPr>
        <p:spPr>
          <a:xfrm>
            <a:off x="348343" y="322217"/>
            <a:ext cx="11538857" cy="6209211"/>
          </a:xfrm>
          <a:prstGeom prst="rect">
            <a:avLst/>
          </a:prstGeom>
          <a:noFill/>
          <a:ln w="57150">
            <a:solidFill>
              <a:srgbClr val="4FD1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 name="صورة 4"/>
          <p:cNvPicPr>
            <a:picLocks noChangeAspect="1"/>
          </p:cNvPicPr>
          <p:nvPr/>
        </p:nvPicPr>
        <p:blipFill rotWithShape="1">
          <a:blip r:embed="rId2"/>
          <a:srcRect l="1722" r="1445"/>
          <a:stretch/>
        </p:blipFill>
        <p:spPr>
          <a:xfrm>
            <a:off x="535577" y="427063"/>
            <a:ext cx="11312438" cy="2285317"/>
          </a:xfrm>
          <a:prstGeom prst="rect">
            <a:avLst/>
          </a:prstGeom>
        </p:spPr>
      </p:pic>
      <p:sp>
        <p:nvSpPr>
          <p:cNvPr id="10" name="مستطيل مستدير الزوايا 9"/>
          <p:cNvSpPr/>
          <p:nvPr/>
        </p:nvSpPr>
        <p:spPr>
          <a:xfrm>
            <a:off x="644434" y="2939143"/>
            <a:ext cx="4955178" cy="3265714"/>
          </a:xfrm>
          <a:prstGeom prst="roundRect">
            <a:avLst>
              <a:gd name="adj" fmla="val 6608"/>
            </a:avLst>
          </a:prstGeom>
          <a:ln w="38100">
            <a:solidFill>
              <a:srgbClr val="00B0F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1" anchor="ctr"/>
          <a:lstStyle/>
          <a:p>
            <a:pPr algn="ctr">
              <a:lnSpc>
                <a:spcPct val="150000"/>
              </a:lnSpc>
            </a:pPr>
            <a:r>
              <a:rPr lang="ar-SA" sz="2800" dirty="0">
                <a:solidFill>
                  <a:srgbClr val="0070C0"/>
                </a:solidFill>
                <a:latin typeface="Sakkal Majalla" panose="02000000000000000000" pitchFamily="2" charset="-78"/>
                <a:cs typeface="Sakkal Majalla" panose="02000000000000000000" pitchFamily="2" charset="-78"/>
              </a:rPr>
              <a:t>. </a:t>
            </a:r>
            <a:r>
              <a:rPr lang="ar-SA" sz="2800" b="1" dirty="0">
                <a:solidFill>
                  <a:srgbClr val="0070C0"/>
                </a:solidFill>
                <a:latin typeface="Sakkal Majalla" panose="02000000000000000000" pitchFamily="2" charset="-78"/>
                <a:cs typeface="Sakkal Majalla" panose="02000000000000000000" pitchFamily="2" charset="-78"/>
              </a:rPr>
              <a:t>💻💼 </a:t>
            </a:r>
            <a:r>
              <a:rPr lang="ar-SA" sz="2800" b="1" dirty="0" smtClean="0">
                <a:solidFill>
                  <a:srgbClr val="0070C0"/>
                </a:solidFill>
                <a:latin typeface="Sakkal Majalla" panose="02000000000000000000" pitchFamily="2" charset="-78"/>
                <a:cs typeface="Sakkal Majalla" panose="02000000000000000000" pitchFamily="2" charset="-78"/>
              </a:rPr>
              <a:t>يوفر </a:t>
            </a:r>
            <a:r>
              <a:rPr lang="ar-SA" sz="2800" b="1" dirty="0">
                <a:solidFill>
                  <a:srgbClr val="0070C0"/>
                </a:solidFill>
                <a:latin typeface="Sakkal Majalla" panose="02000000000000000000" pitchFamily="2" charset="-78"/>
                <a:cs typeface="Sakkal Majalla" panose="02000000000000000000" pitchFamily="2" charset="-78"/>
              </a:rPr>
              <a:t>الاقتصاد المعرفي مزايا </a:t>
            </a:r>
            <a:r>
              <a:rPr lang="ar-SA" sz="2800" b="1" dirty="0" smtClean="0">
                <a:solidFill>
                  <a:srgbClr val="0070C0"/>
                </a:solidFill>
                <a:latin typeface="Sakkal Majalla" panose="02000000000000000000" pitchFamily="2" charset="-78"/>
                <a:cs typeface="Sakkal Majalla" panose="02000000000000000000" pitchFamily="2" charset="-78"/>
              </a:rPr>
              <a:t>مثل:</a:t>
            </a:r>
          </a:p>
          <a:p>
            <a:pPr marL="457200" indent="-457200">
              <a:lnSpc>
                <a:spcPct val="150000"/>
              </a:lnSpc>
              <a:buFont typeface="Arial" panose="020B0604020202020204" pitchFamily="34" charset="0"/>
              <a:buChar char="•"/>
            </a:pPr>
            <a:r>
              <a:rPr lang="ar-SA" sz="2800" dirty="0" smtClean="0">
                <a:solidFill>
                  <a:schemeClr val="tx1"/>
                </a:solidFill>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خلق فرص عمل ذات جودة </a:t>
            </a:r>
            <a:endParaRPr lang="ar-SA" sz="2800" dirty="0" smtClean="0">
              <a:solidFill>
                <a:schemeClr val="tx1"/>
              </a:solidFill>
              <a:latin typeface="Sakkal Majalla" panose="02000000000000000000" pitchFamily="2" charset="-78"/>
              <a:cs typeface="Sakkal Majalla" panose="02000000000000000000" pitchFamily="2" charset="-78"/>
            </a:endParaRPr>
          </a:p>
          <a:p>
            <a:pPr marL="457200" indent="-457200">
              <a:lnSpc>
                <a:spcPct val="150000"/>
              </a:lnSpc>
              <a:buFont typeface="Arial" panose="020B0604020202020204" pitchFamily="34" charset="0"/>
              <a:buChar char="•"/>
            </a:pPr>
            <a:r>
              <a:rPr lang="ar-SA" sz="2800" dirty="0" smtClean="0">
                <a:solidFill>
                  <a:schemeClr val="tx1"/>
                </a:solidFill>
                <a:latin typeface="Sakkal Majalla" panose="02000000000000000000" pitchFamily="2" charset="-78"/>
                <a:cs typeface="Sakkal Majalla" panose="02000000000000000000" pitchFamily="2" charset="-78"/>
              </a:rPr>
              <a:t>وتحسين </a:t>
            </a:r>
            <a:r>
              <a:rPr lang="ar-SA" sz="2800" dirty="0">
                <a:solidFill>
                  <a:schemeClr val="tx1"/>
                </a:solidFill>
                <a:latin typeface="Sakkal Majalla" panose="02000000000000000000" pitchFamily="2" charset="-78"/>
                <a:cs typeface="Sakkal Majalla" panose="02000000000000000000" pitchFamily="2" charset="-78"/>
              </a:rPr>
              <a:t>الإنتاجية. </a:t>
            </a:r>
          </a:p>
        </p:txBody>
      </p:sp>
    </p:spTree>
    <p:extLst>
      <p:ext uri="{BB962C8B-B14F-4D97-AF65-F5344CB8AC3E}">
        <p14:creationId xmlns:p14="http://schemas.microsoft.com/office/powerpoint/2010/main" val="37933214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444137" y="487681"/>
            <a:ext cx="11321142" cy="2124892"/>
          </a:xfrm>
          <a:prstGeom prst="rect">
            <a:avLst/>
          </a:prstGeom>
          <a:noFill/>
          <a:ln w="19050">
            <a:prstDash val="sysDot"/>
          </a:ln>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sp>
        <p:nvSpPr>
          <p:cNvPr id="3" name="عنصر نائب للمحتوى 2"/>
          <p:cNvSpPr>
            <a:spLocks noGrp="1"/>
          </p:cNvSpPr>
          <p:nvPr>
            <p:ph idx="1"/>
          </p:nvPr>
        </p:nvSpPr>
        <p:spPr>
          <a:xfrm>
            <a:off x="444137" y="235131"/>
            <a:ext cx="11181805" cy="6400800"/>
          </a:xfrm>
        </p:spPr>
        <p:txBody>
          <a:bodyPr>
            <a:normAutofit/>
          </a:bodyPr>
          <a:lstStyle/>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a:p>
            <a:endParaRPr lang="ar-SA" dirty="0" smtClean="0">
              <a:latin typeface="Sakkal Majalla" panose="02000000000000000000" pitchFamily="2" charset="-78"/>
              <a:cs typeface="Sakkal Majalla" panose="02000000000000000000" pitchFamily="2" charset="-78"/>
            </a:endParaRPr>
          </a:p>
        </p:txBody>
      </p:sp>
      <p:sp>
        <p:nvSpPr>
          <p:cNvPr id="7" name="مستطيل 6"/>
          <p:cNvSpPr/>
          <p:nvPr/>
        </p:nvSpPr>
        <p:spPr>
          <a:xfrm>
            <a:off x="348343" y="322217"/>
            <a:ext cx="11538857" cy="6313714"/>
          </a:xfrm>
          <a:prstGeom prst="rect">
            <a:avLst/>
          </a:prstGeom>
          <a:noFill/>
          <a:ln w="57150">
            <a:solidFill>
              <a:srgbClr val="4FD1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 name="صورة 4"/>
          <p:cNvPicPr>
            <a:picLocks noChangeAspect="1"/>
          </p:cNvPicPr>
          <p:nvPr/>
        </p:nvPicPr>
        <p:blipFill rotWithShape="1">
          <a:blip r:embed="rId2"/>
          <a:srcRect l="1835" r="1331"/>
          <a:stretch/>
        </p:blipFill>
        <p:spPr>
          <a:xfrm>
            <a:off x="444137" y="322217"/>
            <a:ext cx="11434354" cy="2177143"/>
          </a:xfrm>
          <a:prstGeom prst="rect">
            <a:avLst/>
          </a:prstGeom>
        </p:spPr>
      </p:pic>
      <p:sp>
        <p:nvSpPr>
          <p:cNvPr id="2" name="مستطيل مستدير الزوايا 1"/>
          <p:cNvSpPr/>
          <p:nvPr/>
        </p:nvSpPr>
        <p:spPr>
          <a:xfrm>
            <a:off x="535576" y="2499360"/>
            <a:ext cx="11138263" cy="4036422"/>
          </a:xfrm>
          <a:prstGeom prst="roundRect">
            <a:avLst>
              <a:gd name="adj" fmla="val 6608"/>
            </a:avLst>
          </a:prstGeom>
          <a:ln w="38100">
            <a:solidFill>
              <a:srgbClr val="00B0F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1" anchor="ctr"/>
          <a:lstStyle/>
          <a:p>
            <a:pPr>
              <a:lnSpc>
                <a:spcPct val="150000"/>
              </a:lnSpc>
            </a:pPr>
            <a:r>
              <a:rPr lang="ar-SA" sz="2400" dirty="0" smtClean="0">
                <a:solidFill>
                  <a:srgbClr val="0070C0"/>
                </a:solidFill>
                <a:latin typeface="Sakkal Majalla" panose="02000000000000000000" pitchFamily="2" charset="-78"/>
                <a:cs typeface="Sakkal Majalla" panose="02000000000000000000" pitchFamily="2" charset="-78"/>
              </a:rPr>
              <a:t>🌍🚀 </a:t>
            </a:r>
            <a:r>
              <a:rPr lang="ar-SA" sz="2400" b="1" dirty="0">
                <a:solidFill>
                  <a:srgbClr val="0070C0"/>
                </a:solidFill>
                <a:latin typeface="Sakkal Majalla" panose="02000000000000000000" pitchFamily="2" charset="-78"/>
                <a:cs typeface="Sakkal Majalla" panose="02000000000000000000" pitchFamily="2" charset="-78"/>
              </a:rPr>
              <a:t>يمكن تعزيز الاقتصاد المعرفي في الدول النامية عن طريق: </a:t>
            </a:r>
            <a:endParaRPr lang="ar-SA" sz="2400" b="1" dirty="0" smtClean="0">
              <a:solidFill>
                <a:srgbClr val="0070C0"/>
              </a:solidFill>
              <a:latin typeface="Sakkal Majalla" panose="02000000000000000000" pitchFamily="2" charset="-78"/>
              <a:cs typeface="Sakkal Majalla" panose="02000000000000000000" pitchFamily="2" charset="-78"/>
            </a:endParaRPr>
          </a:p>
          <a:p>
            <a:pPr marL="457200" indent="-457200">
              <a:lnSpc>
                <a:spcPct val="150000"/>
              </a:lnSpc>
              <a:buFont typeface="+mj-lt"/>
              <a:buAutoNum type="arabicPeriod"/>
            </a:pPr>
            <a:r>
              <a:rPr lang="ar-SA" sz="2400" dirty="0" smtClean="0">
                <a:solidFill>
                  <a:schemeClr val="tx1"/>
                </a:solidFill>
                <a:latin typeface="Sakkal Majalla" panose="02000000000000000000" pitchFamily="2" charset="-78"/>
                <a:cs typeface="Sakkal Majalla" panose="02000000000000000000" pitchFamily="2" charset="-78"/>
              </a:rPr>
              <a:t>تطوير </a:t>
            </a:r>
            <a:r>
              <a:rPr lang="ar-SA" sz="2400" dirty="0">
                <a:solidFill>
                  <a:schemeClr val="tx1"/>
                </a:solidFill>
                <a:latin typeface="Sakkal Majalla" panose="02000000000000000000" pitchFamily="2" charset="-78"/>
                <a:cs typeface="Sakkal Majalla" panose="02000000000000000000" pitchFamily="2" charset="-78"/>
              </a:rPr>
              <a:t>الموارد </a:t>
            </a:r>
            <a:r>
              <a:rPr lang="ar-SA" sz="2400" dirty="0" smtClean="0">
                <a:solidFill>
                  <a:schemeClr val="tx1"/>
                </a:solidFill>
                <a:latin typeface="Sakkal Majalla" panose="02000000000000000000" pitchFamily="2" charset="-78"/>
                <a:cs typeface="Sakkal Majalla" panose="02000000000000000000" pitchFamily="2" charset="-78"/>
              </a:rPr>
              <a:t>البشرية</a:t>
            </a:r>
          </a:p>
          <a:p>
            <a:pPr marL="457200" indent="-457200">
              <a:lnSpc>
                <a:spcPct val="150000"/>
              </a:lnSpc>
              <a:buFont typeface="+mj-lt"/>
              <a:buAutoNum type="arabicPeriod"/>
            </a:pPr>
            <a:r>
              <a:rPr lang="ar-SA" sz="2400" dirty="0" smtClean="0">
                <a:solidFill>
                  <a:schemeClr val="tx1"/>
                </a:solidFill>
                <a:latin typeface="Sakkal Majalla" panose="02000000000000000000" pitchFamily="2" charset="-78"/>
                <a:cs typeface="Sakkal Majalla" panose="02000000000000000000" pitchFamily="2" charset="-78"/>
              </a:rPr>
              <a:t>تشجيع </a:t>
            </a:r>
            <a:r>
              <a:rPr lang="ar-SA" sz="2400" dirty="0">
                <a:solidFill>
                  <a:schemeClr val="tx1"/>
                </a:solidFill>
                <a:latin typeface="Sakkal Majalla" panose="02000000000000000000" pitchFamily="2" charset="-78"/>
                <a:cs typeface="Sakkal Majalla" panose="02000000000000000000" pitchFamily="2" charset="-78"/>
              </a:rPr>
              <a:t>الابتكار وريادة </a:t>
            </a:r>
            <a:r>
              <a:rPr lang="ar-SA" sz="2400" dirty="0" smtClean="0">
                <a:solidFill>
                  <a:schemeClr val="tx1"/>
                </a:solidFill>
                <a:latin typeface="Sakkal Majalla" panose="02000000000000000000" pitchFamily="2" charset="-78"/>
                <a:cs typeface="Sakkal Majalla" panose="02000000000000000000" pitchFamily="2" charset="-78"/>
              </a:rPr>
              <a:t>الأعمال</a:t>
            </a:r>
          </a:p>
          <a:p>
            <a:pPr marL="457200" indent="-457200">
              <a:lnSpc>
                <a:spcPct val="150000"/>
              </a:lnSpc>
              <a:buFont typeface="+mj-lt"/>
              <a:buAutoNum type="arabicPeriod"/>
            </a:pPr>
            <a:r>
              <a:rPr lang="ar-SA" sz="2400" dirty="0" smtClean="0">
                <a:solidFill>
                  <a:schemeClr val="tx1"/>
                </a:solidFill>
                <a:latin typeface="Sakkal Majalla" panose="02000000000000000000" pitchFamily="2" charset="-78"/>
                <a:cs typeface="Sakkal Majalla" panose="02000000000000000000" pitchFamily="2" charset="-78"/>
              </a:rPr>
              <a:t> </a:t>
            </a:r>
            <a:r>
              <a:rPr lang="ar-SA" sz="2400" dirty="0">
                <a:solidFill>
                  <a:schemeClr val="tx1"/>
                </a:solidFill>
                <a:latin typeface="Sakkal Majalla" panose="02000000000000000000" pitchFamily="2" charset="-78"/>
                <a:cs typeface="Sakkal Majalla" panose="02000000000000000000" pitchFamily="2" charset="-78"/>
              </a:rPr>
              <a:t>تطوير البنية التحتية لتكنولوجيا </a:t>
            </a:r>
            <a:r>
              <a:rPr lang="ar-SA" sz="2400" dirty="0" smtClean="0">
                <a:solidFill>
                  <a:schemeClr val="tx1"/>
                </a:solidFill>
                <a:latin typeface="Sakkal Majalla" panose="02000000000000000000" pitchFamily="2" charset="-78"/>
                <a:cs typeface="Sakkal Majalla" panose="02000000000000000000" pitchFamily="2" charset="-78"/>
              </a:rPr>
              <a:t>المعلومات</a:t>
            </a:r>
          </a:p>
          <a:p>
            <a:pPr marL="457200" indent="-457200">
              <a:lnSpc>
                <a:spcPct val="150000"/>
              </a:lnSpc>
              <a:buFont typeface="+mj-lt"/>
              <a:buAutoNum type="arabicPeriod"/>
            </a:pPr>
            <a:r>
              <a:rPr lang="ar-SA" sz="2400" dirty="0" smtClean="0">
                <a:solidFill>
                  <a:schemeClr val="tx1"/>
                </a:solidFill>
                <a:latin typeface="Sakkal Majalla" panose="02000000000000000000" pitchFamily="2" charset="-78"/>
                <a:cs typeface="Sakkal Majalla" panose="02000000000000000000" pitchFamily="2" charset="-78"/>
              </a:rPr>
              <a:t> </a:t>
            </a:r>
            <a:r>
              <a:rPr lang="ar-SA" sz="2400" dirty="0">
                <a:solidFill>
                  <a:schemeClr val="tx1"/>
                </a:solidFill>
                <a:latin typeface="Sakkal Majalla" panose="02000000000000000000" pitchFamily="2" charset="-78"/>
                <a:cs typeface="Sakkal Majalla" panose="02000000000000000000" pitchFamily="2" charset="-78"/>
              </a:rPr>
              <a:t>تعزيز الاستثمار في البحث </a:t>
            </a:r>
            <a:r>
              <a:rPr lang="ar-SA" sz="2400" dirty="0" smtClean="0">
                <a:solidFill>
                  <a:schemeClr val="tx1"/>
                </a:solidFill>
                <a:latin typeface="Sakkal Majalla" panose="02000000000000000000" pitchFamily="2" charset="-78"/>
                <a:cs typeface="Sakkal Majalla" panose="02000000000000000000" pitchFamily="2" charset="-78"/>
              </a:rPr>
              <a:t>والتطوير</a:t>
            </a:r>
          </a:p>
          <a:p>
            <a:pPr marL="457200" indent="-457200">
              <a:lnSpc>
                <a:spcPct val="150000"/>
              </a:lnSpc>
              <a:buFont typeface="+mj-lt"/>
              <a:buAutoNum type="arabicPeriod"/>
            </a:pPr>
            <a:r>
              <a:rPr lang="ar-SA" sz="2400" dirty="0" smtClean="0">
                <a:solidFill>
                  <a:schemeClr val="tx1"/>
                </a:solidFill>
                <a:latin typeface="Sakkal Majalla" panose="02000000000000000000" pitchFamily="2" charset="-78"/>
                <a:cs typeface="Sakkal Majalla" panose="02000000000000000000" pitchFamily="2" charset="-78"/>
              </a:rPr>
              <a:t> </a:t>
            </a:r>
            <a:r>
              <a:rPr lang="ar-SA" sz="2400" dirty="0">
                <a:solidFill>
                  <a:schemeClr val="tx1"/>
                </a:solidFill>
                <a:latin typeface="Sakkal Majalla" panose="02000000000000000000" pitchFamily="2" charset="-78"/>
                <a:cs typeface="Sakkal Majalla" panose="02000000000000000000" pitchFamily="2" charset="-78"/>
              </a:rPr>
              <a:t>والتنسيق مع مؤسسات المعرفة العالمية. </a:t>
            </a:r>
            <a:endParaRPr lang="ar-SA" sz="2400" dirty="0" smtClean="0">
              <a:solidFill>
                <a:schemeClr val="tx1"/>
              </a:solidFill>
              <a:latin typeface="Sakkal Majalla" panose="02000000000000000000" pitchFamily="2" charset="-78"/>
              <a:cs typeface="Sakkal Majalla" panose="02000000000000000000" pitchFamily="2" charset="-78"/>
            </a:endParaRPr>
          </a:p>
          <a:p>
            <a:pPr>
              <a:lnSpc>
                <a:spcPct val="150000"/>
              </a:lnSpc>
            </a:pPr>
            <a:r>
              <a:rPr lang="ar-SA" sz="2400" dirty="0">
                <a:solidFill>
                  <a:srgbClr val="0070C0"/>
                </a:solidFill>
                <a:latin typeface="Sakkal Majalla" panose="02000000000000000000" pitchFamily="2" charset="-78"/>
                <a:cs typeface="Sakkal Majalla" panose="02000000000000000000" pitchFamily="2" charset="-78"/>
              </a:rPr>
              <a:t>🌍🚀 </a:t>
            </a:r>
            <a:r>
              <a:rPr lang="ar-SA" sz="2400" dirty="0" smtClean="0">
                <a:solidFill>
                  <a:schemeClr val="tx1"/>
                </a:solidFill>
                <a:latin typeface="Sakkal Majalla" panose="02000000000000000000" pitchFamily="2" charset="-78"/>
                <a:cs typeface="Sakkal Majalla" panose="02000000000000000000" pitchFamily="2" charset="-78"/>
              </a:rPr>
              <a:t>يجب </a:t>
            </a:r>
            <a:r>
              <a:rPr lang="ar-SA" sz="2400" dirty="0">
                <a:solidFill>
                  <a:schemeClr val="tx1"/>
                </a:solidFill>
                <a:latin typeface="Sakkal Majalla" panose="02000000000000000000" pitchFamily="2" charset="-78"/>
                <a:cs typeface="Sakkal Majalla" panose="02000000000000000000" pitchFamily="2" charset="-78"/>
              </a:rPr>
              <a:t>على الحكومات وضع سياسات فاعلة لتحقيق ذلك. </a:t>
            </a:r>
          </a:p>
        </p:txBody>
      </p:sp>
    </p:spTree>
    <p:extLst>
      <p:ext uri="{BB962C8B-B14F-4D97-AF65-F5344CB8AC3E}">
        <p14:creationId xmlns:p14="http://schemas.microsoft.com/office/powerpoint/2010/main" val="24388871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شكل حر 18"/>
          <p:cNvSpPr/>
          <p:nvPr/>
        </p:nvSpPr>
        <p:spPr>
          <a:xfrm>
            <a:off x="330926" y="2864170"/>
            <a:ext cx="11852366" cy="1620744"/>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شكل حر 17"/>
          <p:cNvSpPr/>
          <p:nvPr/>
        </p:nvSpPr>
        <p:spPr>
          <a:xfrm>
            <a:off x="1097281" y="2072640"/>
            <a:ext cx="11094719" cy="1811226"/>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solidFill>
            <a:srgbClr val="9BE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عنوان 1"/>
          <p:cNvSpPr txBox="1">
            <a:spLocks/>
          </p:cNvSpPr>
          <p:nvPr/>
        </p:nvSpPr>
        <p:spPr>
          <a:xfrm>
            <a:off x="2595154" y="2072640"/>
            <a:ext cx="7654835" cy="18112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ar-SA" dirty="0" smtClean="0">
                <a:ln>
                  <a:solidFill>
                    <a:sysClr val="windowText" lastClr="000000"/>
                  </a:solidFill>
                </a:ln>
                <a:solidFill>
                  <a:schemeClr val="bg1"/>
                </a:solidFill>
                <a:latin typeface="Sakkal Majalla" panose="02000000000000000000" pitchFamily="2" charset="-78"/>
                <a:cs typeface="PT Bold Heading" panose="02010400000000000000" pitchFamily="2" charset="-78"/>
              </a:rPr>
              <a:t>أسئلة مراجعة الدرس السابق</a:t>
            </a:r>
          </a:p>
          <a:p>
            <a:pPr algn="ctr"/>
            <a:r>
              <a:rPr lang="ar-SA" dirty="0" smtClean="0">
                <a:ln>
                  <a:solidFill>
                    <a:sysClr val="windowText" lastClr="000000"/>
                  </a:solidFill>
                </a:ln>
                <a:solidFill>
                  <a:schemeClr val="bg1"/>
                </a:solidFill>
                <a:latin typeface="Sakkal Majalla" panose="02000000000000000000" pitchFamily="2" charset="-78"/>
                <a:cs typeface="PT Bold Heading" panose="02010400000000000000" pitchFamily="2" charset="-78"/>
              </a:rPr>
              <a:t> </a:t>
            </a:r>
            <a:r>
              <a:rPr lang="ar-SA" dirty="0" smtClean="0">
                <a:ln>
                  <a:solidFill>
                    <a:sysClr val="windowText" lastClr="000000"/>
                  </a:solidFill>
                </a:ln>
                <a:solidFill>
                  <a:schemeClr val="bg1"/>
                </a:solidFill>
                <a:latin typeface="Sakkal Majalla" panose="02000000000000000000" pitchFamily="2" charset="-78"/>
                <a:cs typeface="PT Bold Heading" panose="02010400000000000000" pitchFamily="2" charset="-78"/>
              </a:rPr>
              <a:t>الاقتصاد المعرفي</a:t>
            </a:r>
            <a:endParaRPr lang="ar-SA" dirty="0">
              <a:ln>
                <a:solidFill>
                  <a:sysClr val="windowText" lastClr="000000"/>
                </a:solidFill>
              </a:ln>
              <a:solidFill>
                <a:schemeClr val="bg1"/>
              </a:solidFill>
              <a:cs typeface="PT Bold Heading" panose="02010400000000000000" pitchFamily="2" charset="-78"/>
            </a:endParaRPr>
          </a:p>
        </p:txBody>
      </p:sp>
      <p:sp>
        <p:nvSpPr>
          <p:cNvPr id="17" name="مستطيل 16"/>
          <p:cNvSpPr/>
          <p:nvPr/>
        </p:nvSpPr>
        <p:spPr>
          <a:xfrm>
            <a:off x="113212" y="94141"/>
            <a:ext cx="11948160" cy="6672419"/>
          </a:xfrm>
          <a:prstGeom prst="rect">
            <a:avLst/>
          </a:prstGeom>
          <a:noFill/>
          <a:ln w="57150">
            <a:solidFill>
              <a:srgbClr val="4FD1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5298799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a:xfrm>
            <a:off x="1639387" y="1115614"/>
            <a:ext cx="9601200" cy="715962"/>
          </a:xfrm>
        </p:spPr>
        <p:txBody>
          <a:bodyPr>
            <a:normAutofit/>
          </a:bodyPr>
          <a:lstStyle/>
          <a:p>
            <a:pPr algn="ctr"/>
            <a:r>
              <a:rPr lang="ar-SA" dirty="0">
                <a:solidFill>
                  <a:srgbClr val="FF0000"/>
                </a:solidFill>
                <a:cs typeface="PT Bold Heading" panose="02010400000000000000" pitchFamily="2" charset="-78"/>
              </a:rPr>
              <a:t>صح او خطاء</a:t>
            </a:r>
          </a:p>
        </p:txBody>
      </p:sp>
      <p:graphicFrame>
        <p:nvGraphicFramePr>
          <p:cNvPr id="4" name="عنصر نائب للمحتوى 3"/>
          <p:cNvGraphicFramePr>
            <a:graphicFrameLocks noGrp="1"/>
          </p:cNvGraphicFramePr>
          <p:nvPr>
            <p:ph idx="4294967295"/>
            <p:extLst>
              <p:ext uri="{D42A27DB-BD31-4B8C-83A1-F6EECF244321}">
                <p14:modId xmlns:p14="http://schemas.microsoft.com/office/powerpoint/2010/main" val="4047535895"/>
              </p:ext>
            </p:extLst>
          </p:nvPr>
        </p:nvGraphicFramePr>
        <p:xfrm>
          <a:off x="809896" y="2009118"/>
          <a:ext cx="10789921" cy="3379775"/>
        </p:xfrm>
        <a:graphic>
          <a:graphicData uri="http://schemas.openxmlformats.org/drawingml/2006/table">
            <a:tbl>
              <a:tblPr rtl="1" firstRow="1" bandRow="1">
                <a:tableStyleId>{5940675A-B579-460E-94D1-54222C63F5DA}</a:tableStyleId>
              </a:tblPr>
              <a:tblGrid>
                <a:gridCol w="654074"/>
                <a:gridCol w="8402840"/>
                <a:gridCol w="1733007"/>
              </a:tblGrid>
              <a:tr h="523555">
                <a:tc>
                  <a:txBody>
                    <a:bodyPr/>
                    <a:lstStyle/>
                    <a:p>
                      <a:pPr algn="ctr" rtl="1"/>
                      <a:r>
                        <a:rPr lang="ar-SA" sz="2400" b="1" dirty="0" smtClean="0">
                          <a:solidFill>
                            <a:srgbClr val="FF0000"/>
                          </a:solidFill>
                          <a:latin typeface="Sakkal Majalla" panose="02000000000000000000" pitchFamily="2" charset="-78"/>
                          <a:cs typeface="Sakkal Majalla" panose="02000000000000000000" pitchFamily="2" charset="-78"/>
                        </a:rPr>
                        <a:t>م</a:t>
                      </a:r>
                      <a:endParaRPr lang="ar-SA" sz="2400" b="1" dirty="0">
                        <a:solidFill>
                          <a:srgbClr val="FF0000"/>
                        </a:solidFill>
                        <a:latin typeface="Sakkal Majalla" panose="02000000000000000000" pitchFamily="2" charset="-78"/>
                        <a:cs typeface="Sakkal Majalla" panose="02000000000000000000" pitchFamily="2" charset="-78"/>
                      </a:endParaRPr>
                    </a:p>
                  </a:txBody>
                  <a:tcPr/>
                </a:tc>
                <a:tc>
                  <a:txBody>
                    <a:bodyPr/>
                    <a:lstStyle/>
                    <a:p>
                      <a:pPr algn="r" rtl="1"/>
                      <a:r>
                        <a:rPr lang="ar-SA" sz="2400" b="1" dirty="0" smtClean="0">
                          <a:solidFill>
                            <a:srgbClr val="FF0000"/>
                          </a:solidFill>
                          <a:latin typeface="Sakkal Majalla" panose="02000000000000000000" pitchFamily="2" charset="-78"/>
                          <a:cs typeface="Sakkal Majalla" panose="02000000000000000000" pitchFamily="2" charset="-78"/>
                        </a:rPr>
                        <a:t>اجيبي بصح</a:t>
                      </a:r>
                      <a:r>
                        <a:rPr lang="ar-SA" sz="2400" b="1" baseline="0" dirty="0" smtClean="0">
                          <a:solidFill>
                            <a:srgbClr val="FF0000"/>
                          </a:solidFill>
                          <a:latin typeface="Sakkal Majalla" panose="02000000000000000000" pitchFamily="2" charset="-78"/>
                          <a:cs typeface="Sakkal Majalla" panose="02000000000000000000" pitchFamily="2" charset="-78"/>
                        </a:rPr>
                        <a:t> أو خطأ على الأسئلة التالية:</a:t>
                      </a:r>
                      <a:endParaRPr lang="ar-SA" sz="2400" b="1" dirty="0">
                        <a:solidFill>
                          <a:srgbClr val="FF0000"/>
                        </a:solidFill>
                        <a:latin typeface="Sakkal Majalla" panose="02000000000000000000" pitchFamily="2" charset="-78"/>
                        <a:cs typeface="Sakkal Majalla" panose="02000000000000000000" pitchFamily="2" charset="-78"/>
                      </a:endParaRPr>
                    </a:p>
                  </a:txBody>
                  <a:tcPr/>
                </a:tc>
                <a:tc>
                  <a:txBody>
                    <a:bodyPr/>
                    <a:lstStyle/>
                    <a:p>
                      <a:pPr algn="ctr" rtl="1"/>
                      <a:r>
                        <a:rPr lang="ar-SA" sz="2400" b="1" dirty="0" smtClean="0">
                          <a:solidFill>
                            <a:schemeClr val="tx1"/>
                          </a:solidFill>
                          <a:latin typeface="Sakkal Majalla" panose="02000000000000000000" pitchFamily="2" charset="-78"/>
                          <a:cs typeface="Sakkal Majalla" panose="02000000000000000000" pitchFamily="2" charset="-78"/>
                        </a:rPr>
                        <a:t>الإجابة</a:t>
                      </a:r>
                      <a:endParaRPr lang="ar-SA" sz="2400" b="1" dirty="0">
                        <a:solidFill>
                          <a:schemeClr val="tx1"/>
                        </a:solidFill>
                        <a:latin typeface="Sakkal Majalla" panose="02000000000000000000" pitchFamily="2" charset="-78"/>
                        <a:cs typeface="Sakkal Majalla" panose="02000000000000000000" pitchFamily="2" charset="-78"/>
                      </a:endParaRPr>
                    </a:p>
                  </a:txBody>
                  <a:tcPr/>
                </a:tc>
              </a:tr>
              <a:tr h="523555">
                <a:tc>
                  <a:txBody>
                    <a:bodyPr/>
                    <a:lstStyle/>
                    <a:p>
                      <a:pPr algn="ctr" rtl="1"/>
                      <a:r>
                        <a:rPr lang="ar-SA" sz="2400" b="1" dirty="0" smtClean="0">
                          <a:latin typeface="Sakkal Majalla" panose="02000000000000000000" pitchFamily="2" charset="-78"/>
                          <a:cs typeface="Sakkal Majalla" panose="02000000000000000000" pitchFamily="2" charset="-78"/>
                        </a:rPr>
                        <a:t>1</a:t>
                      </a:r>
                      <a:endParaRPr lang="ar-SA" sz="2400" b="1" dirty="0">
                        <a:latin typeface="Sakkal Majalla" panose="02000000000000000000" pitchFamily="2" charset="-78"/>
                        <a:cs typeface="Sakkal Majalla" panose="02000000000000000000" pitchFamily="2" charset="-78"/>
                      </a:endParaRPr>
                    </a:p>
                  </a:txBody>
                  <a:tcPr/>
                </a:tc>
                <a:tc>
                  <a:txBody>
                    <a:bodyPr/>
                    <a:lstStyle/>
                    <a:p>
                      <a:pPr algn="r" rtl="1"/>
                      <a:r>
                        <a:rPr lang="ar-SA" sz="2200" b="1" dirty="0" smtClean="0">
                          <a:latin typeface="Sakkal Majalla" panose="02000000000000000000" pitchFamily="2" charset="-78"/>
                          <a:cs typeface="Sakkal Majalla" panose="02000000000000000000" pitchFamily="2" charset="-78"/>
                        </a:rPr>
                        <a:t>1. تعتمد فلسفية الاقتصاد المعرفي على أن المعرفة و الابتكار</a:t>
                      </a:r>
                      <a:r>
                        <a:rPr lang="ar-SA" sz="2200" b="1" baseline="0" dirty="0" smtClean="0">
                          <a:latin typeface="Sakkal Majalla" panose="02000000000000000000" pitchFamily="2" charset="-78"/>
                          <a:cs typeface="Sakkal Majalla" panose="02000000000000000000" pitchFamily="2" charset="-78"/>
                        </a:rPr>
                        <a:t> هما مصدر القوة الاقتصادية الحقيقية</a:t>
                      </a:r>
                      <a:r>
                        <a:rPr lang="ar-SA" sz="2200" b="1" dirty="0" smtClean="0">
                          <a:latin typeface="Sakkal Majalla" panose="02000000000000000000" pitchFamily="2" charset="-78"/>
                          <a:cs typeface="Sakkal Majalla" panose="02000000000000000000" pitchFamily="2" charset="-78"/>
                        </a:rPr>
                        <a:t>.</a:t>
                      </a:r>
                      <a:endParaRPr lang="ar-SA" sz="2200" b="1" dirty="0">
                        <a:latin typeface="Sakkal Majalla" panose="02000000000000000000" pitchFamily="2" charset="-78"/>
                        <a:cs typeface="Sakkal Majalla" panose="02000000000000000000" pitchFamily="2" charset="-78"/>
                      </a:endParaRPr>
                    </a:p>
                  </a:txBody>
                  <a:tcPr/>
                </a:tc>
                <a:tc>
                  <a:txBody>
                    <a:bodyPr/>
                    <a:lstStyle/>
                    <a:p>
                      <a:endParaRPr lang="ar-SA"/>
                    </a:p>
                  </a:txBody>
                  <a:tcPr anchor="ctr"/>
                </a:tc>
              </a:tr>
              <a:tr h="523555">
                <a:tc>
                  <a:txBody>
                    <a:bodyPr/>
                    <a:lstStyle/>
                    <a:p>
                      <a:pPr algn="ctr" rtl="1"/>
                      <a:r>
                        <a:rPr lang="ar-SA" sz="2400" b="1" dirty="0" smtClean="0">
                          <a:latin typeface="Sakkal Majalla" panose="02000000000000000000" pitchFamily="2" charset="-78"/>
                          <a:cs typeface="Sakkal Majalla" panose="02000000000000000000" pitchFamily="2" charset="-78"/>
                        </a:rPr>
                        <a:t>2</a:t>
                      </a:r>
                      <a:endParaRPr lang="ar-SA" sz="2400" b="1" dirty="0">
                        <a:latin typeface="Sakkal Majalla" panose="02000000000000000000" pitchFamily="2" charset="-78"/>
                        <a:cs typeface="Sakkal Majalla" panose="02000000000000000000" pitchFamily="2" charset="-78"/>
                      </a:endParaRPr>
                    </a:p>
                  </a:txBody>
                  <a:tcPr/>
                </a:tc>
                <a:tc>
                  <a:txBody>
                    <a:bodyPr/>
                    <a:lstStyle/>
                    <a:p>
                      <a:pPr algn="r" rtl="1"/>
                      <a:r>
                        <a:rPr lang="ar-SA" sz="2200" b="1" dirty="0" smtClean="0">
                          <a:latin typeface="Sakkal Majalla" panose="02000000000000000000" pitchFamily="2" charset="-78"/>
                          <a:cs typeface="Sakkal Majalla" panose="02000000000000000000" pitchFamily="2" charset="-78"/>
                        </a:rPr>
                        <a:t>2. أصبح</a:t>
                      </a:r>
                      <a:r>
                        <a:rPr lang="ar-SA" sz="2200" b="1" baseline="0" dirty="0" smtClean="0">
                          <a:latin typeface="Sakkal Majalla" panose="02000000000000000000" pitchFamily="2" charset="-78"/>
                          <a:cs typeface="Sakkal Majalla" panose="02000000000000000000" pitchFamily="2" charset="-78"/>
                        </a:rPr>
                        <a:t> الاهتمام باقتصاد المعرفة و الاقتصاد الرقمي في مقدمة التركيز التنموي للدول</a:t>
                      </a:r>
                      <a:r>
                        <a:rPr lang="ar-SA" sz="2200" b="1" dirty="0" smtClean="0">
                          <a:latin typeface="Sakkal Majalla" panose="02000000000000000000" pitchFamily="2" charset="-78"/>
                          <a:cs typeface="Sakkal Majalla" panose="02000000000000000000" pitchFamily="2" charset="-78"/>
                        </a:rPr>
                        <a:t>.  </a:t>
                      </a:r>
                    </a:p>
                  </a:txBody>
                  <a:tcPr/>
                </a:tc>
                <a:tc>
                  <a:txBody>
                    <a:bodyPr/>
                    <a:lstStyle/>
                    <a:p>
                      <a:endParaRPr lang="ar-SA"/>
                    </a:p>
                  </a:txBody>
                  <a:tcPr anchor="ctr"/>
                </a:tc>
              </a:tr>
              <a:tr h="523555">
                <a:tc>
                  <a:txBody>
                    <a:bodyPr/>
                    <a:lstStyle/>
                    <a:p>
                      <a:pPr algn="ctr" rtl="1"/>
                      <a:r>
                        <a:rPr lang="ar-SA" sz="2400" b="1" dirty="0" smtClean="0">
                          <a:latin typeface="Sakkal Majalla" panose="02000000000000000000" pitchFamily="2" charset="-78"/>
                          <a:cs typeface="Sakkal Majalla" panose="02000000000000000000" pitchFamily="2" charset="-78"/>
                        </a:rPr>
                        <a:t>3</a:t>
                      </a:r>
                      <a:endParaRPr lang="ar-SA" sz="2400" b="1" dirty="0">
                        <a:latin typeface="Sakkal Majalla" panose="02000000000000000000" pitchFamily="2" charset="-78"/>
                        <a:cs typeface="Sakkal Majalla" panose="02000000000000000000" pitchFamily="2" charset="-78"/>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SA" sz="2200" b="1" dirty="0" smtClean="0">
                          <a:latin typeface="Sakkal Majalla" panose="02000000000000000000" pitchFamily="2" charset="-78"/>
                          <a:cs typeface="Sakkal Majalla" panose="02000000000000000000" pitchFamily="2" charset="-78"/>
                        </a:rPr>
                        <a:t>3. اقتصاد المعرفة لا يعتمد بشكل كبير على التعليم الابداعي.</a:t>
                      </a:r>
                    </a:p>
                  </a:txBody>
                  <a:tcPr/>
                </a:tc>
                <a:tc>
                  <a:txBody>
                    <a:bodyPr/>
                    <a:lstStyle/>
                    <a:p>
                      <a:endParaRPr lang="ar-SA"/>
                    </a:p>
                  </a:txBody>
                  <a:tcPr anchor="ctr"/>
                </a:tc>
              </a:tr>
              <a:tr h="523555">
                <a:tc>
                  <a:txBody>
                    <a:bodyPr/>
                    <a:lstStyle/>
                    <a:p>
                      <a:pPr algn="ctr" rtl="1"/>
                      <a:r>
                        <a:rPr lang="ar-SA" sz="2400" b="1" dirty="0" smtClean="0">
                          <a:latin typeface="Sakkal Majalla" panose="02000000000000000000" pitchFamily="2" charset="-78"/>
                          <a:cs typeface="Sakkal Majalla" panose="02000000000000000000" pitchFamily="2" charset="-78"/>
                        </a:rPr>
                        <a:t>4</a:t>
                      </a:r>
                      <a:endParaRPr lang="ar-SA" sz="2400" b="1" dirty="0">
                        <a:latin typeface="Sakkal Majalla" panose="02000000000000000000" pitchFamily="2" charset="-78"/>
                        <a:cs typeface="Sakkal Majalla" panose="02000000000000000000" pitchFamily="2" charset="-78"/>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SA" sz="2200" b="1" dirty="0" smtClean="0">
                          <a:latin typeface="Sakkal Majalla" panose="02000000000000000000" pitchFamily="2" charset="-78"/>
                          <a:cs typeface="Sakkal Majalla" panose="02000000000000000000" pitchFamily="2" charset="-78"/>
                        </a:rPr>
                        <a:t>4. لا يعد الاقتصاد المعرفي أكثر تطوراً مقارنة بالاقتصادات التقليدية.</a:t>
                      </a:r>
                    </a:p>
                  </a:txBody>
                  <a:tcPr/>
                </a:tc>
                <a:tc>
                  <a:txBody>
                    <a:bodyPr/>
                    <a:lstStyle/>
                    <a:p>
                      <a:endParaRPr lang="ar-SA"/>
                    </a:p>
                  </a:txBody>
                  <a:tcPr anchor="ctr"/>
                </a:tc>
              </a:tr>
              <a:tr h="523555">
                <a:tc>
                  <a:txBody>
                    <a:bodyPr/>
                    <a:lstStyle/>
                    <a:p>
                      <a:pPr algn="ctr" rtl="1"/>
                      <a:r>
                        <a:rPr lang="ar-SA" sz="2400" b="1" dirty="0" smtClean="0">
                          <a:latin typeface="Sakkal Majalla" panose="02000000000000000000" pitchFamily="2" charset="-78"/>
                          <a:cs typeface="Sakkal Majalla" panose="02000000000000000000" pitchFamily="2" charset="-78"/>
                        </a:rPr>
                        <a:t>5</a:t>
                      </a:r>
                      <a:endParaRPr lang="ar-SA" sz="2400" b="1" dirty="0">
                        <a:latin typeface="Sakkal Majalla" panose="02000000000000000000" pitchFamily="2" charset="-78"/>
                        <a:cs typeface="Sakkal Majalla" panose="02000000000000000000" pitchFamily="2" charset="-78"/>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SA" sz="2200" b="1" dirty="0" smtClean="0">
                          <a:solidFill>
                            <a:schemeClr val="tx1"/>
                          </a:solidFill>
                          <a:latin typeface="Sakkal Majalla" panose="02000000000000000000" pitchFamily="2" charset="-78"/>
                          <a:cs typeface="Sakkal Majalla" panose="02000000000000000000" pitchFamily="2" charset="-78"/>
                        </a:rPr>
                        <a:t>5</a:t>
                      </a:r>
                      <a:r>
                        <a:rPr lang="ar-SA" sz="2200" b="1" dirty="0" smtClean="0">
                          <a:solidFill>
                            <a:srgbClr val="0070C0"/>
                          </a:solidFill>
                          <a:latin typeface="Sakkal Majalla" panose="02000000000000000000" pitchFamily="2" charset="-78"/>
                          <a:cs typeface="Sakkal Majalla" panose="02000000000000000000" pitchFamily="2" charset="-78"/>
                        </a:rPr>
                        <a:t>. </a:t>
                      </a:r>
                      <a:r>
                        <a:rPr lang="ar-SA" sz="2200" b="1" dirty="0" smtClean="0">
                          <a:solidFill>
                            <a:schemeClr val="tx1"/>
                          </a:solidFill>
                          <a:latin typeface="Sakkal Majalla" panose="02000000000000000000" pitchFamily="2" charset="-78"/>
                          <a:cs typeface="Sakkal Majalla" panose="02000000000000000000" pitchFamily="2" charset="-78"/>
                        </a:rPr>
                        <a:t>يتضمن اقتصاد المعرفة التعليم و التدريب و توظيف الكفاءات العالية ، و تنمية الكفاءات و تقديم الخدمات الابتكارية و الابداعية. </a:t>
                      </a:r>
                    </a:p>
                  </a:txBody>
                  <a:tcPr/>
                </a:tc>
                <a:tc>
                  <a:txBody>
                    <a:bodyPr/>
                    <a:lstStyle/>
                    <a:p>
                      <a:endParaRPr lang="ar-SA" dirty="0"/>
                    </a:p>
                  </a:txBody>
                  <a:tcPr anchor="ctr"/>
                </a:tc>
              </a:tr>
            </a:tbl>
          </a:graphicData>
        </a:graphic>
      </p:graphicFrame>
      <p:pic>
        <p:nvPicPr>
          <p:cNvPr id="5" name="Picture 4" descr="صح أم خطأ .. يمكن تقدير 0.5% من العدد 1507 بالعدد 75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258" t="14629" r="10388" b="16190"/>
          <a:stretch/>
        </p:blipFill>
        <p:spPr bwMode="auto">
          <a:xfrm>
            <a:off x="3422469" y="953035"/>
            <a:ext cx="1454331" cy="7704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صح أم خطأ .. يمكن تقدير 0.5% من العدد 1507 بالعدد 75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258" t="14629" r="45668" b="16190"/>
          <a:stretch/>
        </p:blipFill>
        <p:spPr bwMode="auto">
          <a:xfrm>
            <a:off x="1410787" y="2547994"/>
            <a:ext cx="457201" cy="4405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صح أم خطأ .. يمكن تقدير 0.5% من العدد 1507 بالعدد 75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050" t="14629" r="10389" b="16190"/>
          <a:stretch/>
        </p:blipFill>
        <p:spPr bwMode="auto">
          <a:xfrm>
            <a:off x="1367245" y="3590988"/>
            <a:ext cx="409302" cy="4405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صح أم خطأ .. يمكن تقدير 0.5% من العدد 1507 بالعدد 75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258" t="14629" r="45668" b="16190"/>
          <a:stretch/>
        </p:blipFill>
        <p:spPr bwMode="auto">
          <a:xfrm>
            <a:off x="1410787" y="3076938"/>
            <a:ext cx="457201" cy="4405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صح أم خطأ .. يمكن تقدير 0.5% من العدد 1507 بالعدد 75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050" t="14629" r="10389" b="16190"/>
          <a:stretch/>
        </p:blipFill>
        <p:spPr bwMode="auto">
          <a:xfrm>
            <a:off x="1367245" y="4130444"/>
            <a:ext cx="409302" cy="4405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صح أم خطأ .. يمكن تقدير 0.5% من العدد 1507 بالعدد 75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258" t="14629" r="45668" b="16190"/>
          <a:stretch/>
        </p:blipFill>
        <p:spPr bwMode="auto">
          <a:xfrm>
            <a:off x="1410787" y="4806792"/>
            <a:ext cx="457201" cy="44058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blob:https://web.telegram.org/8c995d06-dbfc-4c6d-9f29-f2b29dc7f5e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1" name="مستطيل 10"/>
          <p:cNvSpPr/>
          <p:nvPr/>
        </p:nvSpPr>
        <p:spPr>
          <a:xfrm>
            <a:off x="348343" y="322217"/>
            <a:ext cx="11538857" cy="6209211"/>
          </a:xfrm>
          <a:prstGeom prst="rect">
            <a:avLst/>
          </a:prstGeom>
          <a:noFill/>
          <a:ln w="57150">
            <a:solidFill>
              <a:srgbClr val="4FD1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9477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4294967295"/>
            <p:extLst>
              <p:ext uri="{D42A27DB-BD31-4B8C-83A1-F6EECF244321}">
                <p14:modId xmlns:p14="http://schemas.microsoft.com/office/powerpoint/2010/main" val="1680960641"/>
              </p:ext>
            </p:extLst>
          </p:nvPr>
        </p:nvGraphicFramePr>
        <p:xfrm>
          <a:off x="1001486" y="1053738"/>
          <a:ext cx="9945188" cy="4547229"/>
        </p:xfrm>
        <a:graphic>
          <a:graphicData uri="http://schemas.openxmlformats.org/drawingml/2006/table">
            <a:tbl>
              <a:tblPr rtl="1" firstRow="1" bandRow="1">
                <a:tableStyleId>{5940675A-B579-460E-94D1-54222C63F5DA}</a:tableStyleId>
              </a:tblPr>
              <a:tblGrid>
                <a:gridCol w="602867"/>
                <a:gridCol w="4572098"/>
                <a:gridCol w="4770223"/>
              </a:tblGrid>
              <a:tr h="854167">
                <a:tc>
                  <a:txBody>
                    <a:bodyPr/>
                    <a:lstStyle/>
                    <a:p>
                      <a:pPr algn="ctr" rtl="1"/>
                      <a:r>
                        <a:rPr lang="ar-SA" sz="2400" b="1" dirty="0" smtClean="0">
                          <a:solidFill>
                            <a:srgbClr val="FF0000"/>
                          </a:solidFill>
                          <a:latin typeface="Sakkal Majalla" panose="02000000000000000000" pitchFamily="2" charset="-78"/>
                          <a:cs typeface="Sakkal Majalla" panose="02000000000000000000" pitchFamily="2" charset="-78"/>
                        </a:rPr>
                        <a:t>م</a:t>
                      </a:r>
                      <a:endParaRPr lang="ar-SA" sz="2400" b="1" dirty="0">
                        <a:solidFill>
                          <a:srgbClr val="FF0000"/>
                        </a:solidFill>
                        <a:latin typeface="Sakkal Majalla" panose="02000000000000000000" pitchFamily="2" charset="-78"/>
                        <a:cs typeface="Sakkal Majalla" panose="02000000000000000000" pitchFamily="2" charset="-78"/>
                      </a:endParaRPr>
                    </a:p>
                  </a:txBody>
                  <a:tcPr/>
                </a:tc>
                <a:tc gridSpan="2">
                  <a:txBody>
                    <a:bodyPr/>
                    <a:lstStyle/>
                    <a:p>
                      <a:pPr algn="ctr" rtl="1"/>
                      <a:r>
                        <a:rPr lang="ar-SA" sz="2400" b="1" dirty="0" smtClean="0">
                          <a:solidFill>
                            <a:srgbClr val="FF0000"/>
                          </a:solidFill>
                          <a:latin typeface="Sakkal Majalla" panose="02000000000000000000" pitchFamily="2" charset="-78"/>
                          <a:cs typeface="Sakkal Majalla" panose="02000000000000000000" pitchFamily="2" charset="-78"/>
                        </a:rPr>
                        <a:t>اختاري الإجابة الصحيحة</a:t>
                      </a:r>
                      <a:endParaRPr lang="ar-SA" sz="2400" b="1" dirty="0">
                        <a:solidFill>
                          <a:srgbClr val="FF0000"/>
                        </a:solidFill>
                        <a:latin typeface="Sakkal Majalla" panose="02000000000000000000" pitchFamily="2" charset="-78"/>
                        <a:cs typeface="Sakkal Majalla" panose="02000000000000000000" pitchFamily="2" charset="-78"/>
                      </a:endParaRPr>
                    </a:p>
                  </a:txBody>
                  <a:tcPr anchor="ctr"/>
                </a:tc>
                <a:tc hMerge="1">
                  <a:txBody>
                    <a:bodyPr/>
                    <a:lstStyle/>
                    <a:p>
                      <a:pPr rtl="1"/>
                      <a:endParaRPr lang="ar-SA"/>
                    </a:p>
                  </a:txBody>
                  <a:tcPr/>
                </a:tc>
              </a:tr>
              <a:tr h="539930">
                <a:tc rowSpan="3">
                  <a:txBody>
                    <a:bodyPr/>
                    <a:lstStyle/>
                    <a:p>
                      <a:pPr algn="ctr" rtl="1"/>
                      <a:r>
                        <a:rPr lang="ar-SA" sz="2400" b="1" dirty="0" smtClean="0">
                          <a:latin typeface="Sakkal Majalla" panose="02000000000000000000" pitchFamily="2" charset="-78"/>
                          <a:cs typeface="Sakkal Majalla" panose="02000000000000000000" pitchFamily="2" charset="-78"/>
                        </a:rPr>
                        <a:t>1</a:t>
                      </a:r>
                      <a:endParaRPr lang="ar-SA" sz="2400" b="1" dirty="0">
                        <a:latin typeface="Sakkal Majalla" panose="02000000000000000000" pitchFamily="2" charset="-78"/>
                        <a:cs typeface="Sakkal Majalla" panose="02000000000000000000" pitchFamily="2" charset="-78"/>
                      </a:endParaRPr>
                    </a:p>
                  </a:txBody>
                  <a:tcPr anchor="ctr"/>
                </a:tc>
                <a:tc gridSpan="2">
                  <a:txBody>
                    <a:bodyPr/>
                    <a:lstStyle/>
                    <a:p>
                      <a:pPr algn="r" rtl="1"/>
                      <a:r>
                        <a:rPr lang="ar-SA" sz="2200" b="1" dirty="0" smtClean="0">
                          <a:solidFill>
                            <a:srgbClr val="FF0000"/>
                          </a:solidFill>
                          <a:latin typeface="Sakkal Majalla" panose="02000000000000000000" pitchFamily="2" charset="-78"/>
                          <a:cs typeface="Sakkal Majalla" panose="02000000000000000000" pitchFamily="2" charset="-78"/>
                        </a:rPr>
                        <a:t>السؤال الأول: </a:t>
                      </a:r>
                      <a:r>
                        <a:rPr lang="ar-SA" sz="2200" b="1" dirty="0" smtClean="0">
                          <a:latin typeface="Sakkal Majalla" panose="02000000000000000000" pitchFamily="2" charset="-78"/>
                          <a:cs typeface="Sakkal Majalla" panose="02000000000000000000" pitchFamily="2" charset="-78"/>
                        </a:rPr>
                        <a:t>اقتصاد المعرفة يركز على __________ بدلا من رأس المال التقليدي.</a:t>
                      </a:r>
                    </a:p>
                  </a:txBody>
                  <a:tcPr anchor="ctr">
                    <a:solidFill>
                      <a:schemeClr val="accent1">
                        <a:lumMod val="20000"/>
                        <a:lumOff val="80000"/>
                      </a:schemeClr>
                    </a:solidFill>
                  </a:tcPr>
                </a:tc>
                <a:tc hMerge="1">
                  <a:txBody>
                    <a:bodyPr/>
                    <a:lstStyle/>
                    <a:p>
                      <a:pPr rtl="1"/>
                      <a:endParaRPr lang="ar-SA"/>
                    </a:p>
                  </a:txBody>
                  <a:tcPr/>
                </a:tc>
              </a:tr>
              <a:tr h="552184">
                <a:tc vMerge="1">
                  <a:txBody>
                    <a:bodyPr/>
                    <a:lstStyle/>
                    <a:p>
                      <a:pPr algn="ctr" rtl="1"/>
                      <a:endParaRPr lang="ar-SA" sz="2400" b="1" dirty="0">
                        <a:latin typeface="Sakkal Majalla" panose="02000000000000000000" pitchFamily="2" charset="-78"/>
                        <a:cs typeface="Sakkal Majalla" panose="02000000000000000000" pitchFamily="2" charset="-78"/>
                      </a:endParaRPr>
                    </a:p>
                  </a:txBody>
                  <a:tcPr/>
                </a:tc>
                <a:tc>
                  <a:txBody>
                    <a:bodyPr/>
                    <a:lstStyle/>
                    <a:p>
                      <a:pPr algn="r" rtl="1"/>
                      <a:r>
                        <a:rPr lang="ar-SA" sz="2200" b="1" kern="1200" dirty="0" smtClean="0">
                          <a:solidFill>
                            <a:schemeClr val="tx1"/>
                          </a:solidFill>
                          <a:latin typeface="Sakkal Majalla" panose="02000000000000000000" pitchFamily="2" charset="-78"/>
                          <a:ea typeface="+mn-ea"/>
                          <a:cs typeface="Sakkal Majalla" panose="02000000000000000000" pitchFamily="2" charset="-78"/>
                        </a:rPr>
                        <a:t>أ) المعرفة </a:t>
                      </a:r>
                    </a:p>
                  </a:txBody>
                  <a:tcPr anchor="ctr"/>
                </a:tc>
                <a:tc>
                  <a:txBody>
                    <a:bodyPr/>
                    <a:lstStyle/>
                    <a:p>
                      <a:pPr algn="r" rtl="1"/>
                      <a:r>
                        <a:rPr lang="ar-SA" sz="2200" b="1" kern="1200" dirty="0" smtClean="0">
                          <a:solidFill>
                            <a:schemeClr val="tx1"/>
                          </a:solidFill>
                          <a:latin typeface="Sakkal Majalla" panose="02000000000000000000" pitchFamily="2" charset="-78"/>
                          <a:ea typeface="+mn-ea"/>
                          <a:cs typeface="Sakkal Majalla" panose="02000000000000000000" pitchFamily="2" charset="-78"/>
                        </a:rPr>
                        <a:t>ج) البحث والتطوير </a:t>
                      </a:r>
                    </a:p>
                  </a:txBody>
                  <a:tcPr anchor="ctr"/>
                </a:tc>
              </a:tr>
              <a:tr h="562513">
                <a:tc vMerge="1">
                  <a:txBody>
                    <a:bodyPr/>
                    <a:lstStyle/>
                    <a:p>
                      <a:pPr algn="ctr" rtl="1"/>
                      <a:endParaRPr lang="ar-SA" sz="2400" b="1" dirty="0">
                        <a:latin typeface="Sakkal Majalla" panose="02000000000000000000" pitchFamily="2" charset="-78"/>
                        <a:cs typeface="Sakkal Majalla" panose="02000000000000000000" pitchFamily="2" charset="-78"/>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SA" sz="2200" b="1" kern="1200" dirty="0" smtClean="0">
                          <a:solidFill>
                            <a:schemeClr val="tx1"/>
                          </a:solidFill>
                          <a:latin typeface="Sakkal Majalla" panose="02000000000000000000" pitchFamily="2" charset="-78"/>
                          <a:ea typeface="+mn-ea"/>
                          <a:cs typeface="Sakkal Majalla" panose="02000000000000000000" pitchFamily="2" charset="-78"/>
                        </a:rPr>
                        <a:t>ب) التكنولوجيا</a:t>
                      </a:r>
                    </a:p>
                  </a:txBody>
                  <a:tcPr anchor="ct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SA" sz="2200" b="1" kern="1200" dirty="0" smtClean="0">
                          <a:solidFill>
                            <a:schemeClr val="tx1"/>
                          </a:solidFill>
                          <a:latin typeface="Sakkal Majalla" panose="02000000000000000000" pitchFamily="2" charset="-78"/>
                          <a:ea typeface="+mn-ea"/>
                          <a:cs typeface="Sakkal Majalla" panose="02000000000000000000" pitchFamily="2" charset="-78"/>
                        </a:rPr>
                        <a:t>د) الابتكار</a:t>
                      </a:r>
                    </a:p>
                  </a:txBody>
                  <a:tcPr anchor="ctr"/>
                </a:tc>
              </a:tr>
              <a:tr h="295366">
                <a:tc gridSpan="3">
                  <a:txBody>
                    <a:bodyPr/>
                    <a:lstStyle/>
                    <a:p>
                      <a:pPr algn="ctr" rtl="1"/>
                      <a:endParaRPr lang="ar-SA" sz="100" b="1" dirty="0">
                        <a:latin typeface="Sakkal Majalla" panose="02000000000000000000" pitchFamily="2" charset="-78"/>
                        <a:cs typeface="Sakkal Majalla" panose="02000000000000000000" pitchFamily="2" charset="-78"/>
                      </a:endParaRPr>
                    </a:p>
                  </a:txBody>
                  <a:tcPr anchor="ctr"/>
                </a:tc>
                <a:tc hMerge="1">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lang="ar-SA" sz="2200" b="1" kern="1200" dirty="0" smtClean="0">
                        <a:solidFill>
                          <a:schemeClr val="tx1"/>
                        </a:solidFill>
                        <a:latin typeface="Sakkal Majalla" panose="02000000000000000000" pitchFamily="2" charset="-78"/>
                        <a:ea typeface="+mn-ea"/>
                        <a:cs typeface="Sakkal Majalla" panose="02000000000000000000" pitchFamily="2" charset="-78"/>
                      </a:endParaRPr>
                    </a:p>
                  </a:txBody>
                  <a:tcPr anchor="ctr"/>
                </a:tc>
                <a:tc hMerge="1">
                  <a:txBody>
                    <a:bodyPr/>
                    <a:lstStyle/>
                    <a:p>
                      <a:pPr rtl="1"/>
                      <a:endParaRPr lang="ar-SA"/>
                    </a:p>
                  </a:txBody>
                  <a:tcPr/>
                </a:tc>
              </a:tr>
              <a:tr h="540383">
                <a:tc rowSpan="3">
                  <a:txBody>
                    <a:bodyPr/>
                    <a:lstStyle/>
                    <a:p>
                      <a:pPr algn="ctr" rtl="1"/>
                      <a:r>
                        <a:rPr lang="ar-SA" sz="2400" b="1" dirty="0" smtClean="0">
                          <a:latin typeface="Sakkal Majalla" panose="02000000000000000000" pitchFamily="2" charset="-78"/>
                          <a:cs typeface="Sakkal Majalla" panose="02000000000000000000" pitchFamily="2" charset="-78"/>
                        </a:rPr>
                        <a:t>2</a:t>
                      </a:r>
                      <a:endParaRPr lang="ar-SA" sz="2400" b="1" dirty="0">
                        <a:latin typeface="Sakkal Majalla" panose="02000000000000000000" pitchFamily="2" charset="-78"/>
                        <a:cs typeface="Sakkal Majalla" panose="02000000000000000000" pitchFamily="2" charset="-78"/>
                      </a:endParaRPr>
                    </a:p>
                  </a:txBody>
                  <a:tcPr anchor="ctr"/>
                </a:tc>
                <a:tc gridSpan="2">
                  <a:txBody>
                    <a:bodyPr/>
                    <a:lstStyle/>
                    <a:p>
                      <a:pPr algn="r" rtl="1"/>
                      <a:r>
                        <a:rPr lang="ar-SA" sz="2200" b="1" dirty="0" smtClean="0">
                          <a:solidFill>
                            <a:srgbClr val="FF0000"/>
                          </a:solidFill>
                          <a:latin typeface="Sakkal Majalla" panose="02000000000000000000" pitchFamily="2" charset="-78"/>
                          <a:cs typeface="Sakkal Majalla" panose="02000000000000000000" pitchFamily="2" charset="-78"/>
                        </a:rPr>
                        <a:t>السؤال الثاني: </a:t>
                      </a:r>
                      <a:r>
                        <a:rPr lang="ar-SA" sz="2200" b="1" dirty="0" smtClean="0">
                          <a:latin typeface="Sakkal Majalla" panose="02000000000000000000" pitchFamily="2" charset="-78"/>
                          <a:cs typeface="Sakkal Majalla" panose="02000000000000000000" pitchFamily="2" charset="-78"/>
                        </a:rPr>
                        <a:t>أفضل طريقة لتحويل اقتصاد رأس المال إلى اقتصاد معرفة هي:</a:t>
                      </a:r>
                    </a:p>
                  </a:txBody>
                  <a:tcPr anchor="ctr">
                    <a:solidFill>
                      <a:schemeClr val="accent1">
                        <a:lumMod val="20000"/>
                        <a:lumOff val="80000"/>
                      </a:schemeClr>
                    </a:solidFill>
                  </a:tcPr>
                </a:tc>
                <a:tc hMerge="1">
                  <a:txBody>
                    <a:bodyPr/>
                    <a:lstStyle/>
                    <a:p>
                      <a:pPr rtl="1"/>
                      <a:endParaRPr lang="ar-SA"/>
                    </a:p>
                  </a:txBody>
                  <a:tcPr/>
                </a:tc>
              </a:tr>
              <a:tr h="540383">
                <a:tc vMerge="1">
                  <a:txBody>
                    <a:bodyPr/>
                    <a:lstStyle/>
                    <a:p>
                      <a:pPr algn="ctr" rtl="1"/>
                      <a:endParaRPr lang="ar-SA" sz="2400" b="1" dirty="0">
                        <a:latin typeface="Sakkal Majalla" panose="02000000000000000000" pitchFamily="2" charset="-78"/>
                        <a:cs typeface="Sakkal Majalla" panose="02000000000000000000" pitchFamily="2" charset="-78"/>
                      </a:endParaRPr>
                    </a:p>
                  </a:txBody>
                  <a:tcPr/>
                </a:tc>
                <a:tc>
                  <a:txBody>
                    <a:bodyPr/>
                    <a:lstStyle/>
                    <a:p>
                      <a:pPr algn="r" rtl="1"/>
                      <a:r>
                        <a:rPr lang="ar-SA" sz="2200" b="1" kern="1200" dirty="0" smtClean="0">
                          <a:solidFill>
                            <a:schemeClr val="tx1"/>
                          </a:solidFill>
                          <a:latin typeface="Sakkal Majalla" panose="02000000000000000000" pitchFamily="2" charset="-78"/>
                          <a:ea typeface="+mn-ea"/>
                          <a:cs typeface="Sakkal Majalla" panose="02000000000000000000" pitchFamily="2" charset="-78"/>
                        </a:rPr>
                        <a:t>أ) تشجيع الاستثمار في تكنولوجيا المعلومات </a:t>
                      </a:r>
                    </a:p>
                  </a:txBody>
                  <a:tcPr anchor="ctr"/>
                </a:tc>
                <a:tc>
                  <a:txBody>
                    <a:bodyPr/>
                    <a:lstStyle/>
                    <a:p>
                      <a:pPr algn="r" rtl="1"/>
                      <a:r>
                        <a:rPr lang="ar-SA" sz="2200" b="1" kern="1200" dirty="0" smtClean="0">
                          <a:solidFill>
                            <a:schemeClr val="tx1"/>
                          </a:solidFill>
                          <a:latin typeface="Sakkal Majalla" panose="02000000000000000000" pitchFamily="2" charset="-78"/>
                          <a:ea typeface="+mn-ea"/>
                          <a:cs typeface="Sakkal Majalla" panose="02000000000000000000" pitchFamily="2" charset="-78"/>
                        </a:rPr>
                        <a:t>ج) تشجيع البحث العلمي </a:t>
                      </a:r>
                    </a:p>
                  </a:txBody>
                  <a:tcPr anchor="ctr"/>
                </a:tc>
              </a:tr>
              <a:tr h="540383">
                <a:tc vMerge="1">
                  <a:txBody>
                    <a:bodyPr/>
                    <a:lstStyle/>
                    <a:p>
                      <a:pPr algn="ctr" rtl="1"/>
                      <a:endParaRPr lang="ar-SA" sz="2400" b="1" dirty="0">
                        <a:latin typeface="Sakkal Majalla" panose="02000000000000000000" pitchFamily="2" charset="-78"/>
                        <a:cs typeface="Sakkal Majalla" panose="02000000000000000000" pitchFamily="2" charset="-78"/>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SA" sz="2200" b="1" kern="1200" dirty="0" smtClean="0">
                          <a:solidFill>
                            <a:schemeClr val="tx1"/>
                          </a:solidFill>
                          <a:latin typeface="Sakkal Majalla" panose="02000000000000000000" pitchFamily="2" charset="-78"/>
                          <a:ea typeface="+mn-ea"/>
                          <a:cs typeface="Sakkal Majalla" panose="02000000000000000000" pitchFamily="2" charset="-78"/>
                        </a:rPr>
                        <a:t>ب) تنمية الموارد البشرية</a:t>
                      </a:r>
                    </a:p>
                  </a:txBody>
                  <a:tcPr anchor="ct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SA" sz="2200" b="1" kern="1200" dirty="0" smtClean="0">
                          <a:solidFill>
                            <a:schemeClr val="tx1"/>
                          </a:solidFill>
                          <a:latin typeface="Sakkal Majalla" panose="02000000000000000000" pitchFamily="2" charset="-78"/>
                          <a:ea typeface="+mn-ea"/>
                          <a:cs typeface="Sakkal Majalla" panose="02000000000000000000" pitchFamily="2" charset="-78"/>
                        </a:rPr>
                        <a:t>د) الابتكار وريادة الأعمال</a:t>
                      </a:r>
                    </a:p>
                  </a:txBody>
                  <a:tcPr anchor="ctr"/>
                </a:tc>
              </a:tr>
              <a:tr h="0">
                <a:tc gridSpan="3">
                  <a:txBody>
                    <a:bodyPr/>
                    <a:lstStyle/>
                    <a:p>
                      <a:pPr algn="ctr" rtl="1"/>
                      <a:endParaRPr lang="ar-SA" sz="200" b="1" dirty="0">
                        <a:latin typeface="Sakkal Majalla" panose="02000000000000000000" pitchFamily="2" charset="-78"/>
                        <a:cs typeface="Sakkal Majalla" panose="02000000000000000000" pitchFamily="2" charset="-78"/>
                      </a:endParaRPr>
                    </a:p>
                  </a:txBody>
                  <a:tcPr anchor="ctr"/>
                </a:tc>
                <a:tc hMerge="1">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lang="ar-SA" sz="2200" b="1" kern="1200" dirty="0" smtClean="0">
                        <a:solidFill>
                          <a:schemeClr val="tx1"/>
                        </a:solidFill>
                        <a:latin typeface="Sakkal Majalla" panose="02000000000000000000" pitchFamily="2" charset="-78"/>
                        <a:ea typeface="+mn-ea"/>
                        <a:cs typeface="Sakkal Majalla" panose="02000000000000000000" pitchFamily="2" charset="-78"/>
                      </a:endParaRPr>
                    </a:p>
                  </a:txBody>
                  <a:tcPr anchor="ctr"/>
                </a:tc>
                <a:tc hMerge="1">
                  <a:txBody>
                    <a:bodyPr/>
                    <a:lstStyle/>
                    <a:p>
                      <a:pPr rtl="1"/>
                      <a:endParaRPr lang="ar-SA"/>
                    </a:p>
                  </a:txBody>
                  <a:tcPr/>
                </a:tc>
              </a:tr>
            </a:tbl>
          </a:graphicData>
        </a:graphic>
      </p:graphicFrame>
      <p:sp>
        <p:nvSpPr>
          <p:cNvPr id="3" name="مستطيل 2"/>
          <p:cNvSpPr/>
          <p:nvPr/>
        </p:nvSpPr>
        <p:spPr>
          <a:xfrm>
            <a:off x="5747657" y="2466240"/>
            <a:ext cx="4580709" cy="539932"/>
          </a:xfrm>
          <a:prstGeom prst="rect">
            <a:avLst/>
          </a:prstGeom>
          <a:solidFill>
            <a:srgbClr val="00B050">
              <a:alpha val="2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p:cNvSpPr/>
          <p:nvPr/>
        </p:nvSpPr>
        <p:spPr>
          <a:xfrm>
            <a:off x="5747657" y="4918692"/>
            <a:ext cx="4580709" cy="539932"/>
          </a:xfrm>
          <a:prstGeom prst="rect">
            <a:avLst/>
          </a:prstGeom>
          <a:solidFill>
            <a:srgbClr val="00B050">
              <a:alpha val="2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p:cNvSpPr/>
          <p:nvPr/>
        </p:nvSpPr>
        <p:spPr>
          <a:xfrm>
            <a:off x="348343" y="322217"/>
            <a:ext cx="11538857" cy="6209211"/>
          </a:xfrm>
          <a:prstGeom prst="rect">
            <a:avLst/>
          </a:prstGeom>
          <a:noFill/>
          <a:ln w="57150">
            <a:solidFill>
              <a:srgbClr val="4FD1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73599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4294967295"/>
            <p:extLst>
              <p:ext uri="{D42A27DB-BD31-4B8C-83A1-F6EECF244321}">
                <p14:modId xmlns:p14="http://schemas.microsoft.com/office/powerpoint/2010/main" val="21395794"/>
              </p:ext>
            </p:extLst>
          </p:nvPr>
        </p:nvGraphicFramePr>
        <p:xfrm>
          <a:off x="1001486" y="1262293"/>
          <a:ext cx="10241280" cy="4495427"/>
        </p:xfrm>
        <a:graphic>
          <a:graphicData uri="http://schemas.openxmlformats.org/drawingml/2006/table">
            <a:tbl>
              <a:tblPr rtl="1" firstRow="1" bandRow="1">
                <a:tableStyleId>{5940675A-B579-460E-94D1-54222C63F5DA}</a:tableStyleId>
              </a:tblPr>
              <a:tblGrid>
                <a:gridCol w="620816"/>
                <a:gridCol w="4708221"/>
                <a:gridCol w="4912243"/>
              </a:tblGrid>
              <a:tr h="740678">
                <a:tc>
                  <a:txBody>
                    <a:bodyPr/>
                    <a:lstStyle/>
                    <a:p>
                      <a:pPr algn="ctr" rtl="1"/>
                      <a:r>
                        <a:rPr lang="ar-SA" sz="2400" b="1" dirty="0" smtClean="0">
                          <a:solidFill>
                            <a:srgbClr val="FF0000"/>
                          </a:solidFill>
                          <a:latin typeface="Sakkal Majalla" panose="02000000000000000000" pitchFamily="2" charset="-78"/>
                          <a:cs typeface="Sakkal Majalla" panose="02000000000000000000" pitchFamily="2" charset="-78"/>
                        </a:rPr>
                        <a:t>م</a:t>
                      </a:r>
                      <a:endParaRPr lang="ar-SA" sz="2400" b="1" dirty="0">
                        <a:solidFill>
                          <a:srgbClr val="FF0000"/>
                        </a:solidFill>
                        <a:latin typeface="Sakkal Majalla" panose="02000000000000000000" pitchFamily="2" charset="-78"/>
                        <a:cs typeface="Sakkal Majalla" panose="02000000000000000000" pitchFamily="2" charset="-78"/>
                      </a:endParaRPr>
                    </a:p>
                  </a:txBody>
                  <a:tcPr/>
                </a:tc>
                <a:tc gridSpan="2">
                  <a:txBody>
                    <a:bodyPr/>
                    <a:lstStyle/>
                    <a:p>
                      <a:pPr algn="ctr" rtl="1"/>
                      <a:r>
                        <a:rPr lang="ar-SA" sz="2400" b="1" dirty="0" smtClean="0">
                          <a:solidFill>
                            <a:srgbClr val="FF0000"/>
                          </a:solidFill>
                          <a:latin typeface="Sakkal Majalla" panose="02000000000000000000" pitchFamily="2" charset="-78"/>
                          <a:cs typeface="Sakkal Majalla" panose="02000000000000000000" pitchFamily="2" charset="-78"/>
                        </a:rPr>
                        <a:t>اختاري الإجابة الصحيحة</a:t>
                      </a:r>
                      <a:endParaRPr lang="ar-SA" sz="2400" b="1" dirty="0">
                        <a:solidFill>
                          <a:srgbClr val="FF0000"/>
                        </a:solidFill>
                        <a:latin typeface="Sakkal Majalla" panose="02000000000000000000" pitchFamily="2" charset="-78"/>
                        <a:cs typeface="Sakkal Majalla" panose="02000000000000000000" pitchFamily="2" charset="-78"/>
                      </a:endParaRPr>
                    </a:p>
                  </a:txBody>
                  <a:tcPr anchor="ctr"/>
                </a:tc>
                <a:tc hMerge="1">
                  <a:txBody>
                    <a:bodyPr/>
                    <a:lstStyle/>
                    <a:p>
                      <a:pPr rtl="1"/>
                      <a:endParaRPr lang="ar-SA"/>
                    </a:p>
                  </a:txBody>
                  <a:tcPr/>
                </a:tc>
              </a:tr>
              <a:tr h="539930">
                <a:tc rowSpan="3">
                  <a:txBody>
                    <a:bodyPr/>
                    <a:lstStyle/>
                    <a:p>
                      <a:pPr algn="ctr" rtl="1"/>
                      <a:r>
                        <a:rPr lang="ar-SA" sz="2400" b="1" dirty="0" smtClean="0">
                          <a:latin typeface="Sakkal Majalla" panose="02000000000000000000" pitchFamily="2" charset="-78"/>
                          <a:cs typeface="Sakkal Majalla" panose="02000000000000000000" pitchFamily="2" charset="-78"/>
                        </a:rPr>
                        <a:t>3</a:t>
                      </a:r>
                      <a:endParaRPr lang="ar-SA" sz="2400" b="1" dirty="0">
                        <a:latin typeface="Sakkal Majalla" panose="02000000000000000000" pitchFamily="2" charset="-78"/>
                        <a:cs typeface="Sakkal Majalla" panose="02000000000000000000" pitchFamily="2" charset="-78"/>
                      </a:endParaRPr>
                    </a:p>
                  </a:txBody>
                  <a:tcPr anchor="ctr"/>
                </a:tc>
                <a:tc gridSpan="2">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SA" sz="2200" b="1" kern="1200" dirty="0" smtClean="0">
                          <a:solidFill>
                            <a:srgbClr val="FF0000"/>
                          </a:solidFill>
                          <a:latin typeface="Sakkal Majalla" panose="02000000000000000000" pitchFamily="2" charset="-78"/>
                          <a:ea typeface="+mn-ea"/>
                          <a:cs typeface="Sakkal Majalla" panose="02000000000000000000" pitchFamily="2" charset="-78"/>
                        </a:rPr>
                        <a:t>السؤال الثالث: </a:t>
                      </a:r>
                      <a:r>
                        <a:rPr lang="ar-SA" sz="2200" b="1" kern="1200" dirty="0" smtClean="0">
                          <a:solidFill>
                            <a:schemeClr val="tx1"/>
                          </a:solidFill>
                          <a:latin typeface="Sakkal Majalla" panose="02000000000000000000" pitchFamily="2" charset="-78"/>
                          <a:ea typeface="+mn-ea"/>
                          <a:cs typeface="Sakkal Majalla" panose="02000000000000000000" pitchFamily="2" charset="-78"/>
                        </a:rPr>
                        <a:t>أكبر تحدي لاقتصاد المعرفة هو:</a:t>
                      </a:r>
                    </a:p>
                  </a:txBody>
                  <a:tcPr anchor="ctr">
                    <a:solidFill>
                      <a:schemeClr val="accent1">
                        <a:lumMod val="20000"/>
                        <a:lumOff val="80000"/>
                      </a:schemeClr>
                    </a:solidFill>
                  </a:tcPr>
                </a:tc>
                <a:tc hMerge="1">
                  <a:txBody>
                    <a:bodyPr/>
                    <a:lstStyle/>
                    <a:p>
                      <a:pPr rtl="1"/>
                      <a:endParaRPr lang="ar-SA"/>
                    </a:p>
                  </a:txBody>
                  <a:tcPr/>
                </a:tc>
              </a:tr>
              <a:tr h="552184">
                <a:tc vMerge="1">
                  <a:txBody>
                    <a:bodyPr/>
                    <a:lstStyle/>
                    <a:p>
                      <a:pPr algn="ctr" rtl="1"/>
                      <a:endParaRPr lang="ar-SA" sz="2400" b="1" dirty="0">
                        <a:latin typeface="Sakkal Majalla" panose="02000000000000000000" pitchFamily="2" charset="-78"/>
                        <a:cs typeface="Sakkal Majalla" panose="02000000000000000000" pitchFamily="2" charset="-78"/>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SA" sz="2200" b="1" kern="1200" dirty="0" smtClean="0">
                          <a:solidFill>
                            <a:schemeClr val="tx1"/>
                          </a:solidFill>
                          <a:latin typeface="Sakkal Majalla" panose="02000000000000000000" pitchFamily="2" charset="-78"/>
                          <a:ea typeface="+mn-ea"/>
                          <a:cs typeface="Sakkal Majalla" panose="02000000000000000000" pitchFamily="2" charset="-78"/>
                        </a:rPr>
                        <a:t>أ) تأمين الوظائف</a:t>
                      </a:r>
                    </a:p>
                  </a:txBody>
                  <a:tcPr anchor="ct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SA" sz="2200" b="1" kern="1200" dirty="0" smtClean="0">
                          <a:solidFill>
                            <a:schemeClr val="tx1"/>
                          </a:solidFill>
                          <a:latin typeface="Sakkal Majalla" panose="02000000000000000000" pitchFamily="2" charset="-78"/>
                          <a:ea typeface="+mn-ea"/>
                          <a:cs typeface="Sakkal Majalla" panose="02000000000000000000" pitchFamily="2" charset="-78"/>
                        </a:rPr>
                        <a:t>ج) حماية حقوق الملكية الفكرية </a:t>
                      </a:r>
                    </a:p>
                  </a:txBody>
                  <a:tcPr anchor="ctr"/>
                </a:tc>
              </a:tr>
              <a:tr h="562513">
                <a:tc vMerge="1">
                  <a:txBody>
                    <a:bodyPr/>
                    <a:lstStyle/>
                    <a:p>
                      <a:pPr algn="ctr" rtl="1"/>
                      <a:endParaRPr lang="ar-SA" sz="2400" b="1" dirty="0">
                        <a:latin typeface="Sakkal Majalla" panose="02000000000000000000" pitchFamily="2" charset="-78"/>
                        <a:cs typeface="Sakkal Majalla" panose="02000000000000000000" pitchFamily="2" charset="-78"/>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SA" sz="2200" b="1" kern="1200" dirty="0" smtClean="0">
                          <a:solidFill>
                            <a:schemeClr val="tx1"/>
                          </a:solidFill>
                          <a:latin typeface="Sakkal Majalla" panose="02000000000000000000" pitchFamily="2" charset="-78"/>
                          <a:ea typeface="+mn-ea"/>
                          <a:cs typeface="Sakkal Majalla" panose="02000000000000000000" pitchFamily="2" charset="-78"/>
                        </a:rPr>
                        <a:t>ب) ضمان المساواة في الوصول للمعرفة</a:t>
                      </a:r>
                    </a:p>
                  </a:txBody>
                  <a:tcPr anchor="ct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SA" sz="2200" b="1" kern="1200" dirty="0" smtClean="0">
                          <a:solidFill>
                            <a:schemeClr val="tx1"/>
                          </a:solidFill>
                          <a:latin typeface="Sakkal Majalla" panose="02000000000000000000" pitchFamily="2" charset="-78"/>
                          <a:ea typeface="+mn-ea"/>
                          <a:cs typeface="Sakkal Majalla" panose="02000000000000000000" pitchFamily="2" charset="-78"/>
                        </a:rPr>
                        <a:t>د) خلق بيئة ملائمة للابتكار</a:t>
                      </a:r>
                    </a:p>
                  </a:txBody>
                  <a:tcPr anchor="ctr"/>
                </a:tc>
              </a:tr>
              <a:tr h="357053">
                <a:tc gridSpan="3">
                  <a:txBody>
                    <a:bodyPr/>
                    <a:lstStyle/>
                    <a:p>
                      <a:pPr algn="ctr" rtl="1"/>
                      <a:endParaRPr lang="ar-SA" sz="100" b="1" dirty="0">
                        <a:latin typeface="Sakkal Majalla" panose="02000000000000000000" pitchFamily="2" charset="-78"/>
                        <a:cs typeface="Sakkal Majalla" panose="02000000000000000000" pitchFamily="2" charset="-78"/>
                      </a:endParaRPr>
                    </a:p>
                  </a:txBody>
                  <a:tcPr anchor="ctr"/>
                </a:tc>
                <a:tc hMerge="1">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lang="ar-SA" sz="2200" b="1" kern="1200" dirty="0" smtClean="0">
                        <a:solidFill>
                          <a:schemeClr val="tx1"/>
                        </a:solidFill>
                        <a:latin typeface="Sakkal Majalla" panose="02000000000000000000" pitchFamily="2" charset="-78"/>
                        <a:ea typeface="+mn-ea"/>
                        <a:cs typeface="Sakkal Majalla" panose="02000000000000000000" pitchFamily="2" charset="-78"/>
                      </a:endParaRPr>
                    </a:p>
                  </a:txBody>
                  <a:tcPr anchor="ctr"/>
                </a:tc>
                <a:tc hMerge="1">
                  <a:txBody>
                    <a:bodyPr/>
                    <a:lstStyle/>
                    <a:p>
                      <a:pPr rtl="1"/>
                      <a:endParaRPr lang="ar-SA"/>
                    </a:p>
                  </a:txBody>
                  <a:tcPr/>
                </a:tc>
              </a:tr>
              <a:tr h="540383">
                <a:tc rowSpan="3">
                  <a:txBody>
                    <a:bodyPr/>
                    <a:lstStyle/>
                    <a:p>
                      <a:pPr algn="ctr" rtl="1"/>
                      <a:r>
                        <a:rPr lang="ar-SA" sz="2400" b="1" dirty="0" smtClean="0">
                          <a:latin typeface="Sakkal Majalla" panose="02000000000000000000" pitchFamily="2" charset="-78"/>
                          <a:cs typeface="Sakkal Majalla" panose="02000000000000000000" pitchFamily="2" charset="-78"/>
                        </a:rPr>
                        <a:t>4</a:t>
                      </a:r>
                      <a:endParaRPr lang="ar-SA" sz="2400" b="1" dirty="0">
                        <a:latin typeface="Sakkal Majalla" panose="02000000000000000000" pitchFamily="2" charset="-78"/>
                        <a:cs typeface="Sakkal Majalla" panose="02000000000000000000" pitchFamily="2" charset="-78"/>
                      </a:endParaRPr>
                    </a:p>
                  </a:txBody>
                  <a:tcPr anchor="ctr"/>
                </a:tc>
                <a:tc gridSpan="2">
                  <a:txBody>
                    <a:bodyPr/>
                    <a:lstStyle/>
                    <a:p>
                      <a:pPr algn="r" rtl="1"/>
                      <a:r>
                        <a:rPr lang="ar-SA" sz="2200" b="1" dirty="0" smtClean="0">
                          <a:solidFill>
                            <a:srgbClr val="FF0000"/>
                          </a:solidFill>
                          <a:latin typeface="Sakkal Majalla" panose="02000000000000000000" pitchFamily="2" charset="-78"/>
                          <a:cs typeface="Sakkal Majalla" panose="02000000000000000000" pitchFamily="2" charset="-78"/>
                        </a:rPr>
                        <a:t>السؤال الرابع: </a:t>
                      </a:r>
                      <a:r>
                        <a:rPr lang="ar-SA" sz="2200" b="1" dirty="0" smtClean="0">
                          <a:latin typeface="Sakkal Majalla" panose="02000000000000000000" pitchFamily="2" charset="-78"/>
                          <a:cs typeface="Sakkal Majalla" panose="02000000000000000000" pitchFamily="2" charset="-78"/>
                        </a:rPr>
                        <a:t>العنصر الأساسي في اقتصاد المعرفة هو:</a:t>
                      </a:r>
                    </a:p>
                  </a:txBody>
                  <a:tcPr anchor="ctr">
                    <a:solidFill>
                      <a:schemeClr val="accent1">
                        <a:lumMod val="20000"/>
                        <a:lumOff val="80000"/>
                      </a:schemeClr>
                    </a:solidFill>
                  </a:tcPr>
                </a:tc>
                <a:tc hMerge="1">
                  <a:txBody>
                    <a:bodyPr/>
                    <a:lstStyle/>
                    <a:p>
                      <a:pPr rtl="1"/>
                      <a:endParaRPr lang="ar-SA"/>
                    </a:p>
                  </a:txBody>
                  <a:tcPr/>
                </a:tc>
              </a:tr>
              <a:tr h="540383">
                <a:tc vMerge="1">
                  <a:txBody>
                    <a:bodyPr/>
                    <a:lstStyle/>
                    <a:p>
                      <a:pPr algn="ctr" rtl="1"/>
                      <a:endParaRPr lang="ar-SA" sz="2400" b="1" dirty="0">
                        <a:latin typeface="Sakkal Majalla" panose="02000000000000000000" pitchFamily="2" charset="-78"/>
                        <a:cs typeface="Sakkal Majalla" panose="02000000000000000000" pitchFamily="2" charset="-78"/>
                      </a:endParaRPr>
                    </a:p>
                  </a:txBody>
                  <a:tcPr/>
                </a:tc>
                <a:tc>
                  <a:txBody>
                    <a:bodyPr/>
                    <a:lstStyle/>
                    <a:p>
                      <a:pPr algn="r" rtl="1"/>
                      <a:r>
                        <a:rPr lang="ar-SA" sz="2200" b="1" kern="1200" dirty="0" smtClean="0">
                          <a:solidFill>
                            <a:schemeClr val="tx1"/>
                          </a:solidFill>
                          <a:latin typeface="Sakkal Majalla" panose="02000000000000000000" pitchFamily="2" charset="-78"/>
                          <a:ea typeface="+mn-ea"/>
                          <a:cs typeface="Sakkal Majalla" panose="02000000000000000000" pitchFamily="2" charset="-78"/>
                        </a:rPr>
                        <a:t>أ) رأس المال</a:t>
                      </a:r>
                    </a:p>
                  </a:txBody>
                  <a:tcPr anchor="ctr"/>
                </a:tc>
                <a:tc>
                  <a:txBody>
                    <a:bodyPr/>
                    <a:lstStyle/>
                    <a:p>
                      <a:pPr algn="r" rtl="1"/>
                      <a:r>
                        <a:rPr lang="ar-SA" sz="2200" b="1" kern="1200" dirty="0" smtClean="0">
                          <a:solidFill>
                            <a:schemeClr val="tx1"/>
                          </a:solidFill>
                          <a:latin typeface="Sakkal Majalla" panose="02000000000000000000" pitchFamily="2" charset="-78"/>
                          <a:ea typeface="+mn-ea"/>
                          <a:cs typeface="Sakkal Majalla" panose="02000000000000000000" pitchFamily="2" charset="-78"/>
                        </a:rPr>
                        <a:t>ج) المهارات البشرية</a:t>
                      </a:r>
                    </a:p>
                  </a:txBody>
                  <a:tcPr anchor="ctr"/>
                </a:tc>
              </a:tr>
              <a:tr h="540383">
                <a:tc vMerge="1">
                  <a:txBody>
                    <a:bodyPr/>
                    <a:lstStyle/>
                    <a:p>
                      <a:pPr algn="ctr" rtl="1"/>
                      <a:endParaRPr lang="ar-SA" sz="2400" b="1" dirty="0">
                        <a:latin typeface="Sakkal Majalla" panose="02000000000000000000" pitchFamily="2" charset="-78"/>
                        <a:cs typeface="Sakkal Majalla" panose="02000000000000000000" pitchFamily="2" charset="-78"/>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SA" sz="2200" b="1" kern="1200" dirty="0" smtClean="0">
                          <a:solidFill>
                            <a:schemeClr val="tx1"/>
                          </a:solidFill>
                          <a:latin typeface="Sakkal Majalla" panose="02000000000000000000" pitchFamily="2" charset="-78"/>
                          <a:ea typeface="+mn-ea"/>
                          <a:cs typeface="Sakkal Majalla" panose="02000000000000000000" pitchFamily="2" charset="-78"/>
                        </a:rPr>
                        <a:t>ب) المعلومات</a:t>
                      </a:r>
                    </a:p>
                  </a:txBody>
                  <a:tcPr anchor="ct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SA" sz="2200" b="1" kern="1200" dirty="0" smtClean="0">
                          <a:solidFill>
                            <a:schemeClr val="tx1"/>
                          </a:solidFill>
                          <a:latin typeface="Sakkal Majalla" panose="02000000000000000000" pitchFamily="2" charset="-78"/>
                          <a:ea typeface="+mn-ea"/>
                          <a:cs typeface="Sakkal Majalla" panose="02000000000000000000" pitchFamily="2" charset="-78"/>
                        </a:rPr>
                        <a:t>د) تكنولوجيا المعلومات</a:t>
                      </a:r>
                    </a:p>
                  </a:txBody>
                  <a:tcPr anchor="ctr"/>
                </a:tc>
              </a:tr>
              <a:tr h="0">
                <a:tc gridSpan="3">
                  <a:txBody>
                    <a:bodyPr/>
                    <a:lstStyle/>
                    <a:p>
                      <a:pPr algn="ctr" rtl="1"/>
                      <a:endParaRPr lang="ar-SA" sz="200" b="1" dirty="0">
                        <a:latin typeface="Sakkal Majalla" panose="02000000000000000000" pitchFamily="2" charset="-78"/>
                        <a:cs typeface="Sakkal Majalla" panose="02000000000000000000" pitchFamily="2" charset="-78"/>
                      </a:endParaRPr>
                    </a:p>
                  </a:txBody>
                  <a:tcPr anchor="ctr"/>
                </a:tc>
                <a:tc hMerge="1">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lang="ar-SA" sz="2200" b="1" kern="1200" dirty="0" smtClean="0">
                        <a:solidFill>
                          <a:schemeClr val="tx1"/>
                        </a:solidFill>
                        <a:latin typeface="Sakkal Majalla" panose="02000000000000000000" pitchFamily="2" charset="-78"/>
                        <a:ea typeface="+mn-ea"/>
                        <a:cs typeface="Sakkal Majalla" panose="02000000000000000000" pitchFamily="2" charset="-78"/>
                      </a:endParaRPr>
                    </a:p>
                  </a:txBody>
                  <a:tcPr anchor="ctr"/>
                </a:tc>
                <a:tc hMerge="1">
                  <a:txBody>
                    <a:bodyPr/>
                    <a:lstStyle/>
                    <a:p>
                      <a:pPr rtl="1"/>
                      <a:endParaRPr lang="ar-SA"/>
                    </a:p>
                  </a:txBody>
                  <a:tcPr/>
                </a:tc>
              </a:tr>
            </a:tbl>
          </a:graphicData>
        </a:graphic>
      </p:graphicFrame>
      <p:sp>
        <p:nvSpPr>
          <p:cNvPr id="7" name="مستطيل 6"/>
          <p:cNvSpPr/>
          <p:nvPr/>
        </p:nvSpPr>
        <p:spPr>
          <a:xfrm>
            <a:off x="1001486" y="2541494"/>
            <a:ext cx="4894217" cy="539932"/>
          </a:xfrm>
          <a:prstGeom prst="rect">
            <a:avLst/>
          </a:prstGeom>
          <a:solidFill>
            <a:srgbClr val="00B050">
              <a:alpha val="2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p:cNvSpPr/>
          <p:nvPr/>
        </p:nvSpPr>
        <p:spPr>
          <a:xfrm>
            <a:off x="1001485" y="4532992"/>
            <a:ext cx="4894217" cy="539932"/>
          </a:xfrm>
          <a:prstGeom prst="rect">
            <a:avLst/>
          </a:prstGeom>
          <a:solidFill>
            <a:srgbClr val="00B050">
              <a:alpha val="2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p:cNvSpPr/>
          <p:nvPr/>
        </p:nvSpPr>
        <p:spPr>
          <a:xfrm>
            <a:off x="348343" y="322217"/>
            <a:ext cx="11538857" cy="6209211"/>
          </a:xfrm>
          <a:prstGeom prst="rect">
            <a:avLst/>
          </a:prstGeom>
          <a:noFill/>
          <a:ln w="57150">
            <a:solidFill>
              <a:srgbClr val="4FD1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19431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شكل حر 16"/>
          <p:cNvSpPr/>
          <p:nvPr/>
        </p:nvSpPr>
        <p:spPr>
          <a:xfrm>
            <a:off x="0" y="747987"/>
            <a:ext cx="12192000" cy="985019"/>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شكل حر 17"/>
          <p:cNvSpPr/>
          <p:nvPr/>
        </p:nvSpPr>
        <p:spPr>
          <a:xfrm>
            <a:off x="1166949" y="339002"/>
            <a:ext cx="11025051" cy="1141458"/>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solidFill>
            <a:srgbClr val="9BE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مستدير الزوايا 11"/>
          <p:cNvSpPr/>
          <p:nvPr/>
        </p:nvSpPr>
        <p:spPr>
          <a:xfrm>
            <a:off x="840376" y="1733006"/>
            <a:ext cx="10707189" cy="4798108"/>
          </a:xfrm>
          <a:prstGeom prst="roundRect">
            <a:avLst>
              <a:gd name="adj" fmla="val 10675"/>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lnSpc>
                <a:spcPct val="150000"/>
              </a:lnSpc>
              <a:buFont typeface="Wingdings" panose="05000000000000000000" pitchFamily="2" charset="2"/>
              <a:buChar char="v"/>
            </a:pPr>
            <a:r>
              <a:rPr lang="ar-SA" sz="2800" b="1" dirty="0">
                <a:solidFill>
                  <a:schemeClr val="tx1"/>
                </a:solidFill>
                <a:latin typeface="Sakkal Majalla" panose="02000000000000000000" pitchFamily="2" charset="-78"/>
                <a:cs typeface="Sakkal Majalla" panose="02000000000000000000" pitchFamily="2" charset="-78"/>
              </a:rPr>
              <a:t>الاقتصاد المعرفي هو فرع من فروع الاقتصاد</a:t>
            </a:r>
          </a:p>
          <a:p>
            <a:pPr marL="457200" indent="-457200">
              <a:lnSpc>
                <a:spcPct val="150000"/>
              </a:lnSpc>
              <a:buFont typeface="Wingdings" panose="05000000000000000000" pitchFamily="2" charset="2"/>
              <a:buChar char="v"/>
            </a:pPr>
            <a:r>
              <a:rPr lang="ar-SA" sz="2800" b="1" dirty="0">
                <a:solidFill>
                  <a:schemeClr val="tx1"/>
                </a:solidFill>
                <a:latin typeface="Sakkal Majalla" panose="02000000000000000000" pitchFamily="2" charset="-78"/>
                <a:cs typeface="Sakkal Majalla" panose="02000000000000000000" pitchFamily="2" charset="-78"/>
              </a:rPr>
              <a:t> يهتم بدراسة الدور الذي تلعبه المعرفة والابتكار في تحقيق التنمية الاقتصادية والاجتماعية</a:t>
            </a:r>
          </a:p>
          <a:p>
            <a:pPr marL="457200" indent="-457200">
              <a:lnSpc>
                <a:spcPct val="150000"/>
              </a:lnSpc>
              <a:buFont typeface="Wingdings" panose="05000000000000000000" pitchFamily="2" charset="2"/>
              <a:buChar char="v"/>
            </a:pPr>
            <a:r>
              <a:rPr lang="ar-SA" sz="2800" b="1" dirty="0">
                <a:solidFill>
                  <a:schemeClr val="tx1"/>
                </a:solidFill>
                <a:latin typeface="Sakkal Majalla" panose="02000000000000000000" pitchFamily="2" charset="-78"/>
                <a:cs typeface="Sakkal Majalla" panose="02000000000000000000" pitchFamily="2" charset="-78"/>
              </a:rPr>
              <a:t> يركز الاقتصاد المعرفي على دور المعرفة والابتكار في توليد الثروة، وتحسين الجودة والكفاءة في الإنتاج والخدمات.</a:t>
            </a:r>
          </a:p>
          <a:p>
            <a:pPr marL="457200" indent="-457200">
              <a:lnSpc>
                <a:spcPct val="150000"/>
              </a:lnSpc>
              <a:buFont typeface="Wingdings" panose="05000000000000000000" pitchFamily="2" charset="2"/>
              <a:buChar char="v"/>
            </a:pPr>
            <a:r>
              <a:rPr lang="ar-SA" sz="2800" b="1" dirty="0">
                <a:solidFill>
                  <a:schemeClr val="tx1"/>
                </a:solidFill>
                <a:latin typeface="Sakkal Majalla" panose="02000000000000000000" pitchFamily="2" charset="-78"/>
                <a:cs typeface="Sakkal Majalla" panose="02000000000000000000" pitchFamily="2" charset="-78"/>
              </a:rPr>
              <a:t>تعتمد فلســفة الاقتصاد المعرفي على أن المعرفة والابتكار هما مصدر القوة الاقتصادية الحقيقية، وأن الشركات والدول التي ً تستثمر في البحث والتطوير وتطوير الكفاءة والجودة في الإنتاج والخدمات ستكون أكثر نجاحا في الاقتصاد العالمي</a:t>
            </a:r>
            <a:endParaRPr lang="ar-SA" sz="2800" dirty="0">
              <a:solidFill>
                <a:schemeClr val="tx1"/>
              </a:solidFill>
              <a:latin typeface="Sakkal Majalla" panose="02000000000000000000" pitchFamily="2" charset="-78"/>
              <a:cs typeface="Sakkal Majalla" panose="02000000000000000000" pitchFamily="2" charset="-78"/>
            </a:endParaRPr>
          </a:p>
        </p:txBody>
      </p:sp>
      <p:sp>
        <p:nvSpPr>
          <p:cNvPr id="2" name="عنوان 1"/>
          <p:cNvSpPr>
            <a:spLocks noGrp="1"/>
          </p:cNvSpPr>
          <p:nvPr>
            <p:ph type="title"/>
          </p:nvPr>
        </p:nvSpPr>
        <p:spPr>
          <a:xfrm>
            <a:off x="7959633" y="339002"/>
            <a:ext cx="3248297" cy="1141458"/>
          </a:xfrm>
          <a:noFill/>
          <a:ln>
            <a:noFill/>
          </a:ln>
        </p:spPr>
        <p:style>
          <a:lnRef idx="2">
            <a:schemeClr val="accent5"/>
          </a:lnRef>
          <a:fillRef idx="1">
            <a:schemeClr val="lt1"/>
          </a:fillRef>
          <a:effectRef idx="0">
            <a:schemeClr val="accent5"/>
          </a:effectRef>
          <a:fontRef idx="minor">
            <a:schemeClr val="dk1"/>
          </a:fontRef>
        </p:style>
        <p:txBody>
          <a:bodyPr/>
          <a:lstStyle/>
          <a:p>
            <a:r>
              <a:rPr lang="ar-SA" dirty="0">
                <a:solidFill>
                  <a:srgbClr val="FF0000"/>
                </a:solidFill>
                <a:latin typeface="Sakkal Majalla" panose="02000000000000000000" pitchFamily="2" charset="-78"/>
                <a:cs typeface="PT Bold Heading" panose="02010400000000000000" pitchFamily="2" charset="-78"/>
              </a:rPr>
              <a:t>المقدمة:</a:t>
            </a:r>
            <a:endParaRPr lang="ar-SA" dirty="0">
              <a:solidFill>
                <a:srgbClr val="FF0000"/>
              </a:solidFill>
              <a:cs typeface="PT Bold Heading" panose="02010400000000000000" pitchFamily="2" charset="-78"/>
            </a:endParaRPr>
          </a:p>
        </p:txBody>
      </p:sp>
    </p:spTree>
    <p:extLst>
      <p:ext uri="{BB962C8B-B14F-4D97-AF65-F5344CB8AC3E}">
        <p14:creationId xmlns:p14="http://schemas.microsoft.com/office/powerpoint/2010/main" val="4288821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113212" y="94141"/>
            <a:ext cx="11948160" cy="6672419"/>
          </a:xfrm>
          <a:prstGeom prst="rect">
            <a:avLst/>
          </a:prstGeom>
          <a:noFill/>
          <a:ln w="57150">
            <a:solidFill>
              <a:srgbClr val="4FD1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شكل حر 18"/>
          <p:cNvSpPr/>
          <p:nvPr/>
        </p:nvSpPr>
        <p:spPr>
          <a:xfrm>
            <a:off x="0" y="747987"/>
            <a:ext cx="12192000" cy="985019"/>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شكل حر 17"/>
          <p:cNvSpPr/>
          <p:nvPr/>
        </p:nvSpPr>
        <p:spPr>
          <a:xfrm>
            <a:off x="1166949" y="339002"/>
            <a:ext cx="11025051" cy="1141458"/>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solidFill>
            <a:srgbClr val="9BE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aphicFrame>
        <p:nvGraphicFramePr>
          <p:cNvPr id="5" name="عنصر نائب للمحتوى 4"/>
          <p:cNvGraphicFramePr>
            <a:graphicFrameLocks noGrp="1"/>
          </p:cNvGraphicFramePr>
          <p:nvPr>
            <p:ph idx="1"/>
            <p:extLst>
              <p:ext uri="{D42A27DB-BD31-4B8C-83A1-F6EECF244321}">
                <p14:modId xmlns:p14="http://schemas.microsoft.com/office/powerpoint/2010/main" val="29793133"/>
              </p:ext>
            </p:extLst>
          </p:nvPr>
        </p:nvGraphicFramePr>
        <p:xfrm>
          <a:off x="592182" y="1802356"/>
          <a:ext cx="11051177" cy="3062570"/>
        </p:xfrm>
        <a:graphic>
          <a:graphicData uri="http://schemas.openxmlformats.org/drawingml/2006/table">
            <a:tbl>
              <a:tblPr rtl="1" firstRow="1" bandRow="1">
                <a:tableStyleId>{5940675A-B579-460E-94D1-54222C63F5DA}</a:tableStyleId>
              </a:tblPr>
              <a:tblGrid>
                <a:gridCol w="5717520"/>
                <a:gridCol w="5333657"/>
              </a:tblGrid>
              <a:tr h="685130">
                <a:tc>
                  <a:txBody>
                    <a:bodyPr/>
                    <a:lstStyle/>
                    <a:p>
                      <a:pPr algn="ctr" rtl="1"/>
                      <a:r>
                        <a:rPr kumimoji="0" lang="ar-SA" sz="3600" b="0" i="0" u="none" strike="noStrike" kern="1200" cap="none" spc="0" normalizeH="0" baseline="0" dirty="0" err="1" smtClean="0">
                          <a:ln>
                            <a:noFill/>
                          </a:ln>
                          <a:solidFill>
                            <a:srgbClr val="0070C0"/>
                          </a:solidFill>
                          <a:effectLst/>
                          <a:uLnTx/>
                          <a:uFillTx/>
                          <a:latin typeface="Sakkal Majalla" panose="02000000000000000000" pitchFamily="2" charset="-78"/>
                          <a:ea typeface="+mn-ea"/>
                          <a:cs typeface="PT Bold Heading" panose="02010400000000000000" pitchFamily="2" charset="-78"/>
                        </a:rPr>
                        <a:t>إقتصاد</a:t>
                      </a:r>
                      <a:r>
                        <a:rPr kumimoji="0" lang="ar-SA" sz="3600" b="0" i="0" u="none" strike="noStrike" kern="1200" cap="none" spc="0" normalizeH="0" baseline="0" dirty="0" smtClean="0">
                          <a:ln>
                            <a:noFill/>
                          </a:ln>
                          <a:solidFill>
                            <a:srgbClr val="0070C0"/>
                          </a:solidFill>
                          <a:effectLst/>
                          <a:uLnTx/>
                          <a:uFillTx/>
                          <a:latin typeface="Sakkal Majalla" panose="02000000000000000000" pitchFamily="2" charset="-78"/>
                          <a:ea typeface="+mn-ea"/>
                          <a:cs typeface="PT Bold Heading" panose="02010400000000000000" pitchFamily="2" charset="-78"/>
                        </a:rPr>
                        <a:t> المعرفة </a:t>
                      </a:r>
                      <a:endParaRPr kumimoji="0" lang="ar-SA" sz="3600" b="0" i="0" u="none" strike="noStrike" kern="1200" cap="none" spc="0" normalizeH="0" baseline="0" dirty="0">
                        <a:ln>
                          <a:noFill/>
                        </a:ln>
                        <a:solidFill>
                          <a:srgbClr val="0070C0"/>
                        </a:solidFill>
                        <a:effectLst/>
                        <a:uLnTx/>
                        <a:uFillTx/>
                        <a:latin typeface="Sakkal Majalla" panose="02000000000000000000" pitchFamily="2" charset="-78"/>
                        <a:ea typeface="+mn-ea"/>
                        <a:cs typeface="PT Bold Heading" panose="02010400000000000000" pitchFamily="2" charset="-78"/>
                      </a:endParaRPr>
                    </a:p>
                  </a:txBody>
                  <a:tcPr anchor="ctr">
                    <a:solidFill>
                      <a:schemeClr val="accent4">
                        <a:lumMod val="20000"/>
                        <a:lumOff val="80000"/>
                      </a:schemeClr>
                    </a:solidFill>
                  </a:tcPr>
                </a:tc>
                <a:tc>
                  <a:txBody>
                    <a:bodyPr/>
                    <a:lstStyle/>
                    <a:p>
                      <a:pPr algn="ctr" rtl="1"/>
                      <a:r>
                        <a:rPr kumimoji="0" lang="ar-SA" sz="3600" b="0" i="0" u="none" strike="noStrike" kern="1200" cap="none" spc="0" normalizeH="0" baseline="0" noProof="0" dirty="0" err="1" smtClean="0">
                          <a:ln>
                            <a:noFill/>
                          </a:ln>
                          <a:solidFill>
                            <a:srgbClr val="FF6600"/>
                          </a:solidFill>
                          <a:effectLst/>
                          <a:uLnTx/>
                          <a:uFillTx/>
                          <a:latin typeface="Sakkal Majalla" panose="02000000000000000000" pitchFamily="2" charset="-78"/>
                          <a:ea typeface="+mn-ea"/>
                          <a:cs typeface="PT Bold Heading" panose="02010400000000000000" pitchFamily="2" charset="-78"/>
                        </a:rPr>
                        <a:t>إقتصاد</a:t>
                      </a:r>
                      <a:r>
                        <a:rPr kumimoji="0" lang="ar-SA" sz="3600" b="0" i="0" u="none" strike="noStrike" kern="1200" cap="none" spc="0" normalizeH="0" baseline="0" noProof="0" dirty="0" smtClean="0">
                          <a:ln>
                            <a:noFill/>
                          </a:ln>
                          <a:solidFill>
                            <a:srgbClr val="FF6600"/>
                          </a:solidFill>
                          <a:effectLst/>
                          <a:uLnTx/>
                          <a:uFillTx/>
                          <a:latin typeface="Sakkal Majalla" panose="02000000000000000000" pitchFamily="2" charset="-78"/>
                          <a:ea typeface="+mn-ea"/>
                          <a:cs typeface="PT Bold Heading" panose="02010400000000000000" pitchFamily="2" charset="-78"/>
                        </a:rPr>
                        <a:t> رأس المال</a:t>
                      </a:r>
                      <a:endParaRPr kumimoji="0" lang="ar-SA" sz="3600" b="0" i="0" u="none" strike="noStrike" kern="1200" cap="none" spc="0" normalizeH="0" baseline="0" dirty="0">
                        <a:ln>
                          <a:noFill/>
                        </a:ln>
                        <a:solidFill>
                          <a:srgbClr val="FF6600"/>
                        </a:solidFill>
                        <a:effectLst/>
                        <a:uLnTx/>
                        <a:uFillTx/>
                        <a:latin typeface="Sakkal Majalla" panose="02000000000000000000" pitchFamily="2" charset="-78"/>
                        <a:ea typeface="+mn-ea"/>
                        <a:cs typeface="PT Bold Heading" panose="02010400000000000000" pitchFamily="2" charset="-78"/>
                      </a:endParaRPr>
                    </a:p>
                  </a:txBody>
                  <a:tcPr anchor="ctr">
                    <a:solidFill>
                      <a:schemeClr val="accent4">
                        <a:lumMod val="20000"/>
                        <a:lumOff val="80000"/>
                      </a:schemeClr>
                    </a:solidFill>
                  </a:tcPr>
                </a:tc>
              </a:tr>
              <a:tr h="1029434">
                <a:tc>
                  <a:txBody>
                    <a:bodyPr/>
                    <a:lstStyle/>
                    <a:p>
                      <a:pPr marL="0" marR="0" lvl="0" indent="0" algn="r" defTabSz="914400" rtl="1"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ar-SA" sz="24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ar-SA" sz="2400" b="1" i="0" u="none" strike="noStrike" kern="1200" cap="none" spc="0" normalizeH="0" baseline="0" noProof="0" dirty="0" err="1" smtClean="0">
                          <a:ln>
                            <a:noFill/>
                          </a:ln>
                          <a:solidFill>
                            <a:prstClr val="black"/>
                          </a:solidFill>
                          <a:effectLst/>
                          <a:uLnTx/>
                          <a:uFillTx/>
                          <a:latin typeface="Sakkal Majalla" panose="02000000000000000000" pitchFamily="2" charset="-78"/>
                          <a:ea typeface="+mn-ea"/>
                          <a:cs typeface="Sakkal Majalla" panose="02000000000000000000" pitchFamily="2" charset="-78"/>
                        </a:rPr>
                        <a:t>إقتصاد</a:t>
                      </a:r>
                      <a:r>
                        <a:rPr kumimoji="0" lang="ar-SA" sz="24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المعرفة يعتمد على رأس المال الفكري مثل </a:t>
                      </a:r>
                      <a:r>
                        <a:rPr kumimoji="0" lang="ar-SA" sz="2400" b="1" i="0" u="none" strike="noStrike" kern="1200" cap="none" spc="0" normalizeH="0" baseline="0" noProof="0" dirty="0" err="1" smtClean="0">
                          <a:ln>
                            <a:noFill/>
                          </a:ln>
                          <a:solidFill>
                            <a:prstClr val="black"/>
                          </a:solidFill>
                          <a:effectLst/>
                          <a:uLnTx/>
                          <a:uFillTx/>
                          <a:latin typeface="Sakkal Majalla" panose="02000000000000000000" pitchFamily="2" charset="-78"/>
                          <a:ea typeface="+mn-ea"/>
                          <a:cs typeface="Sakkal Majalla" panose="02000000000000000000" pitchFamily="2" charset="-78"/>
                        </a:rPr>
                        <a:t>الإبتكارات</a:t>
                      </a:r>
                      <a:r>
                        <a:rPr kumimoji="0" lang="ar-SA" sz="24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والتقنيات والبرامج.</a:t>
                      </a:r>
                    </a:p>
                  </a:txBody>
                  <a:tcPr/>
                </a:tc>
                <a:tc>
                  <a:txBody>
                    <a:bodyPr/>
                    <a:lstStyle/>
                    <a:p>
                      <a:pPr marL="0" marR="0" lvl="0" indent="0" algn="r" defTabSz="914400" rtl="1"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ar-SA" sz="24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ar-SA" sz="2400" b="1" i="0" u="none" strike="noStrike" kern="1200" cap="none" spc="0" normalizeH="0" baseline="0" noProof="0" dirty="0" err="1" smtClean="0">
                          <a:ln>
                            <a:noFill/>
                          </a:ln>
                          <a:solidFill>
                            <a:prstClr val="black"/>
                          </a:solidFill>
                          <a:effectLst/>
                          <a:uLnTx/>
                          <a:uFillTx/>
                          <a:latin typeface="Sakkal Majalla" panose="02000000000000000000" pitchFamily="2" charset="-78"/>
                          <a:ea typeface="+mn-ea"/>
                          <a:cs typeface="Sakkal Majalla" panose="02000000000000000000" pitchFamily="2" charset="-78"/>
                        </a:rPr>
                        <a:t>إقتصاد</a:t>
                      </a:r>
                      <a:r>
                        <a:rPr kumimoji="0" lang="ar-SA" sz="24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رأس المال يعتمد على الأصول المادية مثل الأراضي والآلات والمصانع.</a:t>
                      </a:r>
                    </a:p>
                  </a:txBody>
                  <a:tcPr/>
                </a:tc>
              </a:tr>
              <a:tr h="1037691">
                <a:tc>
                  <a:txBody>
                    <a:bodyPr/>
                    <a:lstStyle/>
                    <a:p>
                      <a:pPr marL="0" marR="0" lvl="0" indent="0" algn="r" defTabSz="914400" rtl="1"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ar-SA" sz="24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يركز </a:t>
                      </a:r>
                      <a:r>
                        <a:rPr kumimoji="0" lang="ar-SA" sz="2400" b="1" i="0" u="none" strike="noStrike" kern="1200" cap="none" spc="0" normalizeH="0" baseline="0" noProof="0" dirty="0" err="1" smtClean="0">
                          <a:ln>
                            <a:noFill/>
                          </a:ln>
                          <a:solidFill>
                            <a:prstClr val="black"/>
                          </a:solidFill>
                          <a:effectLst/>
                          <a:uLnTx/>
                          <a:uFillTx/>
                          <a:latin typeface="Sakkal Majalla" panose="02000000000000000000" pitchFamily="2" charset="-78"/>
                          <a:ea typeface="+mn-ea"/>
                          <a:cs typeface="Sakkal Majalla" panose="02000000000000000000" pitchFamily="2" charset="-78"/>
                        </a:rPr>
                        <a:t>إقتصاد</a:t>
                      </a:r>
                      <a:r>
                        <a:rPr kumimoji="0" lang="ar-SA" sz="24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المعرفة على زيادة الإنتاجية عبر تطوير الموارد البشرية </a:t>
                      </a:r>
                      <a:r>
                        <a:rPr kumimoji="0" lang="ar-SA" sz="2400" b="1" i="0" u="none" strike="noStrike" kern="1200" cap="none" spc="0" normalizeH="0" baseline="0" noProof="0" dirty="0" err="1" smtClean="0">
                          <a:ln>
                            <a:noFill/>
                          </a:ln>
                          <a:solidFill>
                            <a:prstClr val="black"/>
                          </a:solidFill>
                          <a:effectLst/>
                          <a:uLnTx/>
                          <a:uFillTx/>
                          <a:latin typeface="Sakkal Majalla" panose="02000000000000000000" pitchFamily="2" charset="-78"/>
                          <a:ea typeface="+mn-ea"/>
                          <a:cs typeface="Sakkal Majalla" panose="02000000000000000000" pitchFamily="2" charset="-78"/>
                        </a:rPr>
                        <a:t>والإستثمار</a:t>
                      </a:r>
                      <a:r>
                        <a:rPr kumimoji="0" lang="ar-SA" sz="24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في البحث والتطوير.</a:t>
                      </a:r>
                    </a:p>
                  </a:txBody>
                  <a:tcPr/>
                </a:tc>
                <a:tc>
                  <a:txBody>
                    <a:bodyPr/>
                    <a:lstStyle/>
                    <a:p>
                      <a:pPr marL="0" marR="0" lvl="0" indent="0" algn="r" defTabSz="914400" rtl="1"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ar-SA" sz="24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يركز </a:t>
                      </a:r>
                      <a:r>
                        <a:rPr kumimoji="0" lang="ar-SA" sz="2400" b="1" i="0" u="none" strike="noStrike" kern="1200" cap="none" spc="0" normalizeH="0" baseline="0" noProof="0" dirty="0" err="1" smtClean="0">
                          <a:ln>
                            <a:noFill/>
                          </a:ln>
                          <a:solidFill>
                            <a:prstClr val="black"/>
                          </a:solidFill>
                          <a:effectLst/>
                          <a:uLnTx/>
                          <a:uFillTx/>
                          <a:latin typeface="Sakkal Majalla" panose="02000000000000000000" pitchFamily="2" charset="-78"/>
                          <a:ea typeface="+mn-ea"/>
                          <a:cs typeface="Sakkal Majalla" panose="02000000000000000000" pitchFamily="2" charset="-78"/>
                        </a:rPr>
                        <a:t>إقتصاد</a:t>
                      </a:r>
                      <a:r>
                        <a:rPr kumimoji="0" lang="ar-SA" sz="24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رأس المال على زيادة الإنتاجية عبر توسيع نطاق الأصول المادية.</a:t>
                      </a:r>
                    </a:p>
                  </a:txBody>
                  <a:tcPr/>
                </a:tc>
              </a:tr>
            </a:tbl>
          </a:graphicData>
        </a:graphic>
      </p:graphicFrame>
      <p:sp>
        <p:nvSpPr>
          <p:cNvPr id="15" name="عنوان 1"/>
          <p:cNvSpPr txBox="1">
            <a:spLocks/>
          </p:cNvSpPr>
          <p:nvPr/>
        </p:nvSpPr>
        <p:spPr>
          <a:xfrm>
            <a:off x="1924594" y="467627"/>
            <a:ext cx="7654835" cy="105436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1" anchor="ctr">
            <a:normAutofit fontScale="90000"/>
          </a:bodyPr>
          <a:lstStyle>
            <a:lvl1pPr algn="r" defTabSz="914400" rtl="1"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ar-SA" dirty="0" err="1" smtClean="0">
                <a:solidFill>
                  <a:srgbClr val="0070C0"/>
                </a:solidFill>
                <a:latin typeface="Sakkal Majalla" panose="02000000000000000000" pitchFamily="2" charset="-78"/>
                <a:cs typeface="PT Bold Heading" panose="02010400000000000000" pitchFamily="2" charset="-78"/>
              </a:rPr>
              <a:t>إقتصاد</a:t>
            </a:r>
            <a:r>
              <a:rPr lang="ar-SA" dirty="0" smtClean="0">
                <a:solidFill>
                  <a:srgbClr val="0070C0"/>
                </a:solidFill>
                <a:latin typeface="Sakkal Majalla" panose="02000000000000000000" pitchFamily="2" charset="-78"/>
                <a:cs typeface="PT Bold Heading" panose="02010400000000000000" pitchFamily="2" charset="-78"/>
              </a:rPr>
              <a:t> المعرفة </a:t>
            </a:r>
            <a:r>
              <a:rPr lang="ar-SA" dirty="0" smtClean="0">
                <a:solidFill>
                  <a:srgbClr val="FF0000"/>
                </a:solidFill>
                <a:latin typeface="Sakkal Majalla" panose="02000000000000000000" pitchFamily="2" charset="-78"/>
                <a:cs typeface="PT Bold Heading" panose="02010400000000000000" pitchFamily="2" charset="-78"/>
              </a:rPr>
              <a:t>مقابل </a:t>
            </a:r>
            <a:r>
              <a:rPr lang="ar-SA" dirty="0" err="1" smtClean="0">
                <a:solidFill>
                  <a:srgbClr val="FF6600"/>
                </a:solidFill>
                <a:latin typeface="Sakkal Majalla" panose="02000000000000000000" pitchFamily="2" charset="-78"/>
                <a:cs typeface="PT Bold Heading" panose="02010400000000000000" pitchFamily="2" charset="-78"/>
              </a:rPr>
              <a:t>إقتصاد</a:t>
            </a:r>
            <a:r>
              <a:rPr lang="ar-SA" dirty="0" smtClean="0">
                <a:solidFill>
                  <a:srgbClr val="FF6600"/>
                </a:solidFill>
                <a:latin typeface="Sakkal Majalla" panose="02000000000000000000" pitchFamily="2" charset="-78"/>
                <a:cs typeface="PT Bold Heading" panose="02010400000000000000" pitchFamily="2" charset="-78"/>
              </a:rPr>
              <a:t> رأس المال</a:t>
            </a:r>
            <a:r>
              <a:rPr lang="ar-SA" dirty="0" smtClean="0">
                <a:solidFill>
                  <a:srgbClr val="FF0000"/>
                </a:solidFill>
                <a:latin typeface="Sakkal Majalla" panose="02000000000000000000" pitchFamily="2" charset="-78"/>
                <a:cs typeface="PT Bold Heading" panose="02010400000000000000" pitchFamily="2" charset="-78"/>
              </a:rPr>
              <a:t>:</a:t>
            </a:r>
            <a:endParaRPr lang="ar-SA" dirty="0">
              <a:solidFill>
                <a:srgbClr val="FF0000"/>
              </a:solidFill>
              <a:cs typeface="PT Bold Heading" panose="02010400000000000000" pitchFamily="2" charset="-78"/>
            </a:endParaRPr>
          </a:p>
        </p:txBody>
      </p:sp>
      <p:pic>
        <p:nvPicPr>
          <p:cNvPr id="2050" name="Picture 2" descr="موقع الدكتور أحمد رباح | 10 خطوات تعين على معرفة النفس وفهمها"/>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9005" y="4829080"/>
            <a:ext cx="2489472" cy="20289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رأس المال الخاص ومتلازمتا “القوة والخوف” – شبكة غلوبال الاعلامية"/>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8835" y="4856558"/>
            <a:ext cx="3161212" cy="2001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090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a:xfrm>
            <a:off x="139337" y="94141"/>
            <a:ext cx="11922034" cy="6672419"/>
          </a:xfrm>
          <a:prstGeom prst="rect">
            <a:avLst/>
          </a:prstGeom>
          <a:noFill/>
          <a:ln w="57150">
            <a:solidFill>
              <a:srgbClr val="4FD1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شكل حر 18"/>
          <p:cNvSpPr/>
          <p:nvPr/>
        </p:nvSpPr>
        <p:spPr>
          <a:xfrm>
            <a:off x="0" y="747987"/>
            <a:ext cx="12192000" cy="985019"/>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شكل حر 17"/>
          <p:cNvSpPr/>
          <p:nvPr/>
        </p:nvSpPr>
        <p:spPr>
          <a:xfrm>
            <a:off x="1166949" y="339002"/>
            <a:ext cx="11025051" cy="1141458"/>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solidFill>
            <a:srgbClr val="9BE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aphicFrame>
        <p:nvGraphicFramePr>
          <p:cNvPr id="5" name="عنصر نائب للمحتوى 4"/>
          <p:cNvGraphicFramePr>
            <a:graphicFrameLocks noGrp="1"/>
          </p:cNvGraphicFramePr>
          <p:nvPr>
            <p:ph idx="1"/>
            <p:extLst>
              <p:ext uri="{D42A27DB-BD31-4B8C-83A1-F6EECF244321}">
                <p14:modId xmlns:p14="http://schemas.microsoft.com/office/powerpoint/2010/main" val="1510050326"/>
              </p:ext>
            </p:extLst>
          </p:nvPr>
        </p:nvGraphicFramePr>
        <p:xfrm>
          <a:off x="592182" y="1802356"/>
          <a:ext cx="11051177" cy="2478259"/>
        </p:xfrm>
        <a:graphic>
          <a:graphicData uri="http://schemas.openxmlformats.org/drawingml/2006/table">
            <a:tbl>
              <a:tblPr rtl="1" firstRow="1" bandRow="1">
                <a:tableStyleId>{5940675A-B579-460E-94D1-54222C63F5DA}</a:tableStyleId>
              </a:tblPr>
              <a:tblGrid>
                <a:gridCol w="5717520"/>
                <a:gridCol w="5333657"/>
              </a:tblGrid>
              <a:tr h="609248">
                <a:tc>
                  <a:txBody>
                    <a:bodyPr/>
                    <a:lstStyle/>
                    <a:p>
                      <a:pPr algn="ctr" rtl="1"/>
                      <a:r>
                        <a:rPr lang="ar-SA" sz="3600" dirty="0" smtClean="0">
                          <a:solidFill>
                            <a:srgbClr val="FF0000"/>
                          </a:solidFill>
                          <a:latin typeface="Sakkal Majalla" panose="02000000000000000000" pitchFamily="2" charset="-78"/>
                          <a:cs typeface="PT Bold Heading" panose="02010400000000000000" pitchFamily="2" charset="-78"/>
                        </a:rPr>
                        <a:t>التعليم الإبداعي </a:t>
                      </a:r>
                      <a:endParaRPr kumimoji="0" lang="ar-SA" sz="3600" b="0" i="0" u="none" strike="noStrike" kern="1200" cap="none" spc="0" normalizeH="0" baseline="0" dirty="0">
                        <a:ln>
                          <a:noFill/>
                        </a:ln>
                        <a:solidFill>
                          <a:srgbClr val="0070C0"/>
                        </a:solidFill>
                        <a:effectLst/>
                        <a:uLnTx/>
                        <a:uFillTx/>
                        <a:latin typeface="Sakkal Majalla" panose="02000000000000000000" pitchFamily="2" charset="-78"/>
                        <a:ea typeface="+mn-ea"/>
                        <a:cs typeface="PT Bold Heading" panose="02010400000000000000" pitchFamily="2" charset="-78"/>
                      </a:endParaRPr>
                    </a:p>
                  </a:txBody>
                  <a:tcPr anchor="ctr">
                    <a:solidFill>
                      <a:schemeClr val="accent4">
                        <a:lumMod val="20000"/>
                        <a:lumOff val="80000"/>
                      </a:schemeClr>
                    </a:solidFill>
                  </a:tcPr>
                </a:tc>
                <a:tc>
                  <a:txBody>
                    <a:bodyPr/>
                    <a:lstStyle/>
                    <a:p>
                      <a:pPr algn="ctr" rtl="1"/>
                      <a:r>
                        <a:rPr kumimoji="0" lang="ar-SA" sz="3600" b="0" i="0" u="none" strike="noStrike" kern="1200" cap="none" spc="0" normalizeH="0" baseline="0" dirty="0" err="1" smtClean="0">
                          <a:ln>
                            <a:noFill/>
                          </a:ln>
                          <a:solidFill>
                            <a:srgbClr val="0070C0"/>
                          </a:solidFill>
                          <a:effectLst/>
                          <a:uLnTx/>
                          <a:uFillTx/>
                          <a:latin typeface="Sakkal Majalla" panose="02000000000000000000" pitchFamily="2" charset="-78"/>
                          <a:ea typeface="+mn-ea"/>
                          <a:cs typeface="PT Bold Heading" panose="02010400000000000000" pitchFamily="2" charset="-78"/>
                        </a:rPr>
                        <a:t>إقتصاد</a:t>
                      </a:r>
                      <a:r>
                        <a:rPr kumimoji="0" lang="ar-SA" sz="3600" b="0" i="0" u="none" strike="noStrike" kern="1200" cap="none" spc="0" normalizeH="0" baseline="0" dirty="0" smtClean="0">
                          <a:ln>
                            <a:noFill/>
                          </a:ln>
                          <a:solidFill>
                            <a:srgbClr val="0070C0"/>
                          </a:solidFill>
                          <a:effectLst/>
                          <a:uLnTx/>
                          <a:uFillTx/>
                          <a:latin typeface="Sakkal Majalla" panose="02000000000000000000" pitchFamily="2" charset="-78"/>
                          <a:ea typeface="+mn-ea"/>
                          <a:cs typeface="PT Bold Heading" panose="02010400000000000000" pitchFamily="2" charset="-78"/>
                        </a:rPr>
                        <a:t> المعرفة </a:t>
                      </a:r>
                      <a:endParaRPr kumimoji="0" lang="ar-SA" sz="3600" b="0" i="0" u="none" strike="noStrike" kern="1200" cap="none" spc="0" normalizeH="0" baseline="0" dirty="0">
                        <a:ln>
                          <a:noFill/>
                        </a:ln>
                        <a:solidFill>
                          <a:srgbClr val="0070C0"/>
                        </a:solidFill>
                        <a:effectLst/>
                        <a:uLnTx/>
                        <a:uFillTx/>
                        <a:latin typeface="Sakkal Majalla" panose="02000000000000000000" pitchFamily="2" charset="-78"/>
                        <a:ea typeface="+mn-ea"/>
                        <a:cs typeface="PT Bold Heading" panose="02010400000000000000" pitchFamily="2" charset="-78"/>
                      </a:endParaRPr>
                    </a:p>
                  </a:txBody>
                  <a:tcPr anchor="ctr">
                    <a:solidFill>
                      <a:schemeClr val="accent4">
                        <a:lumMod val="20000"/>
                        <a:lumOff val="80000"/>
                      </a:schemeClr>
                    </a:solidFill>
                  </a:tcPr>
                </a:tc>
              </a:tr>
              <a:tr h="915418">
                <a:tc>
                  <a:txBody>
                    <a:bodyPr/>
                    <a:lstStyle/>
                    <a:p>
                      <a:r>
                        <a:rPr lang="ar-SA" sz="2400" dirty="0" smtClean="0">
                          <a:latin typeface="Sakkal Majalla" panose="02000000000000000000" pitchFamily="2" charset="-78"/>
                          <a:cs typeface="Sakkal Majalla" panose="02000000000000000000" pitchFamily="2" charset="-78"/>
                        </a:rPr>
                        <a:t>- يساهم التعليم الإبداعي في تأهيل جيل قادر على إنتاج المعرفة </a:t>
                      </a:r>
                      <a:r>
                        <a:rPr lang="ar-SA" sz="2400" dirty="0" err="1" smtClean="0">
                          <a:latin typeface="Sakkal Majalla" panose="02000000000000000000" pitchFamily="2" charset="-78"/>
                          <a:cs typeface="Sakkal Majalla" panose="02000000000000000000" pitchFamily="2" charset="-78"/>
                        </a:rPr>
                        <a:t>وإبتكار</a:t>
                      </a:r>
                      <a:r>
                        <a:rPr lang="ar-SA" sz="2400" dirty="0" smtClean="0">
                          <a:latin typeface="Sakkal Majalla" panose="02000000000000000000" pitchFamily="2" charset="-78"/>
                          <a:cs typeface="Sakkal Majalla" panose="02000000000000000000" pitchFamily="2" charset="-78"/>
                        </a:rPr>
                        <a:t> حلول جديدة للمشاكل.</a:t>
                      </a:r>
                      <a:endParaRPr lang="ar-SA" sz="2400" dirty="0">
                        <a:latin typeface="Sakkal Majalla" panose="02000000000000000000" pitchFamily="2" charset="-78"/>
                        <a:cs typeface="Sakkal Majalla" panose="02000000000000000000" pitchFamily="2" charset="-78"/>
                      </a:endParaRPr>
                    </a:p>
                  </a:txBody>
                  <a:tcPr anchor="ctr"/>
                </a:tc>
                <a:tc rowSpan="2">
                  <a:txBody>
                    <a:bodyPr/>
                    <a:lstStyle/>
                    <a:p>
                      <a:pPr marL="342900" marR="0" lvl="0" indent="-342900" algn="r" defTabSz="914400" rtl="1" eaLnBrk="1" fontAlgn="auto" latinLnBrk="0" hangingPunct="1">
                        <a:lnSpc>
                          <a:spcPct val="150000"/>
                        </a:lnSpc>
                        <a:spcBef>
                          <a:spcPts val="1000"/>
                        </a:spcBef>
                        <a:spcAft>
                          <a:spcPts val="0"/>
                        </a:spcAft>
                        <a:buClrTx/>
                        <a:buSzTx/>
                        <a:buFontTx/>
                        <a:buChar char="-"/>
                        <a:tabLst/>
                        <a:defRPr/>
                      </a:pPr>
                      <a:r>
                        <a:rPr kumimoji="0" lang="ar-SA" sz="24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يؤكد </a:t>
                      </a:r>
                      <a:r>
                        <a:rPr kumimoji="0" lang="ar-SA" sz="2400" b="1" i="0" u="none" strike="noStrike" kern="1200" cap="none" spc="0" normalizeH="0" baseline="0" noProof="0" dirty="0" err="1" smtClean="0">
                          <a:ln>
                            <a:noFill/>
                          </a:ln>
                          <a:solidFill>
                            <a:prstClr val="black"/>
                          </a:solidFill>
                          <a:effectLst/>
                          <a:uLnTx/>
                          <a:uFillTx/>
                          <a:latin typeface="Sakkal Majalla" panose="02000000000000000000" pitchFamily="2" charset="-78"/>
                          <a:ea typeface="+mn-ea"/>
                          <a:cs typeface="Sakkal Majalla" panose="02000000000000000000" pitchFamily="2" charset="-78"/>
                        </a:rPr>
                        <a:t>إقتصاد</a:t>
                      </a:r>
                      <a:r>
                        <a:rPr kumimoji="0" lang="ar-SA" sz="24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المعرفة على أهمية التعليم الإبداعي في</a:t>
                      </a:r>
                    </a:p>
                    <a:p>
                      <a:pPr marL="0" marR="0" lvl="0" indent="0" algn="r" defTabSz="914400" rtl="1" eaLnBrk="1" fontAlgn="auto" latinLnBrk="0" hangingPunct="1">
                        <a:lnSpc>
                          <a:spcPct val="150000"/>
                        </a:lnSpc>
                        <a:spcBef>
                          <a:spcPts val="1000"/>
                        </a:spcBef>
                        <a:spcAft>
                          <a:spcPts val="0"/>
                        </a:spcAft>
                        <a:buClrTx/>
                        <a:buSzTx/>
                        <a:buFontTx/>
                        <a:buNone/>
                        <a:tabLst/>
                        <a:defRPr/>
                      </a:pPr>
                      <a:r>
                        <a:rPr kumimoji="0" lang="ar-SA" sz="24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تنمية مهارات التفكير النقدي والإبداعي لدى الأفراد.</a:t>
                      </a:r>
                    </a:p>
                  </a:txBody>
                  <a:tcPr anchor="ctr"/>
                </a:tc>
              </a:tr>
              <a:tr h="922761">
                <a:tc>
                  <a:txBody>
                    <a:bodyPr/>
                    <a:lstStyle/>
                    <a:p>
                      <a:r>
                        <a:rPr lang="ar-SA" sz="2400" dirty="0" smtClean="0">
                          <a:latin typeface="Sakkal Majalla" panose="02000000000000000000" pitchFamily="2" charset="-78"/>
                          <a:cs typeface="Sakkal Majalla" panose="02000000000000000000" pitchFamily="2" charset="-78"/>
                        </a:rPr>
                        <a:t>- يساعد التعليم الإبداعي في تحقيق التنمية البشرية المستدامة الضرورية </a:t>
                      </a:r>
                      <a:r>
                        <a:rPr lang="ar-SA" sz="2400" dirty="0" err="1" smtClean="0">
                          <a:latin typeface="Sakkal Majalla" panose="02000000000000000000" pitchFamily="2" charset="-78"/>
                          <a:cs typeface="Sakkal Majalla" panose="02000000000000000000" pitchFamily="2" charset="-78"/>
                        </a:rPr>
                        <a:t>لإقتصاد</a:t>
                      </a:r>
                      <a:r>
                        <a:rPr lang="ar-SA" sz="2400" dirty="0" smtClean="0">
                          <a:latin typeface="Sakkal Majalla" panose="02000000000000000000" pitchFamily="2" charset="-78"/>
                          <a:cs typeface="Sakkal Majalla" panose="02000000000000000000" pitchFamily="2" charset="-78"/>
                        </a:rPr>
                        <a:t> المعرفة.</a:t>
                      </a:r>
                      <a:endParaRPr lang="ar-SA" sz="2400" dirty="0">
                        <a:latin typeface="Sakkal Majalla" panose="02000000000000000000" pitchFamily="2" charset="-78"/>
                        <a:cs typeface="Sakkal Majalla" panose="02000000000000000000" pitchFamily="2" charset="-78"/>
                      </a:endParaRPr>
                    </a:p>
                  </a:txBody>
                  <a:tcPr anchor="ctr"/>
                </a:tc>
                <a:tc vMerge="1">
                  <a:txBody>
                    <a:bodyPr/>
                    <a:lstStyle/>
                    <a:p>
                      <a:pPr marL="0" marR="0" lvl="0" indent="0" algn="r" defTabSz="914400" rtl="1"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ar-SA" sz="24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endParaRPr>
                    </a:p>
                  </a:txBody>
                  <a:tcPr/>
                </a:tc>
              </a:tr>
            </a:tbl>
          </a:graphicData>
        </a:graphic>
      </p:graphicFrame>
      <p:sp>
        <p:nvSpPr>
          <p:cNvPr id="15" name="عنوان 1"/>
          <p:cNvSpPr txBox="1">
            <a:spLocks/>
          </p:cNvSpPr>
          <p:nvPr/>
        </p:nvSpPr>
        <p:spPr>
          <a:xfrm>
            <a:off x="1924594" y="467627"/>
            <a:ext cx="8393883" cy="105436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ar-SA" dirty="0">
                <a:solidFill>
                  <a:srgbClr val="7030A0"/>
                </a:solidFill>
                <a:latin typeface="Sakkal Majalla" panose="02000000000000000000" pitchFamily="2" charset="-78"/>
                <a:cs typeface="PT Bold Heading" panose="02010400000000000000" pitchFamily="2" charset="-78"/>
              </a:rPr>
              <a:t>علاقة</a:t>
            </a:r>
            <a:r>
              <a:rPr lang="ar-SA" dirty="0">
                <a:solidFill>
                  <a:srgbClr val="0070C0"/>
                </a:solidFill>
                <a:latin typeface="Sakkal Majalla" panose="02000000000000000000" pitchFamily="2" charset="-78"/>
                <a:cs typeface="PT Bold Heading" panose="02010400000000000000" pitchFamily="2" charset="-78"/>
              </a:rPr>
              <a:t> </a:t>
            </a:r>
            <a:r>
              <a:rPr lang="ar-SA" dirty="0">
                <a:solidFill>
                  <a:srgbClr val="FF0000"/>
                </a:solidFill>
                <a:latin typeface="Sakkal Majalla" panose="02000000000000000000" pitchFamily="2" charset="-78"/>
                <a:cs typeface="PT Bold Heading" panose="02010400000000000000" pitchFamily="2" charset="-78"/>
              </a:rPr>
              <a:t>التعليم الإبداعي </a:t>
            </a:r>
            <a:r>
              <a:rPr lang="ar-SA" dirty="0" err="1">
                <a:solidFill>
                  <a:srgbClr val="0070C0"/>
                </a:solidFill>
                <a:latin typeface="Sakkal Majalla" panose="02000000000000000000" pitchFamily="2" charset="-78"/>
                <a:cs typeface="PT Bold Heading" panose="02010400000000000000" pitchFamily="2" charset="-78"/>
              </a:rPr>
              <a:t>بإقتصاد</a:t>
            </a:r>
            <a:r>
              <a:rPr lang="ar-SA" dirty="0">
                <a:solidFill>
                  <a:srgbClr val="0070C0"/>
                </a:solidFill>
                <a:latin typeface="Sakkal Majalla" panose="02000000000000000000" pitchFamily="2" charset="-78"/>
                <a:cs typeface="PT Bold Heading" panose="02010400000000000000" pitchFamily="2" charset="-78"/>
              </a:rPr>
              <a:t> المعرفة</a:t>
            </a:r>
            <a:r>
              <a:rPr lang="ar-SA" dirty="0" smtClean="0">
                <a:solidFill>
                  <a:srgbClr val="0070C0"/>
                </a:solidFill>
                <a:latin typeface="Sakkal Majalla" panose="02000000000000000000" pitchFamily="2" charset="-78"/>
                <a:cs typeface="PT Bold Heading" panose="02010400000000000000" pitchFamily="2" charset="-78"/>
              </a:rPr>
              <a:t>:</a:t>
            </a:r>
            <a:endParaRPr lang="ar-SA" dirty="0">
              <a:solidFill>
                <a:srgbClr val="0070C0"/>
              </a:solidFill>
              <a:latin typeface="Sakkal Majalla" panose="02000000000000000000" pitchFamily="2" charset="-78"/>
              <a:cs typeface="PT Bold Heading" panose="02010400000000000000" pitchFamily="2" charset="-78"/>
            </a:endParaRPr>
          </a:p>
        </p:txBody>
      </p:sp>
      <p:pic>
        <p:nvPicPr>
          <p:cNvPr id="2050" name="Picture 2" descr="موقع الدكتور أحمد رباح | 10 خطوات تعين على معرفة النفس وفهمها"/>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63039" y="4472647"/>
            <a:ext cx="3030583" cy="238535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حقيبة استراتيجيات التفكير الإبداعي والإبتكار"/>
          <p:cNvPicPr>
            <a:picLocks noChangeAspect="1" noChangeArrowheads="1"/>
          </p:cNvPicPr>
          <p:nvPr/>
        </p:nvPicPr>
        <p:blipFill rotWithShape="1">
          <a:blip r:embed="rId3">
            <a:extLst>
              <a:ext uri="{28A0092B-C50C-407E-A947-70E740481C1C}">
                <a14:useLocalDpi xmlns:a14="http://schemas.microsoft.com/office/drawing/2010/main" val="0"/>
              </a:ext>
            </a:extLst>
          </a:blip>
          <a:srcRect l="17858" t="11949" r="15173" b="10170"/>
          <a:stretch/>
        </p:blipFill>
        <p:spPr bwMode="auto">
          <a:xfrm>
            <a:off x="7034164" y="4371738"/>
            <a:ext cx="3284313" cy="2486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074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113210" y="5081136"/>
            <a:ext cx="9135294" cy="992778"/>
          </a:xfrm>
          <a:prstGeom prst="roundRect">
            <a:avLst>
              <a:gd name="adj" fmla="val 494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ar-SA" sz="2800" b="1" dirty="0" smtClean="0">
                <a:solidFill>
                  <a:srgbClr val="242021"/>
                </a:solidFill>
                <a:latin typeface="BahijMuna-Bold"/>
              </a:rPr>
              <a:t>حيث </a:t>
            </a:r>
            <a:r>
              <a:rPr lang="ar-SA" sz="2800" b="1" dirty="0">
                <a:solidFill>
                  <a:srgbClr val="242021"/>
                </a:solidFill>
                <a:latin typeface="BahijMuna-Bold"/>
              </a:rPr>
              <a:t>تحول الاهتمام إلى تحسين عمليات الإدارة والتحكم في التكاليف</a:t>
            </a:r>
            <a:r>
              <a:rPr lang="ar-SA" sz="2800" dirty="0"/>
              <a:t> </a:t>
            </a:r>
            <a:endParaRPr lang="ar-SA" sz="2800" dirty="0">
              <a:solidFill>
                <a:schemeClr val="tx1"/>
              </a:solidFill>
              <a:latin typeface="Sakkal Majalla" panose="02000000000000000000" pitchFamily="2" charset="-78"/>
              <a:cs typeface="PT Bold Heading" panose="02010400000000000000" pitchFamily="2" charset="-78"/>
            </a:endParaRPr>
          </a:p>
        </p:txBody>
      </p:sp>
      <p:sp>
        <p:nvSpPr>
          <p:cNvPr id="13" name="مستطيل مستدير الزوايا 12"/>
          <p:cNvSpPr/>
          <p:nvPr/>
        </p:nvSpPr>
        <p:spPr>
          <a:xfrm>
            <a:off x="104500" y="3683729"/>
            <a:ext cx="9083043" cy="992778"/>
          </a:xfrm>
          <a:prstGeom prst="roundRect">
            <a:avLst>
              <a:gd name="adj" fmla="val 494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242021"/>
                </a:solidFill>
                <a:latin typeface="BahijMuna-Bold"/>
              </a:rPr>
              <a:t>حيث </a:t>
            </a:r>
            <a:r>
              <a:rPr lang="ar-SA" sz="2800" b="1" dirty="0">
                <a:solidFill>
                  <a:srgbClr val="242021"/>
                </a:solidFill>
                <a:latin typeface="BahijMuna-Bold"/>
              </a:rPr>
              <a:t>ازداد الاهتمام بقطاع الخدمات، وأصبح النمو </a:t>
            </a:r>
            <a:r>
              <a:rPr lang="ar-SA" sz="2800" b="1" dirty="0" smtClean="0">
                <a:solidFill>
                  <a:srgbClr val="242021"/>
                </a:solidFill>
                <a:latin typeface="BahijMuna-Bold"/>
              </a:rPr>
              <a:t>الاقتصادي</a:t>
            </a:r>
          </a:p>
          <a:p>
            <a:pPr algn="ctr"/>
            <a:r>
              <a:rPr lang="ar-SA" sz="2800" b="1" dirty="0" smtClean="0">
                <a:solidFill>
                  <a:srgbClr val="242021"/>
                </a:solidFill>
                <a:latin typeface="BahijMuna-Bold"/>
              </a:rPr>
              <a:t> </a:t>
            </a:r>
            <a:r>
              <a:rPr lang="ar-SA" sz="2800" b="1" dirty="0">
                <a:solidFill>
                  <a:srgbClr val="242021"/>
                </a:solidFill>
                <a:latin typeface="BahijMuna-Bold"/>
              </a:rPr>
              <a:t>يعتمد على تحسين جودة الخدمات المقدمة</a:t>
            </a:r>
            <a:r>
              <a:rPr lang="ar-SA" sz="2800" dirty="0"/>
              <a:t> </a:t>
            </a:r>
            <a:endParaRPr lang="ar-SA" sz="2800" dirty="0">
              <a:solidFill>
                <a:schemeClr val="tx1"/>
              </a:solidFill>
              <a:latin typeface="Sakkal Majalla" panose="02000000000000000000" pitchFamily="2" charset="-78"/>
              <a:cs typeface="PT Bold Heading" panose="02010400000000000000" pitchFamily="2" charset="-78"/>
            </a:endParaRPr>
          </a:p>
        </p:txBody>
      </p:sp>
      <p:sp>
        <p:nvSpPr>
          <p:cNvPr id="12" name="مستطيل مستدير الزوايا 11"/>
          <p:cNvSpPr/>
          <p:nvPr/>
        </p:nvSpPr>
        <p:spPr>
          <a:xfrm>
            <a:off x="113212" y="2351962"/>
            <a:ext cx="9074331" cy="992778"/>
          </a:xfrm>
          <a:prstGeom prst="roundRect">
            <a:avLst>
              <a:gd name="adj" fmla="val 494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600" b="1" dirty="0" smtClean="0">
                <a:solidFill>
                  <a:srgbClr val="242021"/>
                </a:solidFill>
                <a:latin typeface="BahijMuna-Bold"/>
              </a:rPr>
              <a:t>حيث </a:t>
            </a:r>
            <a:r>
              <a:rPr lang="ar-SA" sz="2600" b="1" dirty="0">
                <a:solidFill>
                  <a:srgbClr val="242021"/>
                </a:solidFill>
                <a:latin typeface="BahijMuna-Bold"/>
              </a:rPr>
              <a:t>كانت الصناعة هي المصدر الرئيس للثروة والنمو الاقتصادي في العالم</a:t>
            </a:r>
            <a:r>
              <a:rPr lang="ar-SA" sz="2600" b="1" dirty="0" smtClean="0">
                <a:solidFill>
                  <a:srgbClr val="242021"/>
                </a:solidFill>
                <a:latin typeface="BahijMuna-Bold"/>
              </a:rPr>
              <a:t>.</a:t>
            </a:r>
            <a:endParaRPr lang="ar-SA" sz="2600" b="1" dirty="0">
              <a:solidFill>
                <a:srgbClr val="242021"/>
              </a:solidFill>
              <a:latin typeface="BahijMuna-Bold"/>
            </a:endParaRPr>
          </a:p>
        </p:txBody>
      </p:sp>
      <p:sp>
        <p:nvSpPr>
          <p:cNvPr id="9" name="شكل حر 8"/>
          <p:cNvSpPr/>
          <p:nvPr/>
        </p:nvSpPr>
        <p:spPr>
          <a:xfrm>
            <a:off x="0" y="747987"/>
            <a:ext cx="12192000" cy="985019"/>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شكل حر 9"/>
          <p:cNvSpPr/>
          <p:nvPr/>
        </p:nvSpPr>
        <p:spPr>
          <a:xfrm>
            <a:off x="1166949" y="339002"/>
            <a:ext cx="11025051" cy="1141458"/>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solidFill>
            <a:srgbClr val="9BE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p:cNvSpPr>
            <a:spLocks noGrp="1"/>
          </p:cNvSpPr>
          <p:nvPr>
            <p:ph type="title"/>
          </p:nvPr>
        </p:nvSpPr>
        <p:spPr>
          <a:xfrm>
            <a:off x="2394857" y="460944"/>
            <a:ext cx="9248502" cy="915655"/>
          </a:xfrm>
        </p:spPr>
        <p:style>
          <a:lnRef idx="2">
            <a:schemeClr val="accent5"/>
          </a:lnRef>
          <a:fillRef idx="1">
            <a:schemeClr val="lt1"/>
          </a:fillRef>
          <a:effectRef idx="0">
            <a:schemeClr val="accent5"/>
          </a:effectRef>
          <a:fontRef idx="minor">
            <a:schemeClr val="dk1"/>
          </a:fontRef>
        </p:style>
        <p:txBody>
          <a:bodyPr>
            <a:normAutofit/>
          </a:bodyPr>
          <a:lstStyle/>
          <a:p>
            <a:r>
              <a:rPr lang="ar-SA" sz="2800" dirty="0">
                <a:solidFill>
                  <a:srgbClr val="FF0000"/>
                </a:solidFill>
                <a:latin typeface="Sakkal Majalla" panose="02000000000000000000" pitchFamily="2" charset="-78"/>
                <a:cs typeface="PT Bold Heading" panose="02010400000000000000" pitchFamily="2" charset="-78"/>
              </a:rPr>
              <a:t>يمكن تقسيم مراحل التحول إلى اقتصاد المعرفة إلى </a:t>
            </a:r>
            <a:r>
              <a:rPr lang="ar-SA" sz="2800" dirty="0" smtClean="0">
                <a:solidFill>
                  <a:srgbClr val="FF0000"/>
                </a:solidFill>
                <a:latin typeface="Sakkal Majalla" panose="02000000000000000000" pitchFamily="2" charset="-78"/>
                <a:cs typeface="PT Bold Heading" panose="02010400000000000000" pitchFamily="2" charset="-78"/>
              </a:rPr>
              <a:t>ما يأتي</a:t>
            </a:r>
            <a:r>
              <a:rPr lang="ar-SA" sz="2800" dirty="0">
                <a:solidFill>
                  <a:srgbClr val="FF0000"/>
                </a:solidFill>
                <a:latin typeface="Sakkal Majalla" panose="02000000000000000000" pitchFamily="2" charset="-78"/>
                <a:cs typeface="PT Bold Heading" panose="02010400000000000000" pitchFamily="2" charset="-78"/>
              </a:rPr>
              <a:t>:</a:t>
            </a:r>
            <a:endParaRPr lang="ar-SA" sz="2800" dirty="0">
              <a:solidFill>
                <a:srgbClr val="FF0000"/>
              </a:solidFill>
              <a:latin typeface="Sakkal Majalla" panose="02000000000000000000" pitchFamily="2" charset="-78"/>
              <a:cs typeface="PT Bold Heading" panose="02010400000000000000" pitchFamily="2" charset="-78"/>
            </a:endParaRPr>
          </a:p>
        </p:txBody>
      </p:sp>
      <p:sp>
        <p:nvSpPr>
          <p:cNvPr id="6" name="شكل حر 5"/>
          <p:cNvSpPr/>
          <p:nvPr/>
        </p:nvSpPr>
        <p:spPr>
          <a:xfrm>
            <a:off x="8769531" y="2351961"/>
            <a:ext cx="3422469" cy="992778"/>
          </a:xfrm>
          <a:custGeom>
            <a:avLst/>
            <a:gdLst>
              <a:gd name="connsiteX0" fmla="*/ 1628503 w 2525486"/>
              <a:gd name="connsiteY0" fmla="*/ 0 h 992778"/>
              <a:gd name="connsiteX1" fmla="*/ 2525486 w 2525486"/>
              <a:gd name="connsiteY1" fmla="*/ 0 h 992778"/>
              <a:gd name="connsiteX2" fmla="*/ 2525486 w 2525486"/>
              <a:gd name="connsiteY2" fmla="*/ 1 h 992778"/>
              <a:gd name="connsiteX3" fmla="*/ 2525486 w 2525486"/>
              <a:gd name="connsiteY3" fmla="*/ 992777 h 992778"/>
              <a:gd name="connsiteX4" fmla="*/ 2525478 w 2525486"/>
              <a:gd name="connsiteY4" fmla="*/ 992777 h 992778"/>
              <a:gd name="connsiteX5" fmla="*/ 2525486 w 2525486"/>
              <a:gd name="connsiteY5" fmla="*/ 992778 h 992778"/>
              <a:gd name="connsiteX6" fmla="*/ 420999 w 2525486"/>
              <a:gd name="connsiteY6" fmla="*/ 992778 h 992778"/>
              <a:gd name="connsiteX7" fmla="*/ 0 w 2525486"/>
              <a:gd name="connsiteY7" fmla="*/ 496390 h 992778"/>
              <a:gd name="connsiteX8" fmla="*/ 420999 w 2525486"/>
              <a:gd name="connsiteY8" fmla="*/ 1 h 992778"/>
              <a:gd name="connsiteX9" fmla="*/ 1628503 w 2525486"/>
              <a:gd name="connsiteY9" fmla="*/ 1 h 9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486" h="992778">
                <a:moveTo>
                  <a:pt x="1628503" y="0"/>
                </a:moveTo>
                <a:lnTo>
                  <a:pt x="2525486" y="0"/>
                </a:lnTo>
                <a:lnTo>
                  <a:pt x="2525486" y="1"/>
                </a:lnTo>
                <a:lnTo>
                  <a:pt x="2525486" y="992777"/>
                </a:lnTo>
                <a:lnTo>
                  <a:pt x="2525478" y="992777"/>
                </a:lnTo>
                <a:lnTo>
                  <a:pt x="2525486" y="992778"/>
                </a:lnTo>
                <a:lnTo>
                  <a:pt x="420999" y="992778"/>
                </a:lnTo>
                <a:cubicBezTo>
                  <a:pt x="188401" y="992778"/>
                  <a:pt x="0" y="770495"/>
                  <a:pt x="0" y="496390"/>
                </a:cubicBezTo>
                <a:cubicBezTo>
                  <a:pt x="0" y="222284"/>
                  <a:pt x="188401" y="1"/>
                  <a:pt x="420999" y="1"/>
                </a:cubicBezTo>
                <a:lnTo>
                  <a:pt x="1628503" y="1"/>
                </a:ln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smtClean="0">
                <a:solidFill>
                  <a:schemeClr val="bg1"/>
                </a:solidFill>
                <a:latin typeface="Sakkal Majalla" panose="02000000000000000000" pitchFamily="2" charset="-78"/>
                <a:cs typeface="PT Bold Heading" panose="02010400000000000000" pitchFamily="2" charset="-78"/>
              </a:rPr>
              <a:t>1- مرحلة </a:t>
            </a:r>
            <a:r>
              <a:rPr lang="ar-SA" sz="3200" dirty="0">
                <a:solidFill>
                  <a:schemeClr val="bg1"/>
                </a:solidFill>
                <a:latin typeface="Sakkal Majalla" panose="02000000000000000000" pitchFamily="2" charset="-78"/>
                <a:cs typeface="PT Bold Heading" panose="02010400000000000000" pitchFamily="2" charset="-78"/>
              </a:rPr>
              <a:t>التصنيع: </a:t>
            </a:r>
            <a:endParaRPr lang="ar-SA" sz="3200" dirty="0">
              <a:solidFill>
                <a:schemeClr val="bg1"/>
              </a:solidFill>
            </a:endParaRPr>
          </a:p>
        </p:txBody>
      </p:sp>
      <p:sp>
        <p:nvSpPr>
          <p:cNvPr id="7" name="شكل حر 6"/>
          <p:cNvSpPr/>
          <p:nvPr/>
        </p:nvSpPr>
        <p:spPr>
          <a:xfrm>
            <a:off x="8769531" y="3692438"/>
            <a:ext cx="3422469" cy="992778"/>
          </a:xfrm>
          <a:custGeom>
            <a:avLst/>
            <a:gdLst>
              <a:gd name="connsiteX0" fmla="*/ 1628503 w 2525486"/>
              <a:gd name="connsiteY0" fmla="*/ 0 h 992778"/>
              <a:gd name="connsiteX1" fmla="*/ 2525486 w 2525486"/>
              <a:gd name="connsiteY1" fmla="*/ 0 h 992778"/>
              <a:gd name="connsiteX2" fmla="*/ 2525486 w 2525486"/>
              <a:gd name="connsiteY2" fmla="*/ 1 h 992778"/>
              <a:gd name="connsiteX3" fmla="*/ 2525486 w 2525486"/>
              <a:gd name="connsiteY3" fmla="*/ 992777 h 992778"/>
              <a:gd name="connsiteX4" fmla="*/ 2525478 w 2525486"/>
              <a:gd name="connsiteY4" fmla="*/ 992777 h 992778"/>
              <a:gd name="connsiteX5" fmla="*/ 2525486 w 2525486"/>
              <a:gd name="connsiteY5" fmla="*/ 992778 h 992778"/>
              <a:gd name="connsiteX6" fmla="*/ 420999 w 2525486"/>
              <a:gd name="connsiteY6" fmla="*/ 992778 h 992778"/>
              <a:gd name="connsiteX7" fmla="*/ 0 w 2525486"/>
              <a:gd name="connsiteY7" fmla="*/ 496390 h 992778"/>
              <a:gd name="connsiteX8" fmla="*/ 420999 w 2525486"/>
              <a:gd name="connsiteY8" fmla="*/ 1 h 992778"/>
              <a:gd name="connsiteX9" fmla="*/ 1628503 w 2525486"/>
              <a:gd name="connsiteY9" fmla="*/ 1 h 9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486" h="992778">
                <a:moveTo>
                  <a:pt x="1628503" y="0"/>
                </a:moveTo>
                <a:lnTo>
                  <a:pt x="2525486" y="0"/>
                </a:lnTo>
                <a:lnTo>
                  <a:pt x="2525486" y="1"/>
                </a:lnTo>
                <a:lnTo>
                  <a:pt x="2525486" y="992777"/>
                </a:lnTo>
                <a:lnTo>
                  <a:pt x="2525478" y="992777"/>
                </a:lnTo>
                <a:lnTo>
                  <a:pt x="2525486" y="992778"/>
                </a:lnTo>
                <a:lnTo>
                  <a:pt x="420999" y="992778"/>
                </a:lnTo>
                <a:cubicBezTo>
                  <a:pt x="188401" y="992778"/>
                  <a:pt x="0" y="770495"/>
                  <a:pt x="0" y="496390"/>
                </a:cubicBezTo>
                <a:cubicBezTo>
                  <a:pt x="0" y="222284"/>
                  <a:pt x="188401" y="1"/>
                  <a:pt x="420999" y="1"/>
                </a:cubicBezTo>
                <a:lnTo>
                  <a:pt x="1628503" y="1"/>
                </a:lnTo>
                <a:close/>
              </a:path>
            </a:pathLst>
          </a:cu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3200" dirty="0" smtClean="0">
                <a:solidFill>
                  <a:prstClr val="white"/>
                </a:solidFill>
                <a:latin typeface="Sakkal Majalla" panose="02000000000000000000" pitchFamily="2" charset="-78"/>
                <a:cs typeface="PT Bold Heading" panose="02010400000000000000" pitchFamily="2" charset="-78"/>
              </a:rPr>
              <a:t>2-مرحلة </a:t>
            </a:r>
            <a:r>
              <a:rPr lang="ar-SA" sz="3200" dirty="0">
                <a:solidFill>
                  <a:prstClr val="white"/>
                </a:solidFill>
                <a:latin typeface="Sakkal Majalla" panose="02000000000000000000" pitchFamily="2" charset="-78"/>
                <a:cs typeface="PT Bold Heading" panose="02010400000000000000" pitchFamily="2" charset="-78"/>
              </a:rPr>
              <a:t>الخدمات: </a:t>
            </a:r>
            <a:endParaRPr lang="ar-SA" sz="3200" dirty="0">
              <a:solidFill>
                <a:prstClr val="white"/>
              </a:solidFill>
            </a:endParaRPr>
          </a:p>
        </p:txBody>
      </p:sp>
      <p:sp>
        <p:nvSpPr>
          <p:cNvPr id="8" name="شكل حر 7"/>
          <p:cNvSpPr/>
          <p:nvPr/>
        </p:nvSpPr>
        <p:spPr>
          <a:xfrm>
            <a:off x="8769531" y="5081136"/>
            <a:ext cx="3422469" cy="992778"/>
          </a:xfrm>
          <a:custGeom>
            <a:avLst/>
            <a:gdLst>
              <a:gd name="connsiteX0" fmla="*/ 1628503 w 2525486"/>
              <a:gd name="connsiteY0" fmla="*/ 0 h 992778"/>
              <a:gd name="connsiteX1" fmla="*/ 2525486 w 2525486"/>
              <a:gd name="connsiteY1" fmla="*/ 0 h 992778"/>
              <a:gd name="connsiteX2" fmla="*/ 2525486 w 2525486"/>
              <a:gd name="connsiteY2" fmla="*/ 1 h 992778"/>
              <a:gd name="connsiteX3" fmla="*/ 2525486 w 2525486"/>
              <a:gd name="connsiteY3" fmla="*/ 992777 h 992778"/>
              <a:gd name="connsiteX4" fmla="*/ 2525478 w 2525486"/>
              <a:gd name="connsiteY4" fmla="*/ 992777 h 992778"/>
              <a:gd name="connsiteX5" fmla="*/ 2525486 w 2525486"/>
              <a:gd name="connsiteY5" fmla="*/ 992778 h 992778"/>
              <a:gd name="connsiteX6" fmla="*/ 420999 w 2525486"/>
              <a:gd name="connsiteY6" fmla="*/ 992778 h 992778"/>
              <a:gd name="connsiteX7" fmla="*/ 0 w 2525486"/>
              <a:gd name="connsiteY7" fmla="*/ 496390 h 992778"/>
              <a:gd name="connsiteX8" fmla="*/ 420999 w 2525486"/>
              <a:gd name="connsiteY8" fmla="*/ 1 h 992778"/>
              <a:gd name="connsiteX9" fmla="*/ 1628503 w 2525486"/>
              <a:gd name="connsiteY9" fmla="*/ 1 h 9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486" h="992778">
                <a:moveTo>
                  <a:pt x="1628503" y="0"/>
                </a:moveTo>
                <a:lnTo>
                  <a:pt x="2525486" y="0"/>
                </a:lnTo>
                <a:lnTo>
                  <a:pt x="2525486" y="1"/>
                </a:lnTo>
                <a:lnTo>
                  <a:pt x="2525486" y="992777"/>
                </a:lnTo>
                <a:lnTo>
                  <a:pt x="2525478" y="992777"/>
                </a:lnTo>
                <a:lnTo>
                  <a:pt x="2525486" y="992778"/>
                </a:lnTo>
                <a:lnTo>
                  <a:pt x="420999" y="992778"/>
                </a:lnTo>
                <a:cubicBezTo>
                  <a:pt x="188401" y="992778"/>
                  <a:pt x="0" y="770495"/>
                  <a:pt x="0" y="496390"/>
                </a:cubicBezTo>
                <a:cubicBezTo>
                  <a:pt x="0" y="222284"/>
                  <a:pt x="188401" y="1"/>
                  <a:pt x="420999" y="1"/>
                </a:cubicBezTo>
                <a:lnTo>
                  <a:pt x="1628503" y="1"/>
                </a:lnTo>
                <a:close/>
              </a:path>
            </a:pathLst>
          </a:cu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3200" dirty="0" smtClean="0">
                <a:solidFill>
                  <a:prstClr val="white"/>
                </a:solidFill>
                <a:latin typeface="Sakkal Majalla" panose="02000000000000000000" pitchFamily="2" charset="-78"/>
                <a:cs typeface="PT Bold Heading" panose="02010400000000000000" pitchFamily="2" charset="-78"/>
              </a:rPr>
              <a:t>3- مرحلة </a:t>
            </a:r>
            <a:r>
              <a:rPr lang="ar-SA" sz="3200" dirty="0">
                <a:solidFill>
                  <a:prstClr val="white"/>
                </a:solidFill>
                <a:latin typeface="Sakkal Majalla" panose="02000000000000000000" pitchFamily="2" charset="-78"/>
                <a:cs typeface="PT Bold Heading" panose="02010400000000000000" pitchFamily="2" charset="-78"/>
              </a:rPr>
              <a:t>الإدارة: </a:t>
            </a:r>
            <a:endParaRPr lang="ar-SA" sz="3200" dirty="0">
              <a:solidFill>
                <a:prstClr val="white"/>
              </a:solidFill>
            </a:endParaRPr>
          </a:p>
        </p:txBody>
      </p:sp>
    </p:spTree>
    <p:extLst>
      <p:ext uri="{BB962C8B-B14F-4D97-AF65-F5344CB8AC3E}">
        <p14:creationId xmlns:p14="http://schemas.microsoft.com/office/powerpoint/2010/main" val="86812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113212" y="3692438"/>
            <a:ext cx="9013370" cy="992778"/>
          </a:xfrm>
          <a:prstGeom prst="roundRect">
            <a:avLst>
              <a:gd name="adj" fmla="val 494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242021"/>
                </a:solidFill>
                <a:latin typeface="BahijMuna-Bold"/>
              </a:rPr>
              <a:t>التركيز </a:t>
            </a:r>
            <a:r>
              <a:rPr lang="ar-SA" sz="2400" b="1" dirty="0">
                <a:solidFill>
                  <a:srgbClr val="242021"/>
                </a:solidFill>
                <a:latin typeface="BahijMuna-Bold"/>
              </a:rPr>
              <a:t>على تطوير المنتجات الجديدة بشكل مستمر، وتنويع الخدمات ذات القيمة المضافة العالية</a:t>
            </a:r>
            <a:r>
              <a:rPr lang="ar-SA" sz="2400" b="1" dirty="0" smtClean="0">
                <a:solidFill>
                  <a:srgbClr val="242021"/>
                </a:solidFill>
                <a:latin typeface="BahijMuna-Bold"/>
              </a:rPr>
              <a:t>.</a:t>
            </a:r>
            <a:endParaRPr lang="ar-SA" sz="2400" b="1" dirty="0">
              <a:solidFill>
                <a:srgbClr val="242021"/>
              </a:solidFill>
              <a:latin typeface="BahijMuna-Bold"/>
            </a:endParaRPr>
          </a:p>
        </p:txBody>
      </p:sp>
      <p:sp>
        <p:nvSpPr>
          <p:cNvPr id="11" name="مستطيل مستدير الزوايا 10"/>
          <p:cNvSpPr/>
          <p:nvPr/>
        </p:nvSpPr>
        <p:spPr>
          <a:xfrm>
            <a:off x="113212" y="5081136"/>
            <a:ext cx="8839200" cy="992778"/>
          </a:xfrm>
          <a:prstGeom prst="roundRect">
            <a:avLst>
              <a:gd name="adj" fmla="val 494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200" b="1" dirty="0" smtClean="0">
                <a:solidFill>
                  <a:srgbClr val="242021"/>
                </a:solidFill>
                <a:latin typeface="BahijMuna-Bold"/>
              </a:rPr>
              <a:t>حيث </a:t>
            </a:r>
            <a:r>
              <a:rPr lang="ar-SA" sz="2200" b="1" dirty="0">
                <a:solidFill>
                  <a:srgbClr val="242021"/>
                </a:solidFill>
                <a:latin typeface="BahijMuna-Bold"/>
              </a:rPr>
              <a:t>باتت التقنية الحديثة تلعب </a:t>
            </a:r>
            <a:r>
              <a:rPr lang="ar-SA" sz="2200" b="1" dirty="0" smtClean="0">
                <a:solidFill>
                  <a:srgbClr val="242021"/>
                </a:solidFill>
                <a:latin typeface="BahijMuna-Bold"/>
              </a:rPr>
              <a:t>دورا </a:t>
            </a:r>
            <a:r>
              <a:rPr lang="ar-SA" sz="2200" b="1" dirty="0">
                <a:solidFill>
                  <a:srgbClr val="242021"/>
                </a:solidFill>
                <a:latin typeface="BahijMuna-Bold"/>
              </a:rPr>
              <a:t>محوريا في الاقتصاد المعرفي، وأصبح استخدام </a:t>
            </a:r>
            <a:r>
              <a:rPr lang="ar-SA" sz="2200" b="1" dirty="0" smtClean="0">
                <a:solidFill>
                  <a:srgbClr val="242021"/>
                </a:solidFill>
                <a:latin typeface="BahijMuna-Bold"/>
              </a:rPr>
              <a:t>التقنيات الذكية </a:t>
            </a:r>
            <a:r>
              <a:rPr lang="ar-SA" sz="2200" b="1" dirty="0">
                <a:solidFill>
                  <a:srgbClr val="242021"/>
                </a:solidFill>
                <a:latin typeface="BahijMuna-Bold"/>
              </a:rPr>
              <a:t>مثل الذكاء الاصطناعي والتعلم العميق ضروريا لتحسين العمليات وتحقيق الابتكار</a:t>
            </a:r>
            <a:r>
              <a:rPr lang="ar-SA" sz="2200" dirty="0">
                <a:solidFill>
                  <a:schemeClr val="tx1"/>
                </a:solidFill>
              </a:rPr>
              <a:t> </a:t>
            </a:r>
            <a:r>
              <a:rPr lang="ar-SA" sz="2200" dirty="0" smtClean="0">
                <a:solidFill>
                  <a:schemeClr val="tx1"/>
                </a:solidFill>
              </a:rPr>
              <a:t>.</a:t>
            </a:r>
            <a:endParaRPr lang="ar-SA" sz="2200" dirty="0">
              <a:solidFill>
                <a:schemeClr val="tx1"/>
              </a:solidFill>
              <a:latin typeface="Sakkal Majalla" panose="02000000000000000000" pitchFamily="2" charset="-78"/>
              <a:cs typeface="PT Bold Heading" panose="02010400000000000000" pitchFamily="2" charset="-78"/>
            </a:endParaRPr>
          </a:p>
        </p:txBody>
      </p:sp>
      <p:sp>
        <p:nvSpPr>
          <p:cNvPr id="9" name="مستطيل مستدير الزوايا 8"/>
          <p:cNvSpPr/>
          <p:nvPr/>
        </p:nvSpPr>
        <p:spPr>
          <a:xfrm>
            <a:off x="113211" y="2351962"/>
            <a:ext cx="8943703" cy="992778"/>
          </a:xfrm>
          <a:prstGeom prst="roundRect">
            <a:avLst>
              <a:gd name="adj" fmla="val 494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200" b="1" dirty="0" smtClean="0">
                <a:solidFill>
                  <a:srgbClr val="242021"/>
                </a:solidFill>
                <a:latin typeface="BahijMuna-Bold"/>
              </a:rPr>
              <a:t>حيث </a:t>
            </a:r>
            <a:r>
              <a:rPr lang="ar-SA" sz="2200" b="1" dirty="0">
                <a:solidFill>
                  <a:srgbClr val="242021"/>
                </a:solidFill>
                <a:latin typeface="BahijMuna-Bold"/>
              </a:rPr>
              <a:t>أصبحت المعرفة المصدر الرئيس للثروة والنمو الاقتصادي، </a:t>
            </a:r>
            <a:endParaRPr lang="ar-SA" sz="2200" b="1" dirty="0" smtClean="0">
              <a:solidFill>
                <a:srgbClr val="242021"/>
              </a:solidFill>
              <a:latin typeface="BahijMuna-Bold"/>
            </a:endParaRPr>
          </a:p>
          <a:p>
            <a:pPr algn="ctr"/>
            <a:r>
              <a:rPr lang="ar-SA" sz="2200" b="1" dirty="0" smtClean="0">
                <a:solidFill>
                  <a:srgbClr val="242021"/>
                </a:solidFill>
                <a:latin typeface="BahijMuna-Bold"/>
              </a:rPr>
              <a:t>وبدأ </a:t>
            </a:r>
            <a:r>
              <a:rPr lang="ar-SA" sz="2200" b="1" dirty="0">
                <a:solidFill>
                  <a:srgbClr val="242021"/>
                </a:solidFill>
                <a:latin typeface="BahijMuna-Bold"/>
              </a:rPr>
              <a:t>الاقتصاد يتحول إلى ما </a:t>
            </a:r>
            <a:r>
              <a:rPr lang="ar-SA" sz="2200" b="1" dirty="0" smtClean="0">
                <a:solidFill>
                  <a:srgbClr val="242021"/>
                </a:solidFill>
                <a:latin typeface="BahijMuna-Bold"/>
              </a:rPr>
              <a:t>يعرف بالاقتصاد </a:t>
            </a:r>
            <a:r>
              <a:rPr lang="ar-SA" sz="2200" b="1" dirty="0">
                <a:solidFill>
                  <a:srgbClr val="242021"/>
                </a:solidFill>
                <a:latin typeface="BahijMuna-Bold"/>
              </a:rPr>
              <a:t>المعرفي الذي يعتمد على </a:t>
            </a:r>
            <a:endParaRPr lang="ar-SA" sz="2200" b="1" dirty="0" smtClean="0">
              <a:solidFill>
                <a:srgbClr val="242021"/>
              </a:solidFill>
              <a:latin typeface="BahijMuna-Bold"/>
            </a:endParaRPr>
          </a:p>
          <a:p>
            <a:pPr algn="ctr"/>
            <a:r>
              <a:rPr lang="ar-SA" sz="2200" b="1" dirty="0" smtClean="0">
                <a:solidFill>
                  <a:srgbClr val="242021"/>
                </a:solidFill>
                <a:latin typeface="BahijMuna-Bold"/>
              </a:rPr>
              <a:t>تحويل </a:t>
            </a:r>
            <a:r>
              <a:rPr lang="ar-SA" sz="2200" b="1" dirty="0">
                <a:solidFill>
                  <a:srgbClr val="242021"/>
                </a:solidFill>
                <a:latin typeface="BahijMuna-Bold"/>
              </a:rPr>
              <a:t>المصادر المعرفية والعلمية إلى قيمة </a:t>
            </a:r>
            <a:r>
              <a:rPr lang="ar-SA" sz="2200" b="1" dirty="0">
                <a:solidFill>
                  <a:schemeClr val="tx1"/>
                </a:solidFill>
                <a:latin typeface="BahijMuna-Bold"/>
              </a:rPr>
              <a:t>اقتصادية</a:t>
            </a:r>
            <a:r>
              <a:rPr lang="ar-SA" sz="2200" dirty="0">
                <a:solidFill>
                  <a:schemeClr val="tx1"/>
                </a:solidFill>
              </a:rPr>
              <a:t> </a:t>
            </a:r>
            <a:r>
              <a:rPr lang="ar-SA" sz="2200" dirty="0" smtClean="0">
                <a:solidFill>
                  <a:schemeClr val="tx1"/>
                </a:solidFill>
              </a:rPr>
              <a:t>.</a:t>
            </a:r>
            <a:endParaRPr lang="ar-SA" sz="2200" dirty="0">
              <a:solidFill>
                <a:schemeClr val="tx1"/>
              </a:solidFill>
              <a:latin typeface="Sakkal Majalla" panose="02000000000000000000" pitchFamily="2" charset="-78"/>
              <a:cs typeface="PT Bold Heading" panose="02010400000000000000" pitchFamily="2" charset="-78"/>
            </a:endParaRPr>
          </a:p>
        </p:txBody>
      </p:sp>
      <p:sp>
        <p:nvSpPr>
          <p:cNvPr id="6" name="شكل حر 5"/>
          <p:cNvSpPr/>
          <p:nvPr/>
        </p:nvSpPr>
        <p:spPr>
          <a:xfrm>
            <a:off x="8769531" y="2351961"/>
            <a:ext cx="3422469" cy="992778"/>
          </a:xfrm>
          <a:custGeom>
            <a:avLst/>
            <a:gdLst>
              <a:gd name="connsiteX0" fmla="*/ 1628503 w 2525486"/>
              <a:gd name="connsiteY0" fmla="*/ 0 h 992778"/>
              <a:gd name="connsiteX1" fmla="*/ 2525486 w 2525486"/>
              <a:gd name="connsiteY1" fmla="*/ 0 h 992778"/>
              <a:gd name="connsiteX2" fmla="*/ 2525486 w 2525486"/>
              <a:gd name="connsiteY2" fmla="*/ 1 h 992778"/>
              <a:gd name="connsiteX3" fmla="*/ 2525486 w 2525486"/>
              <a:gd name="connsiteY3" fmla="*/ 992777 h 992778"/>
              <a:gd name="connsiteX4" fmla="*/ 2525478 w 2525486"/>
              <a:gd name="connsiteY4" fmla="*/ 992777 h 992778"/>
              <a:gd name="connsiteX5" fmla="*/ 2525486 w 2525486"/>
              <a:gd name="connsiteY5" fmla="*/ 992778 h 992778"/>
              <a:gd name="connsiteX6" fmla="*/ 420999 w 2525486"/>
              <a:gd name="connsiteY6" fmla="*/ 992778 h 992778"/>
              <a:gd name="connsiteX7" fmla="*/ 0 w 2525486"/>
              <a:gd name="connsiteY7" fmla="*/ 496390 h 992778"/>
              <a:gd name="connsiteX8" fmla="*/ 420999 w 2525486"/>
              <a:gd name="connsiteY8" fmla="*/ 1 h 992778"/>
              <a:gd name="connsiteX9" fmla="*/ 1628503 w 2525486"/>
              <a:gd name="connsiteY9" fmla="*/ 1 h 9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486" h="992778">
                <a:moveTo>
                  <a:pt x="1628503" y="0"/>
                </a:moveTo>
                <a:lnTo>
                  <a:pt x="2525486" y="0"/>
                </a:lnTo>
                <a:lnTo>
                  <a:pt x="2525486" y="1"/>
                </a:lnTo>
                <a:lnTo>
                  <a:pt x="2525486" y="992777"/>
                </a:lnTo>
                <a:lnTo>
                  <a:pt x="2525478" y="992777"/>
                </a:lnTo>
                <a:lnTo>
                  <a:pt x="2525486" y="992778"/>
                </a:lnTo>
                <a:lnTo>
                  <a:pt x="420999" y="992778"/>
                </a:lnTo>
                <a:cubicBezTo>
                  <a:pt x="188401" y="992778"/>
                  <a:pt x="0" y="770495"/>
                  <a:pt x="0" y="496390"/>
                </a:cubicBezTo>
                <a:cubicBezTo>
                  <a:pt x="0" y="222284"/>
                  <a:pt x="188401" y="1"/>
                  <a:pt x="420999" y="1"/>
                </a:cubicBezTo>
                <a:lnTo>
                  <a:pt x="1628503" y="1"/>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smtClean="0">
                <a:solidFill>
                  <a:schemeClr val="bg1"/>
                </a:solidFill>
                <a:latin typeface="Sakkal Majalla" panose="02000000000000000000" pitchFamily="2" charset="-78"/>
                <a:cs typeface="PT Bold Heading" panose="02010400000000000000" pitchFamily="2" charset="-78"/>
              </a:rPr>
              <a:t>4- مرحلة </a:t>
            </a:r>
            <a:r>
              <a:rPr lang="ar-SA" sz="3200" dirty="0">
                <a:solidFill>
                  <a:schemeClr val="bg1"/>
                </a:solidFill>
                <a:latin typeface="Sakkal Majalla" panose="02000000000000000000" pitchFamily="2" charset="-78"/>
                <a:cs typeface="PT Bold Heading" panose="02010400000000000000" pitchFamily="2" charset="-78"/>
              </a:rPr>
              <a:t>المعرفة: </a:t>
            </a:r>
            <a:endParaRPr lang="ar-SA" sz="3200" dirty="0">
              <a:solidFill>
                <a:schemeClr val="bg1"/>
              </a:solidFill>
            </a:endParaRPr>
          </a:p>
        </p:txBody>
      </p:sp>
      <p:sp>
        <p:nvSpPr>
          <p:cNvPr id="7" name="شكل حر 6"/>
          <p:cNvSpPr/>
          <p:nvPr/>
        </p:nvSpPr>
        <p:spPr>
          <a:xfrm>
            <a:off x="8769531" y="3692438"/>
            <a:ext cx="3422469" cy="992778"/>
          </a:xfrm>
          <a:custGeom>
            <a:avLst/>
            <a:gdLst>
              <a:gd name="connsiteX0" fmla="*/ 1628503 w 2525486"/>
              <a:gd name="connsiteY0" fmla="*/ 0 h 992778"/>
              <a:gd name="connsiteX1" fmla="*/ 2525486 w 2525486"/>
              <a:gd name="connsiteY1" fmla="*/ 0 h 992778"/>
              <a:gd name="connsiteX2" fmla="*/ 2525486 w 2525486"/>
              <a:gd name="connsiteY2" fmla="*/ 1 h 992778"/>
              <a:gd name="connsiteX3" fmla="*/ 2525486 w 2525486"/>
              <a:gd name="connsiteY3" fmla="*/ 992777 h 992778"/>
              <a:gd name="connsiteX4" fmla="*/ 2525478 w 2525486"/>
              <a:gd name="connsiteY4" fmla="*/ 992777 h 992778"/>
              <a:gd name="connsiteX5" fmla="*/ 2525486 w 2525486"/>
              <a:gd name="connsiteY5" fmla="*/ 992778 h 992778"/>
              <a:gd name="connsiteX6" fmla="*/ 420999 w 2525486"/>
              <a:gd name="connsiteY6" fmla="*/ 992778 h 992778"/>
              <a:gd name="connsiteX7" fmla="*/ 0 w 2525486"/>
              <a:gd name="connsiteY7" fmla="*/ 496390 h 992778"/>
              <a:gd name="connsiteX8" fmla="*/ 420999 w 2525486"/>
              <a:gd name="connsiteY8" fmla="*/ 1 h 992778"/>
              <a:gd name="connsiteX9" fmla="*/ 1628503 w 2525486"/>
              <a:gd name="connsiteY9" fmla="*/ 1 h 9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486" h="992778">
                <a:moveTo>
                  <a:pt x="1628503" y="0"/>
                </a:moveTo>
                <a:lnTo>
                  <a:pt x="2525486" y="0"/>
                </a:lnTo>
                <a:lnTo>
                  <a:pt x="2525486" y="1"/>
                </a:lnTo>
                <a:lnTo>
                  <a:pt x="2525486" y="992777"/>
                </a:lnTo>
                <a:lnTo>
                  <a:pt x="2525478" y="992777"/>
                </a:lnTo>
                <a:lnTo>
                  <a:pt x="2525486" y="992778"/>
                </a:lnTo>
                <a:lnTo>
                  <a:pt x="420999" y="992778"/>
                </a:lnTo>
                <a:cubicBezTo>
                  <a:pt x="188401" y="992778"/>
                  <a:pt x="0" y="770495"/>
                  <a:pt x="0" y="496390"/>
                </a:cubicBezTo>
                <a:cubicBezTo>
                  <a:pt x="0" y="222284"/>
                  <a:pt x="188401" y="1"/>
                  <a:pt x="420999" y="1"/>
                </a:cubicBezTo>
                <a:lnTo>
                  <a:pt x="1628503" y="1"/>
                </a:lnTo>
                <a:close/>
              </a:path>
            </a:pathLst>
          </a:cu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3200" dirty="0" smtClean="0">
                <a:solidFill>
                  <a:prstClr val="white"/>
                </a:solidFill>
                <a:latin typeface="Sakkal Majalla" panose="02000000000000000000" pitchFamily="2" charset="-78"/>
                <a:cs typeface="PT Bold Heading" panose="02010400000000000000" pitchFamily="2" charset="-78"/>
              </a:rPr>
              <a:t>5- مرحلة </a:t>
            </a:r>
            <a:r>
              <a:rPr lang="ar-SA" sz="3200" dirty="0">
                <a:solidFill>
                  <a:prstClr val="white"/>
                </a:solidFill>
                <a:latin typeface="Sakkal Majalla" panose="02000000000000000000" pitchFamily="2" charset="-78"/>
                <a:cs typeface="PT Bold Heading" panose="02010400000000000000" pitchFamily="2" charset="-78"/>
              </a:rPr>
              <a:t>الابتكار: </a:t>
            </a:r>
            <a:endParaRPr lang="ar-SA" sz="3200" dirty="0">
              <a:solidFill>
                <a:prstClr val="white"/>
              </a:solidFill>
            </a:endParaRPr>
          </a:p>
        </p:txBody>
      </p:sp>
      <p:sp>
        <p:nvSpPr>
          <p:cNvPr id="8" name="شكل حر 7"/>
          <p:cNvSpPr/>
          <p:nvPr/>
        </p:nvSpPr>
        <p:spPr>
          <a:xfrm>
            <a:off x="8769531" y="5081136"/>
            <a:ext cx="3422469" cy="992778"/>
          </a:xfrm>
          <a:custGeom>
            <a:avLst/>
            <a:gdLst>
              <a:gd name="connsiteX0" fmla="*/ 1628503 w 2525486"/>
              <a:gd name="connsiteY0" fmla="*/ 0 h 992778"/>
              <a:gd name="connsiteX1" fmla="*/ 2525486 w 2525486"/>
              <a:gd name="connsiteY1" fmla="*/ 0 h 992778"/>
              <a:gd name="connsiteX2" fmla="*/ 2525486 w 2525486"/>
              <a:gd name="connsiteY2" fmla="*/ 1 h 992778"/>
              <a:gd name="connsiteX3" fmla="*/ 2525486 w 2525486"/>
              <a:gd name="connsiteY3" fmla="*/ 992777 h 992778"/>
              <a:gd name="connsiteX4" fmla="*/ 2525478 w 2525486"/>
              <a:gd name="connsiteY4" fmla="*/ 992777 h 992778"/>
              <a:gd name="connsiteX5" fmla="*/ 2525486 w 2525486"/>
              <a:gd name="connsiteY5" fmla="*/ 992778 h 992778"/>
              <a:gd name="connsiteX6" fmla="*/ 420999 w 2525486"/>
              <a:gd name="connsiteY6" fmla="*/ 992778 h 992778"/>
              <a:gd name="connsiteX7" fmla="*/ 0 w 2525486"/>
              <a:gd name="connsiteY7" fmla="*/ 496390 h 992778"/>
              <a:gd name="connsiteX8" fmla="*/ 420999 w 2525486"/>
              <a:gd name="connsiteY8" fmla="*/ 1 h 992778"/>
              <a:gd name="connsiteX9" fmla="*/ 1628503 w 2525486"/>
              <a:gd name="connsiteY9" fmla="*/ 1 h 9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486" h="992778">
                <a:moveTo>
                  <a:pt x="1628503" y="0"/>
                </a:moveTo>
                <a:lnTo>
                  <a:pt x="2525486" y="0"/>
                </a:lnTo>
                <a:lnTo>
                  <a:pt x="2525486" y="1"/>
                </a:lnTo>
                <a:lnTo>
                  <a:pt x="2525486" y="992777"/>
                </a:lnTo>
                <a:lnTo>
                  <a:pt x="2525478" y="992777"/>
                </a:lnTo>
                <a:lnTo>
                  <a:pt x="2525486" y="992778"/>
                </a:lnTo>
                <a:lnTo>
                  <a:pt x="420999" y="992778"/>
                </a:lnTo>
                <a:cubicBezTo>
                  <a:pt x="188401" y="992778"/>
                  <a:pt x="0" y="770495"/>
                  <a:pt x="0" y="496390"/>
                </a:cubicBezTo>
                <a:cubicBezTo>
                  <a:pt x="0" y="222284"/>
                  <a:pt x="188401" y="1"/>
                  <a:pt x="420999" y="1"/>
                </a:cubicBezTo>
                <a:lnTo>
                  <a:pt x="1628503" y="1"/>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3200" dirty="0" smtClean="0">
                <a:solidFill>
                  <a:prstClr val="white"/>
                </a:solidFill>
                <a:latin typeface="Sakkal Majalla" panose="02000000000000000000" pitchFamily="2" charset="-78"/>
                <a:cs typeface="PT Bold Heading" panose="02010400000000000000" pitchFamily="2" charset="-78"/>
              </a:rPr>
              <a:t>6- مرحلة </a:t>
            </a:r>
            <a:r>
              <a:rPr lang="ar-SA" sz="3200" dirty="0">
                <a:solidFill>
                  <a:prstClr val="white"/>
                </a:solidFill>
                <a:latin typeface="Sakkal Majalla" panose="02000000000000000000" pitchFamily="2" charset="-78"/>
                <a:cs typeface="PT Bold Heading" panose="02010400000000000000" pitchFamily="2" charset="-78"/>
              </a:rPr>
              <a:t>الذكاء الاصطناعي: </a:t>
            </a:r>
            <a:endParaRPr lang="ar-SA" sz="3200" dirty="0">
              <a:solidFill>
                <a:prstClr val="white"/>
              </a:solidFill>
            </a:endParaRPr>
          </a:p>
        </p:txBody>
      </p:sp>
      <p:sp>
        <p:nvSpPr>
          <p:cNvPr id="12" name="شكل حر 11"/>
          <p:cNvSpPr/>
          <p:nvPr/>
        </p:nvSpPr>
        <p:spPr>
          <a:xfrm>
            <a:off x="0" y="747987"/>
            <a:ext cx="12192000" cy="985019"/>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شكل حر 12"/>
          <p:cNvSpPr/>
          <p:nvPr/>
        </p:nvSpPr>
        <p:spPr>
          <a:xfrm>
            <a:off x="1166949" y="339002"/>
            <a:ext cx="11025051" cy="1141458"/>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solidFill>
            <a:srgbClr val="9BE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عنوان 1"/>
          <p:cNvSpPr>
            <a:spLocks noGrp="1"/>
          </p:cNvSpPr>
          <p:nvPr>
            <p:ph type="title"/>
          </p:nvPr>
        </p:nvSpPr>
        <p:spPr>
          <a:xfrm>
            <a:off x="2394857" y="460944"/>
            <a:ext cx="9248502" cy="915655"/>
          </a:xfrm>
        </p:spPr>
        <p:style>
          <a:lnRef idx="2">
            <a:schemeClr val="accent5"/>
          </a:lnRef>
          <a:fillRef idx="1">
            <a:schemeClr val="lt1"/>
          </a:fillRef>
          <a:effectRef idx="0">
            <a:schemeClr val="accent5"/>
          </a:effectRef>
          <a:fontRef idx="minor">
            <a:schemeClr val="dk1"/>
          </a:fontRef>
        </p:style>
        <p:txBody>
          <a:bodyPr>
            <a:normAutofit/>
          </a:bodyPr>
          <a:lstStyle/>
          <a:p>
            <a:r>
              <a:rPr lang="ar-SA" sz="2800" dirty="0">
                <a:solidFill>
                  <a:srgbClr val="FF0000"/>
                </a:solidFill>
                <a:latin typeface="Sakkal Majalla" panose="02000000000000000000" pitchFamily="2" charset="-78"/>
                <a:cs typeface="PT Bold Heading" panose="02010400000000000000" pitchFamily="2" charset="-78"/>
              </a:rPr>
              <a:t>يمكن تقسيم مراحل التحول إلى اقتصاد المعرفة إلى </a:t>
            </a:r>
            <a:r>
              <a:rPr lang="ar-SA" sz="2800" dirty="0" smtClean="0">
                <a:solidFill>
                  <a:srgbClr val="FF0000"/>
                </a:solidFill>
                <a:latin typeface="Sakkal Majalla" panose="02000000000000000000" pitchFamily="2" charset="-78"/>
                <a:cs typeface="PT Bold Heading" panose="02010400000000000000" pitchFamily="2" charset="-78"/>
              </a:rPr>
              <a:t>ما يأتي</a:t>
            </a:r>
            <a:r>
              <a:rPr lang="ar-SA" sz="2800" dirty="0">
                <a:solidFill>
                  <a:srgbClr val="FF0000"/>
                </a:solidFill>
                <a:latin typeface="Sakkal Majalla" panose="02000000000000000000" pitchFamily="2" charset="-78"/>
                <a:cs typeface="PT Bold Heading" panose="02010400000000000000" pitchFamily="2" charset="-78"/>
              </a:rPr>
              <a:t>:</a:t>
            </a:r>
            <a:endParaRPr lang="ar-SA" sz="2800" dirty="0">
              <a:solidFill>
                <a:srgbClr val="FF0000"/>
              </a:solidFill>
              <a:latin typeface="Sakkal Majalla" panose="02000000000000000000" pitchFamily="2" charset="-78"/>
              <a:cs typeface="PT Bold Heading" panose="02010400000000000000" pitchFamily="2" charset="-78"/>
            </a:endParaRPr>
          </a:p>
        </p:txBody>
      </p:sp>
    </p:spTree>
    <p:extLst>
      <p:ext uri="{BB962C8B-B14F-4D97-AF65-F5344CB8AC3E}">
        <p14:creationId xmlns:p14="http://schemas.microsoft.com/office/powerpoint/2010/main" val="102823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4" name="Picture 14" descr="تاريخ رأس المال الاستثماري طريقك لعالم التمويل - فاستركابيتال"/>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335" r="29785"/>
          <a:stretch/>
        </p:blipFill>
        <p:spPr bwMode="auto">
          <a:xfrm>
            <a:off x="131140" y="5421018"/>
            <a:ext cx="1088060" cy="123233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ما الفرق بين التعليم والتعلم - موضوع"/>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775" y="2941432"/>
            <a:ext cx="2304594" cy="1114367"/>
          </a:xfrm>
          <a:prstGeom prst="rect">
            <a:avLst/>
          </a:prstGeom>
          <a:noFill/>
          <a:extLst>
            <a:ext uri="{909E8E84-426E-40DD-AFC4-6F175D3DCCD1}">
              <a14:hiddenFill xmlns:a14="http://schemas.microsoft.com/office/drawing/2010/main">
                <a:solidFill>
                  <a:srgbClr val="FFFFFF"/>
                </a:solidFill>
              </a14:hiddenFill>
            </a:ext>
          </a:extLst>
        </p:spPr>
      </p:pic>
      <p:pic>
        <p:nvPicPr>
          <p:cNvPr id="7" name="صورة 6"/>
          <p:cNvPicPr>
            <a:picLocks noChangeAspect="1"/>
          </p:cNvPicPr>
          <p:nvPr/>
        </p:nvPicPr>
        <p:blipFill>
          <a:blip r:embed="rId4"/>
          <a:stretch>
            <a:fillRect/>
          </a:stretch>
        </p:blipFill>
        <p:spPr>
          <a:xfrm>
            <a:off x="2563143" y="446619"/>
            <a:ext cx="1470925" cy="998118"/>
          </a:xfrm>
          <a:prstGeom prst="rect">
            <a:avLst/>
          </a:prstGeom>
        </p:spPr>
      </p:pic>
      <p:pic>
        <p:nvPicPr>
          <p:cNvPr id="9" name="صورة 8"/>
          <p:cNvPicPr>
            <a:picLocks noChangeAspect="1"/>
          </p:cNvPicPr>
          <p:nvPr/>
        </p:nvPicPr>
        <p:blipFill>
          <a:blip r:embed="rId5"/>
          <a:stretch>
            <a:fillRect/>
          </a:stretch>
        </p:blipFill>
        <p:spPr>
          <a:xfrm>
            <a:off x="1942013" y="1582770"/>
            <a:ext cx="1787533" cy="1189522"/>
          </a:xfrm>
          <a:prstGeom prst="rect">
            <a:avLst/>
          </a:prstGeom>
        </p:spPr>
      </p:pic>
      <p:sp>
        <p:nvSpPr>
          <p:cNvPr id="10" name="شكل حر 9"/>
          <p:cNvSpPr/>
          <p:nvPr/>
        </p:nvSpPr>
        <p:spPr>
          <a:xfrm>
            <a:off x="3126377" y="1659304"/>
            <a:ext cx="9052561" cy="1141458"/>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ln w="57150">
            <a:solidFill>
              <a:srgbClr val="00B0F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1" anchor="ctr"/>
          <a:lstStyle/>
          <a:p>
            <a:pPr algn="ctr"/>
            <a:endParaRPr lang="ar-SA"/>
          </a:p>
        </p:txBody>
      </p:sp>
      <p:sp>
        <p:nvSpPr>
          <p:cNvPr id="11" name="شكل حر 10"/>
          <p:cNvSpPr/>
          <p:nvPr/>
        </p:nvSpPr>
        <p:spPr>
          <a:xfrm>
            <a:off x="2403566" y="2943180"/>
            <a:ext cx="9788435" cy="1141458"/>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ln w="57150">
            <a:solidFill>
              <a:srgbClr val="00B0F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1" anchor="ctr"/>
          <a:lstStyle/>
          <a:p>
            <a:pPr algn="ctr"/>
            <a:endParaRPr lang="ar-SA"/>
          </a:p>
        </p:txBody>
      </p:sp>
      <p:sp>
        <p:nvSpPr>
          <p:cNvPr id="12" name="شكل حر 11"/>
          <p:cNvSpPr/>
          <p:nvPr/>
        </p:nvSpPr>
        <p:spPr>
          <a:xfrm>
            <a:off x="1672045" y="4227535"/>
            <a:ext cx="10498183" cy="1141458"/>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ln w="57150">
            <a:solidFill>
              <a:srgbClr val="00B0F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1" anchor="ctr"/>
          <a:lstStyle/>
          <a:p>
            <a:pPr algn="ctr"/>
            <a:endParaRPr lang="ar-SA"/>
          </a:p>
        </p:txBody>
      </p:sp>
      <p:sp>
        <p:nvSpPr>
          <p:cNvPr id="13" name="شكل حر 12"/>
          <p:cNvSpPr/>
          <p:nvPr/>
        </p:nvSpPr>
        <p:spPr>
          <a:xfrm>
            <a:off x="862150" y="5511891"/>
            <a:ext cx="11329850" cy="1141458"/>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ln w="57150">
            <a:solidFill>
              <a:srgbClr val="00B0F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1" anchor="ctr"/>
          <a:lstStyle/>
          <a:p>
            <a:pPr algn="ctr"/>
            <a:endParaRPr lang="ar-SA"/>
          </a:p>
        </p:txBody>
      </p:sp>
      <p:sp>
        <p:nvSpPr>
          <p:cNvPr id="18" name="شكل حر 17"/>
          <p:cNvSpPr/>
          <p:nvPr/>
        </p:nvSpPr>
        <p:spPr>
          <a:xfrm>
            <a:off x="3814354" y="374469"/>
            <a:ext cx="8368937" cy="1141458"/>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ln w="57150">
            <a:solidFill>
              <a:srgbClr val="00B0F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1" anchor="ctr"/>
          <a:lstStyle/>
          <a:p>
            <a:pPr algn="ctr"/>
            <a:endParaRPr lang="ar-SA"/>
          </a:p>
        </p:txBody>
      </p:sp>
      <p:sp>
        <p:nvSpPr>
          <p:cNvPr id="3" name="مستطيل 2"/>
          <p:cNvSpPr/>
          <p:nvPr/>
        </p:nvSpPr>
        <p:spPr>
          <a:xfrm>
            <a:off x="9470128" y="0"/>
            <a:ext cx="2751908" cy="6858000"/>
          </a:xfrm>
          <a:prstGeom prst="rect">
            <a:avLst/>
          </a:prstGeom>
          <a:solidFill>
            <a:srgbClr val="9BECFF"/>
          </a:solidFill>
          <a:ln>
            <a:solidFill>
              <a:srgbClr val="00B0F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p:cNvSpPr>
            <a:spLocks noGrp="1"/>
          </p:cNvSpPr>
          <p:nvPr>
            <p:ph type="title"/>
          </p:nvPr>
        </p:nvSpPr>
        <p:spPr>
          <a:xfrm>
            <a:off x="9604467" y="1142946"/>
            <a:ext cx="2392679" cy="4711337"/>
          </a:xfrm>
          <a:ln>
            <a:solidFill>
              <a:srgbClr val="00B0F0"/>
            </a:solidFill>
          </a:ln>
        </p:spPr>
        <p:style>
          <a:lnRef idx="2">
            <a:schemeClr val="accent5"/>
          </a:lnRef>
          <a:fillRef idx="1">
            <a:schemeClr val="lt1"/>
          </a:fillRef>
          <a:effectRef idx="0">
            <a:schemeClr val="accent5"/>
          </a:effectRef>
          <a:fontRef idx="minor">
            <a:schemeClr val="dk1"/>
          </a:fontRef>
        </p:style>
        <p:txBody>
          <a:bodyPr>
            <a:normAutofit/>
          </a:bodyPr>
          <a:lstStyle/>
          <a:p>
            <a:pPr algn="ctr">
              <a:lnSpc>
                <a:spcPct val="150000"/>
              </a:lnSpc>
            </a:pPr>
            <a:r>
              <a:rPr lang="ar-SA" dirty="0">
                <a:solidFill>
                  <a:srgbClr val="FF0000"/>
                </a:solidFill>
                <a:latin typeface="Sakkal Majalla" panose="02000000000000000000" pitchFamily="2" charset="-78"/>
                <a:cs typeface="PT Bold Heading" panose="02010400000000000000" pitchFamily="2" charset="-78"/>
              </a:rPr>
              <a:t>مراحل التحول إلى </a:t>
            </a:r>
            <a:r>
              <a:rPr lang="ar-SA" dirty="0" err="1">
                <a:solidFill>
                  <a:srgbClr val="0070C0"/>
                </a:solidFill>
                <a:latin typeface="Sakkal Majalla" panose="02000000000000000000" pitchFamily="2" charset="-78"/>
                <a:cs typeface="PT Bold Heading" panose="02010400000000000000" pitchFamily="2" charset="-78"/>
              </a:rPr>
              <a:t>إقتصاد</a:t>
            </a:r>
            <a:r>
              <a:rPr lang="ar-SA" dirty="0">
                <a:solidFill>
                  <a:srgbClr val="0070C0"/>
                </a:solidFill>
                <a:latin typeface="Sakkal Majalla" panose="02000000000000000000" pitchFamily="2" charset="-78"/>
                <a:cs typeface="PT Bold Heading" panose="02010400000000000000" pitchFamily="2" charset="-78"/>
              </a:rPr>
              <a:t> المعرفة</a:t>
            </a:r>
            <a:r>
              <a:rPr lang="ar-SA" dirty="0" smtClean="0">
                <a:solidFill>
                  <a:srgbClr val="0070C0"/>
                </a:solidFill>
                <a:latin typeface="Sakkal Majalla" panose="02000000000000000000" pitchFamily="2" charset="-78"/>
                <a:cs typeface="PT Bold Heading" panose="02010400000000000000" pitchFamily="2" charset="-78"/>
              </a:rPr>
              <a:t>:</a:t>
            </a:r>
            <a:endParaRPr lang="ar-SA" dirty="0">
              <a:solidFill>
                <a:srgbClr val="0070C0"/>
              </a:solidFill>
              <a:cs typeface="PT Bold Heading" panose="02010400000000000000" pitchFamily="2" charset="-78"/>
            </a:endParaRPr>
          </a:p>
        </p:txBody>
      </p:sp>
      <p:sp>
        <p:nvSpPr>
          <p:cNvPr id="4" name="عنصر نائب للمحتوى 3"/>
          <p:cNvSpPr>
            <a:spLocks noGrp="1"/>
          </p:cNvSpPr>
          <p:nvPr>
            <p:ph idx="1"/>
          </p:nvPr>
        </p:nvSpPr>
        <p:spPr>
          <a:xfrm>
            <a:off x="2329544" y="692988"/>
            <a:ext cx="6927668" cy="504420"/>
          </a:xfrm>
        </p:spPr>
        <p:txBody>
          <a:bodyPr>
            <a:normAutofit/>
          </a:bodyPr>
          <a:lstStyle/>
          <a:p>
            <a:pPr marL="0" indent="0">
              <a:buNone/>
            </a:pPr>
            <a:r>
              <a:rPr lang="ar-SA" b="1" dirty="0" smtClean="0">
                <a:latin typeface="Sakkal Majalla" panose="02000000000000000000" pitchFamily="2" charset="-78"/>
                <a:cs typeface="Sakkal Majalla" panose="02000000000000000000" pitchFamily="2" charset="-78"/>
              </a:rPr>
              <a:t>1- ظهور </a:t>
            </a:r>
            <a:r>
              <a:rPr lang="ar-SA" b="1" dirty="0">
                <a:latin typeface="Sakkal Majalla" panose="02000000000000000000" pitchFamily="2" charset="-78"/>
                <a:cs typeface="Sakkal Majalla" panose="02000000000000000000" pitchFamily="2" charset="-78"/>
              </a:rPr>
              <a:t>ثورة تكنولوجيا المعلومات </a:t>
            </a:r>
            <a:r>
              <a:rPr lang="ar-SA" b="1" dirty="0" err="1">
                <a:latin typeface="Sakkal Majalla" panose="02000000000000000000" pitchFamily="2" charset="-78"/>
                <a:cs typeface="Sakkal Majalla" panose="02000000000000000000" pitchFamily="2" charset="-78"/>
              </a:rPr>
              <a:t>والإتصالات</a:t>
            </a:r>
            <a:r>
              <a:rPr lang="ar-SA" b="1" dirty="0" smtClean="0">
                <a:latin typeface="Sakkal Majalla" panose="02000000000000000000" pitchFamily="2" charset="-78"/>
                <a:cs typeface="Sakkal Majalla" panose="02000000000000000000" pitchFamily="2" charset="-78"/>
              </a:rPr>
              <a:t>.</a:t>
            </a:r>
            <a:endParaRPr lang="ar-SA" b="1" dirty="0">
              <a:latin typeface="Sakkal Majalla" panose="02000000000000000000" pitchFamily="2" charset="-78"/>
              <a:cs typeface="Sakkal Majalla" panose="02000000000000000000" pitchFamily="2" charset="-78"/>
            </a:endParaRPr>
          </a:p>
        </p:txBody>
      </p:sp>
      <p:sp>
        <p:nvSpPr>
          <p:cNvPr id="14" name="عنصر نائب للمحتوى 3"/>
          <p:cNvSpPr txBox="1">
            <a:spLocks/>
          </p:cNvSpPr>
          <p:nvPr/>
        </p:nvSpPr>
        <p:spPr>
          <a:xfrm>
            <a:off x="2317570" y="2027377"/>
            <a:ext cx="6927668" cy="556712"/>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SA" b="1" dirty="0" smtClean="0">
                <a:latin typeface="Sakkal Majalla" panose="02000000000000000000" pitchFamily="2" charset="-78"/>
                <a:cs typeface="Sakkal Majalla" panose="02000000000000000000" pitchFamily="2" charset="-78"/>
              </a:rPr>
              <a:t>2- تطور مفهوم رأس المال الفكري وأهميته.</a:t>
            </a:r>
          </a:p>
        </p:txBody>
      </p:sp>
      <p:sp>
        <p:nvSpPr>
          <p:cNvPr id="16" name="عنصر نائب للمحتوى 3"/>
          <p:cNvSpPr txBox="1">
            <a:spLocks/>
          </p:cNvSpPr>
          <p:nvPr/>
        </p:nvSpPr>
        <p:spPr>
          <a:xfrm>
            <a:off x="2403566" y="3253596"/>
            <a:ext cx="6927668" cy="552635"/>
          </a:xfrm>
          <a:prstGeom prst="rect">
            <a:avLst/>
          </a:prstGeom>
        </p:spPr>
        <p:txBody>
          <a:bodyPr vert="horz" lIns="91440" tIns="45720" rIns="91440" bIns="45720" rtlCol="1">
            <a:normAutofit fontScale="925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SA" b="1" dirty="0" smtClean="0">
                <a:latin typeface="Sakkal Majalla" panose="02000000000000000000" pitchFamily="2" charset="-78"/>
                <a:cs typeface="Sakkal Majalla" panose="02000000000000000000" pitchFamily="2" charset="-78"/>
              </a:rPr>
              <a:t>3- تركيز السياسات والبرامج على التعليم والتدريب والبحث والتطوير.</a:t>
            </a:r>
          </a:p>
        </p:txBody>
      </p:sp>
      <p:sp>
        <p:nvSpPr>
          <p:cNvPr id="17" name="عنصر نائب للمحتوى 3"/>
          <p:cNvSpPr txBox="1">
            <a:spLocks/>
          </p:cNvSpPr>
          <p:nvPr/>
        </p:nvSpPr>
        <p:spPr>
          <a:xfrm>
            <a:off x="2344784" y="4519858"/>
            <a:ext cx="6927668" cy="606813"/>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SA" b="1" dirty="0" smtClean="0">
                <a:latin typeface="Sakkal Majalla" panose="02000000000000000000" pitchFamily="2" charset="-78"/>
                <a:cs typeface="Sakkal Majalla" panose="02000000000000000000" pitchFamily="2" charset="-78"/>
              </a:rPr>
              <a:t>4- انتقال دور الدولة من الإنتاج إلى تمويل البحث و </a:t>
            </a:r>
            <a:r>
              <a:rPr lang="ar-SA" b="1" dirty="0" err="1" smtClean="0">
                <a:latin typeface="Sakkal Majalla" panose="02000000000000000000" pitchFamily="2" charset="-78"/>
                <a:cs typeface="Sakkal Majalla" panose="02000000000000000000" pitchFamily="2" charset="-78"/>
              </a:rPr>
              <a:t>الإبتكار</a:t>
            </a:r>
            <a:r>
              <a:rPr lang="ar-SA" b="1" dirty="0" smtClean="0">
                <a:latin typeface="Sakkal Majalla" panose="02000000000000000000" pitchFamily="2" charset="-78"/>
                <a:cs typeface="Sakkal Majalla" panose="02000000000000000000" pitchFamily="2" charset="-78"/>
              </a:rPr>
              <a:t>.</a:t>
            </a:r>
          </a:p>
        </p:txBody>
      </p:sp>
      <p:sp>
        <p:nvSpPr>
          <p:cNvPr id="20" name="عنصر نائب للمحتوى 3"/>
          <p:cNvSpPr txBox="1">
            <a:spLocks/>
          </p:cNvSpPr>
          <p:nvPr/>
        </p:nvSpPr>
        <p:spPr>
          <a:xfrm>
            <a:off x="1846217" y="5868819"/>
            <a:ext cx="7441474" cy="740228"/>
          </a:xfrm>
          <a:prstGeom prst="rect">
            <a:avLst/>
          </a:prstGeom>
        </p:spPr>
        <p:txBody>
          <a:bodyPr vert="horz" lIns="91440" tIns="45720" rIns="91440" bIns="45720" rtlCol="1">
            <a:normAutofit fontScale="925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SA" b="1" dirty="0" smtClean="0">
                <a:latin typeface="Sakkal Majalla" panose="02000000000000000000" pitchFamily="2" charset="-78"/>
                <a:cs typeface="Sakkal Majalla" panose="02000000000000000000" pitchFamily="2" charset="-78"/>
              </a:rPr>
              <a:t>5- تحول الشركات للاستثمار في رأس المال البشري وتبني استراتيجيات المعرفة.</a:t>
            </a:r>
            <a:endParaRPr lang="ar-SA" b="1" dirty="0">
              <a:latin typeface="Sakkal Majalla" panose="02000000000000000000" pitchFamily="2" charset="-78"/>
              <a:cs typeface="Sakkal Majalla" panose="02000000000000000000" pitchFamily="2" charset="-78"/>
            </a:endParaRPr>
          </a:p>
        </p:txBody>
      </p:sp>
      <p:sp>
        <p:nvSpPr>
          <p:cNvPr id="6" name="AutoShape 2" descr="مقدمة عامة في تكنولوجيا المعلومات أو تقنية المعلومات | أيزوتك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8" name="AutoShape 4" descr="استطلاع رأي: كيف يمكن صناعة رأس المال الفكري؟"/>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1" name="AutoShape 6" descr="7 أدوات ضرورية للتعليم الإلكتروني - تعليم جديد"/>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5130" name="Picture 10" descr="إستراتيجية التعلم القائم على الاستقصاء فى بيئات التعلم الإلكترونية - حياتي"/>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165" y="4036256"/>
            <a:ext cx="1633604" cy="1470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685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كيفية تسجيل الملكية الفكرية في السعودية | المحامي سليمان العمري"/>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509" r="16894"/>
          <a:stretch/>
        </p:blipFill>
        <p:spPr bwMode="auto">
          <a:xfrm>
            <a:off x="443065" y="5678226"/>
            <a:ext cx="1123406" cy="105430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مفهوم رأس المال في استخداماته المتعددة - الجمعية السورية للعلوم الاجتماعية"/>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33" r="5065"/>
          <a:stretch/>
        </p:blipFill>
        <p:spPr bwMode="auto">
          <a:xfrm>
            <a:off x="130903" y="4149446"/>
            <a:ext cx="1985042" cy="118398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ما الفرق بين التعليم والتعلم - موضوع"/>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223" y="1660373"/>
            <a:ext cx="2233746" cy="1080109"/>
          </a:xfrm>
          <a:prstGeom prst="rect">
            <a:avLst/>
          </a:prstGeom>
          <a:noFill/>
          <a:extLst>
            <a:ext uri="{909E8E84-426E-40DD-AFC4-6F175D3DCCD1}">
              <a14:hiddenFill xmlns:a14="http://schemas.microsoft.com/office/drawing/2010/main">
                <a:solidFill>
                  <a:srgbClr val="FFFFFF"/>
                </a:solidFill>
              </a14:hiddenFill>
            </a:ext>
          </a:extLst>
        </p:spPr>
      </p:pic>
      <p:pic>
        <p:nvPicPr>
          <p:cNvPr id="7" name="صورة 6"/>
          <p:cNvPicPr>
            <a:picLocks noChangeAspect="1"/>
          </p:cNvPicPr>
          <p:nvPr/>
        </p:nvPicPr>
        <p:blipFill>
          <a:blip r:embed="rId5"/>
          <a:stretch>
            <a:fillRect/>
          </a:stretch>
        </p:blipFill>
        <p:spPr>
          <a:xfrm>
            <a:off x="2563143" y="446619"/>
            <a:ext cx="1470925" cy="998118"/>
          </a:xfrm>
          <a:prstGeom prst="rect">
            <a:avLst/>
          </a:prstGeom>
        </p:spPr>
      </p:pic>
      <p:sp>
        <p:nvSpPr>
          <p:cNvPr id="10" name="شكل حر 9"/>
          <p:cNvSpPr/>
          <p:nvPr/>
        </p:nvSpPr>
        <p:spPr>
          <a:xfrm>
            <a:off x="2386148" y="1659304"/>
            <a:ext cx="9775372" cy="1141458"/>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ln w="57150">
            <a:solidFill>
              <a:srgbClr val="00B0F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1" anchor="ctr"/>
          <a:lstStyle/>
          <a:p>
            <a:pPr algn="ctr"/>
            <a:endParaRPr lang="ar-SA"/>
          </a:p>
        </p:txBody>
      </p:sp>
      <p:sp>
        <p:nvSpPr>
          <p:cNvPr id="11" name="شكل حر 10"/>
          <p:cNvSpPr/>
          <p:nvPr/>
        </p:nvSpPr>
        <p:spPr>
          <a:xfrm>
            <a:off x="3126376" y="2943180"/>
            <a:ext cx="9048207" cy="1141458"/>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ln w="57150">
            <a:solidFill>
              <a:srgbClr val="00B0F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1" anchor="ctr"/>
          <a:lstStyle/>
          <a:p>
            <a:pPr algn="ctr"/>
            <a:endParaRPr lang="ar-SA"/>
          </a:p>
        </p:txBody>
      </p:sp>
      <p:sp>
        <p:nvSpPr>
          <p:cNvPr id="12" name="شكل حر 11"/>
          <p:cNvSpPr/>
          <p:nvPr/>
        </p:nvSpPr>
        <p:spPr>
          <a:xfrm>
            <a:off x="1985553" y="4227535"/>
            <a:ext cx="10175966" cy="1141458"/>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ln w="57150">
            <a:solidFill>
              <a:srgbClr val="00B0F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1" anchor="ctr"/>
          <a:lstStyle/>
          <a:p>
            <a:pPr algn="ctr"/>
            <a:endParaRPr lang="ar-SA"/>
          </a:p>
        </p:txBody>
      </p:sp>
      <p:sp>
        <p:nvSpPr>
          <p:cNvPr id="13" name="شكل حر 12"/>
          <p:cNvSpPr/>
          <p:nvPr/>
        </p:nvSpPr>
        <p:spPr>
          <a:xfrm>
            <a:off x="2255518" y="5511891"/>
            <a:ext cx="9919063" cy="1141458"/>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ln w="57150">
            <a:solidFill>
              <a:srgbClr val="00B0F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1" anchor="ctr"/>
          <a:lstStyle/>
          <a:p>
            <a:pPr algn="ctr"/>
            <a:endParaRPr lang="ar-SA"/>
          </a:p>
        </p:txBody>
      </p:sp>
      <p:sp>
        <p:nvSpPr>
          <p:cNvPr id="18" name="شكل حر 17"/>
          <p:cNvSpPr/>
          <p:nvPr/>
        </p:nvSpPr>
        <p:spPr>
          <a:xfrm>
            <a:off x="3805645" y="374469"/>
            <a:ext cx="8368937" cy="1141458"/>
          </a:xfrm>
          <a:custGeom>
            <a:avLst/>
            <a:gdLst>
              <a:gd name="connsiteX0" fmla="*/ 649659 w 9860281"/>
              <a:gd name="connsiteY0" fmla="*/ 0 h 1141458"/>
              <a:gd name="connsiteX1" fmla="*/ 2558144 w 9860281"/>
              <a:gd name="connsiteY1" fmla="*/ 0 h 1141458"/>
              <a:gd name="connsiteX2" fmla="*/ 3248297 w 9860281"/>
              <a:gd name="connsiteY2" fmla="*/ 0 h 1141458"/>
              <a:gd name="connsiteX3" fmla="*/ 9860281 w 9860281"/>
              <a:gd name="connsiteY3" fmla="*/ 0 h 1141458"/>
              <a:gd name="connsiteX4" fmla="*/ 9860281 w 9860281"/>
              <a:gd name="connsiteY4" fmla="*/ 1141458 h 1141458"/>
              <a:gd name="connsiteX5" fmla="*/ 2598638 w 9860281"/>
              <a:gd name="connsiteY5" fmla="*/ 1141458 h 1141458"/>
              <a:gd name="connsiteX6" fmla="*/ 2558144 w 9860281"/>
              <a:gd name="connsiteY6" fmla="*/ 1141458 h 1141458"/>
              <a:gd name="connsiteX7" fmla="*/ 0 w 9860281"/>
              <a:gd name="connsiteY7" fmla="*/ 1141458 h 114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281" h="1141458">
                <a:moveTo>
                  <a:pt x="649659" y="0"/>
                </a:moveTo>
                <a:lnTo>
                  <a:pt x="2558144" y="0"/>
                </a:lnTo>
                <a:lnTo>
                  <a:pt x="3248297" y="0"/>
                </a:lnTo>
                <a:lnTo>
                  <a:pt x="9860281" y="0"/>
                </a:lnTo>
                <a:lnTo>
                  <a:pt x="9860281" y="1141458"/>
                </a:lnTo>
                <a:lnTo>
                  <a:pt x="2598638" y="1141458"/>
                </a:lnTo>
                <a:lnTo>
                  <a:pt x="2558144" y="1141458"/>
                </a:lnTo>
                <a:lnTo>
                  <a:pt x="0" y="1141458"/>
                </a:lnTo>
                <a:close/>
              </a:path>
            </a:pathLst>
          </a:custGeom>
          <a:ln w="57150">
            <a:solidFill>
              <a:srgbClr val="00B0F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1" anchor="ctr"/>
          <a:lstStyle/>
          <a:p>
            <a:pPr algn="ctr"/>
            <a:endParaRPr lang="ar-SA"/>
          </a:p>
        </p:txBody>
      </p:sp>
      <p:sp>
        <p:nvSpPr>
          <p:cNvPr id="3" name="مستطيل 2"/>
          <p:cNvSpPr/>
          <p:nvPr/>
        </p:nvSpPr>
        <p:spPr>
          <a:xfrm>
            <a:off x="9440092" y="0"/>
            <a:ext cx="2751908" cy="6858000"/>
          </a:xfrm>
          <a:prstGeom prst="rect">
            <a:avLst/>
          </a:prstGeom>
          <a:solidFill>
            <a:srgbClr val="9BECFF"/>
          </a:solidFill>
          <a:ln w="28575">
            <a:solidFill>
              <a:srgbClr val="00B0F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p:cNvSpPr>
            <a:spLocks noGrp="1"/>
          </p:cNvSpPr>
          <p:nvPr>
            <p:ph type="title"/>
          </p:nvPr>
        </p:nvSpPr>
        <p:spPr>
          <a:xfrm>
            <a:off x="9727473" y="882440"/>
            <a:ext cx="2179854" cy="5093120"/>
          </a:xfrm>
          <a:ln>
            <a:solidFill>
              <a:srgbClr val="00B0F0"/>
            </a:solidFill>
          </a:ln>
        </p:spPr>
        <p:style>
          <a:lnRef idx="2">
            <a:schemeClr val="accent5"/>
          </a:lnRef>
          <a:fillRef idx="1">
            <a:schemeClr val="lt1"/>
          </a:fillRef>
          <a:effectRef idx="0">
            <a:schemeClr val="accent5"/>
          </a:effectRef>
          <a:fontRef idx="minor">
            <a:schemeClr val="dk1"/>
          </a:fontRef>
        </p:style>
        <p:txBody>
          <a:bodyPr>
            <a:normAutofit/>
          </a:bodyPr>
          <a:lstStyle/>
          <a:p>
            <a:pPr algn="ctr">
              <a:lnSpc>
                <a:spcPct val="150000"/>
              </a:lnSpc>
            </a:pPr>
            <a:r>
              <a:rPr lang="ar-SA" sz="4000" dirty="0" smtClean="0">
                <a:solidFill>
                  <a:srgbClr val="FF0000"/>
                </a:solidFill>
                <a:latin typeface="Sakkal Majalla" panose="02000000000000000000" pitchFamily="2" charset="-78"/>
                <a:cs typeface="PT Bold Heading" panose="02010400000000000000" pitchFamily="2" charset="-78"/>
              </a:rPr>
              <a:t>التحديات </a:t>
            </a:r>
            <a:r>
              <a:rPr lang="ar-SA" sz="4000" dirty="0">
                <a:solidFill>
                  <a:srgbClr val="FF0000"/>
                </a:solidFill>
                <a:latin typeface="Sakkal Majalla" panose="02000000000000000000" pitchFamily="2" charset="-78"/>
                <a:cs typeface="PT Bold Heading" panose="02010400000000000000" pitchFamily="2" charset="-78"/>
              </a:rPr>
              <a:t>الرئيسية للولوج في </a:t>
            </a:r>
            <a:r>
              <a:rPr lang="ar-SA" sz="4000" dirty="0" err="1">
                <a:solidFill>
                  <a:srgbClr val="0070C0"/>
                </a:solidFill>
                <a:latin typeface="Sakkal Majalla" panose="02000000000000000000" pitchFamily="2" charset="-78"/>
                <a:cs typeface="PT Bold Heading" panose="02010400000000000000" pitchFamily="2" charset="-78"/>
              </a:rPr>
              <a:t>إقتصاد</a:t>
            </a:r>
            <a:r>
              <a:rPr lang="ar-SA" sz="4000" dirty="0">
                <a:solidFill>
                  <a:srgbClr val="0070C0"/>
                </a:solidFill>
                <a:latin typeface="Sakkal Majalla" panose="02000000000000000000" pitchFamily="2" charset="-78"/>
                <a:cs typeface="PT Bold Heading" panose="02010400000000000000" pitchFamily="2" charset="-78"/>
              </a:rPr>
              <a:t> المعرفة:</a:t>
            </a:r>
          </a:p>
        </p:txBody>
      </p:sp>
      <p:sp>
        <p:nvSpPr>
          <p:cNvPr id="4" name="عنصر نائب للمحتوى 3"/>
          <p:cNvSpPr>
            <a:spLocks noGrp="1"/>
          </p:cNvSpPr>
          <p:nvPr>
            <p:ph idx="1"/>
          </p:nvPr>
        </p:nvSpPr>
        <p:spPr>
          <a:xfrm>
            <a:off x="4293326" y="616934"/>
            <a:ext cx="5070566" cy="685202"/>
          </a:xfrm>
        </p:spPr>
        <p:txBody>
          <a:bodyPr>
            <a:noAutofit/>
          </a:bodyPr>
          <a:lstStyle/>
          <a:p>
            <a:pPr marL="0" indent="0">
              <a:lnSpc>
                <a:spcPct val="150000"/>
              </a:lnSpc>
              <a:buNone/>
            </a:pPr>
            <a:r>
              <a:rPr lang="ar-SA" b="1" dirty="0">
                <a:latin typeface="Sakkal Majalla" panose="02000000000000000000" pitchFamily="2" charset="-78"/>
                <a:cs typeface="Sakkal Majalla" panose="02000000000000000000" pitchFamily="2" charset="-78"/>
              </a:rPr>
              <a:t>1- تطوير البنية التحتية لتكنولوجيا المعلومات.</a:t>
            </a:r>
          </a:p>
        </p:txBody>
      </p:sp>
      <p:sp>
        <p:nvSpPr>
          <p:cNvPr id="14" name="عنصر نائب للمحتوى 3"/>
          <p:cNvSpPr txBox="1">
            <a:spLocks/>
          </p:cNvSpPr>
          <p:nvPr/>
        </p:nvSpPr>
        <p:spPr>
          <a:xfrm>
            <a:off x="2528305" y="1979929"/>
            <a:ext cx="6927668" cy="556712"/>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SA" b="1" dirty="0">
                <a:latin typeface="Sakkal Majalla" panose="02000000000000000000" pitchFamily="2" charset="-78"/>
                <a:cs typeface="Sakkal Majalla" panose="02000000000000000000" pitchFamily="2" charset="-78"/>
              </a:rPr>
              <a:t>2- </a:t>
            </a:r>
            <a:r>
              <a:rPr lang="ar-SA" b="1" dirty="0" smtClean="0">
                <a:latin typeface="Sakkal Majalla" panose="02000000000000000000" pitchFamily="2" charset="-78"/>
                <a:cs typeface="Sakkal Majalla" panose="02000000000000000000" pitchFamily="2" charset="-78"/>
              </a:rPr>
              <a:t>تطوير </a:t>
            </a:r>
            <a:r>
              <a:rPr lang="ar-SA" b="1" dirty="0">
                <a:latin typeface="Sakkal Majalla" panose="02000000000000000000" pitchFamily="2" charset="-78"/>
                <a:cs typeface="Sakkal Majalla" panose="02000000000000000000" pitchFamily="2" charset="-78"/>
              </a:rPr>
              <a:t>قطاعات التعليم والتدريب وفقاً لمتطلبات سوق العمل.</a:t>
            </a:r>
          </a:p>
        </p:txBody>
      </p:sp>
      <p:sp>
        <p:nvSpPr>
          <p:cNvPr id="16" name="عنصر نائب للمحتوى 3"/>
          <p:cNvSpPr txBox="1">
            <a:spLocks/>
          </p:cNvSpPr>
          <p:nvPr/>
        </p:nvSpPr>
        <p:spPr>
          <a:xfrm>
            <a:off x="2403566" y="3253596"/>
            <a:ext cx="6927668" cy="552635"/>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SA" b="1" dirty="0">
                <a:latin typeface="Sakkal Majalla" panose="02000000000000000000" pitchFamily="2" charset="-78"/>
                <a:cs typeface="Sakkal Majalla" panose="02000000000000000000" pitchFamily="2" charset="-78"/>
              </a:rPr>
              <a:t>3- </a:t>
            </a:r>
            <a:r>
              <a:rPr lang="ar-SA" b="1" dirty="0" smtClean="0">
                <a:latin typeface="Sakkal Majalla" panose="02000000000000000000" pitchFamily="2" charset="-78"/>
                <a:cs typeface="Sakkal Majalla" panose="02000000000000000000" pitchFamily="2" charset="-78"/>
              </a:rPr>
              <a:t>تمويل </a:t>
            </a:r>
            <a:r>
              <a:rPr lang="ar-SA" b="1" dirty="0">
                <a:latin typeface="Sakkal Majalla" panose="02000000000000000000" pitchFamily="2" charset="-78"/>
                <a:cs typeface="Sakkal Majalla" panose="02000000000000000000" pitchFamily="2" charset="-78"/>
              </a:rPr>
              <a:t>الأبحاث </a:t>
            </a:r>
            <a:r>
              <a:rPr lang="ar-SA" b="1" dirty="0" err="1">
                <a:latin typeface="Sakkal Majalla" panose="02000000000000000000" pitchFamily="2" charset="-78"/>
                <a:cs typeface="Sakkal Majalla" panose="02000000000000000000" pitchFamily="2" charset="-78"/>
              </a:rPr>
              <a:t>والإبتكارات</a:t>
            </a:r>
            <a:r>
              <a:rPr lang="ar-SA" b="1" dirty="0">
                <a:latin typeface="Sakkal Majalla" panose="02000000000000000000" pitchFamily="2" charset="-78"/>
                <a:cs typeface="Sakkal Majalla" panose="02000000000000000000" pitchFamily="2" charset="-78"/>
              </a:rPr>
              <a:t> ودعم نقل التكنولوجيا.</a:t>
            </a:r>
          </a:p>
        </p:txBody>
      </p:sp>
      <p:sp>
        <p:nvSpPr>
          <p:cNvPr id="17" name="عنصر نائب للمحتوى 3"/>
          <p:cNvSpPr txBox="1">
            <a:spLocks/>
          </p:cNvSpPr>
          <p:nvPr/>
        </p:nvSpPr>
        <p:spPr>
          <a:xfrm>
            <a:off x="2344784" y="4519858"/>
            <a:ext cx="6927668" cy="606813"/>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SA" b="1" dirty="0">
                <a:latin typeface="Sakkal Majalla" panose="02000000000000000000" pitchFamily="2" charset="-78"/>
                <a:cs typeface="Sakkal Majalla" panose="02000000000000000000" pitchFamily="2" charset="-78"/>
              </a:rPr>
              <a:t>4- </a:t>
            </a:r>
            <a:r>
              <a:rPr lang="ar-SA" b="1" dirty="0" smtClean="0">
                <a:latin typeface="Sakkal Majalla" panose="02000000000000000000" pitchFamily="2" charset="-78"/>
                <a:cs typeface="Sakkal Majalla" panose="02000000000000000000" pitchFamily="2" charset="-78"/>
              </a:rPr>
              <a:t>تنمية </a:t>
            </a:r>
            <a:r>
              <a:rPr lang="ar-SA" b="1" dirty="0">
                <a:latin typeface="Sakkal Majalla" panose="02000000000000000000" pitchFamily="2" charset="-78"/>
                <a:cs typeface="Sakkal Majalla" panose="02000000000000000000" pitchFamily="2" charset="-78"/>
              </a:rPr>
              <a:t>مهارات القوى البشرية لمواكبة التحديثات التكنولوجية.</a:t>
            </a:r>
          </a:p>
        </p:txBody>
      </p:sp>
      <p:sp>
        <p:nvSpPr>
          <p:cNvPr id="20" name="عنصر نائب للمحتوى 3"/>
          <p:cNvSpPr txBox="1">
            <a:spLocks/>
          </p:cNvSpPr>
          <p:nvPr/>
        </p:nvSpPr>
        <p:spPr>
          <a:xfrm>
            <a:off x="1876697" y="5645333"/>
            <a:ext cx="7441474" cy="74022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ar-SA" b="1" dirty="0" smtClean="0">
                <a:latin typeface="Sakkal Majalla" panose="02000000000000000000" pitchFamily="2" charset="-78"/>
                <a:cs typeface="Sakkal Majalla" panose="02000000000000000000" pitchFamily="2" charset="-78"/>
              </a:rPr>
              <a:t>5- </a:t>
            </a:r>
            <a:r>
              <a:rPr lang="ar-SA" b="1" dirty="0">
                <a:latin typeface="Sakkal Majalla" panose="02000000000000000000" pitchFamily="2" charset="-78"/>
                <a:cs typeface="Sakkal Majalla" panose="02000000000000000000" pitchFamily="2" charset="-78"/>
              </a:rPr>
              <a:t>وضع سياسات حماية الملكية الفكرية وتشجيع ريادة الأعمال.</a:t>
            </a:r>
          </a:p>
        </p:txBody>
      </p:sp>
      <p:sp>
        <p:nvSpPr>
          <p:cNvPr id="6" name="AutoShape 2" descr="مقدمة عامة في تكنولوجيا المعلومات أو تقنية المعلومات | أيزوتك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8" name="AutoShape 4" descr="استطلاع رأي: كيف يمكن صناعة رأس المال الفكري؟"/>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1" name="AutoShape 6" descr="7 أدوات ضرورية للتعليم الإلكتروني - تعليم جديد"/>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5130" name="Picture 10" descr="إستراتيجية التعلم القائم على الاستقصاء فى بيئات التعلم الإلكترونية - حياتي"/>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73738" y="2850803"/>
            <a:ext cx="1509133" cy="1358220"/>
          </a:xfrm>
          <a:prstGeom prst="rect">
            <a:avLst/>
          </a:prstGeom>
          <a:noFill/>
          <a:extLst>
            <a:ext uri="{909E8E84-426E-40DD-AFC4-6F175D3DCCD1}">
              <a14:hiddenFill xmlns:a14="http://schemas.microsoft.com/office/drawing/2010/main">
                <a:solidFill>
                  <a:srgbClr val="FFFFFF"/>
                </a:solidFill>
              </a14:hiddenFill>
            </a:ext>
          </a:extLst>
        </p:spPr>
      </p:pic>
      <p:pic>
        <p:nvPicPr>
          <p:cNvPr id="5" name="صورة 4"/>
          <p:cNvPicPr>
            <a:picLocks noChangeAspect="1"/>
          </p:cNvPicPr>
          <p:nvPr/>
        </p:nvPicPr>
        <p:blipFill rotWithShape="1">
          <a:blip r:embed="rId7"/>
          <a:srcRect l="7606" t="4639" r="4959" b="16826"/>
          <a:stretch/>
        </p:blipFill>
        <p:spPr>
          <a:xfrm>
            <a:off x="1383125" y="5537798"/>
            <a:ext cx="1180018" cy="109209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35168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1263</TotalTime>
  <Words>1567</Words>
  <Application>Microsoft Office PowerPoint</Application>
  <PresentationFormat>ملء الشاشة</PresentationFormat>
  <Paragraphs>241</Paragraphs>
  <Slides>28</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28</vt:i4>
      </vt:variant>
    </vt:vector>
  </HeadingPairs>
  <TitlesOfParts>
    <vt:vector size="37" baseType="lpstr">
      <vt:lpstr>Arial</vt:lpstr>
      <vt:lpstr>BahijMuna-Bold</vt:lpstr>
      <vt:lpstr>Calibri</vt:lpstr>
      <vt:lpstr>Calibri Light</vt:lpstr>
      <vt:lpstr>PT Bold Heading</vt:lpstr>
      <vt:lpstr>Sakkal Majalla</vt:lpstr>
      <vt:lpstr>Times New Roman</vt:lpstr>
      <vt:lpstr>Wingdings</vt:lpstr>
      <vt:lpstr>نسق Office</vt:lpstr>
      <vt:lpstr>الاقتصاد المعرفي</vt:lpstr>
      <vt:lpstr>🎯 الأهداف:</vt:lpstr>
      <vt:lpstr>المقدمة:</vt:lpstr>
      <vt:lpstr>عرض تقديمي في PowerPoint</vt:lpstr>
      <vt:lpstr>عرض تقديمي في PowerPoint</vt:lpstr>
      <vt:lpstr>يمكن تقسيم مراحل التحول إلى اقتصاد المعرفة إلى ما يأتي:</vt:lpstr>
      <vt:lpstr>يمكن تقسيم مراحل التحول إلى اقتصاد المعرفة إلى ما يأتي:</vt:lpstr>
      <vt:lpstr>مراحل التحول إلى إقتصاد المعرفة:</vt:lpstr>
      <vt:lpstr>التحديات الرئيسية للولوج في إقتصاد المعرفة: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صح او خطاء</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الاقتصاد المعرفي</dc:title>
  <dc:creator>FQ</dc:creator>
  <cp:lastModifiedBy>FQ</cp:lastModifiedBy>
  <cp:revision>90</cp:revision>
  <dcterms:created xsi:type="dcterms:W3CDTF">2023-12-06T23:11:42Z</dcterms:created>
  <dcterms:modified xsi:type="dcterms:W3CDTF">2023-12-09T19:46:56Z</dcterms:modified>
</cp:coreProperties>
</file>