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60" r:id="rId2"/>
    <p:sldId id="257" r:id="rId3"/>
    <p:sldId id="263" r:id="rId4"/>
    <p:sldId id="258" r:id="rId5"/>
    <p:sldId id="262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2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4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0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4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5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6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43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5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7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9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4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7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B050"/>
                </a:solidFill>
                <a:cs typeface="PT Bold Heading" panose="02010400000000000000" pitchFamily="2" charset="-78"/>
              </a:rPr>
              <a:t>الفصل </a:t>
            </a:r>
            <a:r>
              <a:rPr lang="ar-SA" dirty="0">
                <a:solidFill>
                  <a:srgbClr val="00B050"/>
                </a:solidFill>
                <a:cs typeface="PT Bold Heading" panose="02010400000000000000" pitchFamily="2" charset="-78"/>
              </a:rPr>
              <a:t>السادس 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4800" dirty="0">
                <a:solidFill>
                  <a:srgbClr val="FF0000"/>
                </a:solidFill>
                <a:cs typeface="PT Bold Heading" panose="02010400000000000000" pitchFamily="2" charset="-78"/>
              </a:rPr>
              <a:t>درس الابتكار والانتاج</a:t>
            </a:r>
          </a:p>
        </p:txBody>
      </p:sp>
    </p:spTree>
    <p:extLst>
      <p:ext uri="{BB962C8B-B14F-4D97-AF65-F5344CB8AC3E}">
        <p14:creationId xmlns:p14="http://schemas.microsoft.com/office/powerpoint/2010/main" val="362747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بسم الله الرحمن الرحيم </a:t>
            </a:r>
            <a:endParaRPr lang="ar-SA" sz="8000" b="1" dirty="0"/>
          </a:p>
        </p:txBody>
      </p:sp>
      <p:sp>
        <p:nvSpPr>
          <p:cNvPr id="6" name="عنصر نائب للصورة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عنصر نائب للمحتوى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7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{وَمَا تَوْفِيقِي إِلَّا بِاللَّهِ ۚ عَلَيْهِ تَوَكَّلْتُ وَإِلَيْهِ أُنِيبُ</a:t>
            </a:r>
            <a:r>
              <a:rPr lang="ar-SA" sz="72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}</a:t>
            </a:r>
          </a:p>
          <a:p>
            <a:pPr marL="0" indent="0" algn="ctr">
              <a:buNone/>
            </a:pPr>
            <a:r>
              <a:rPr lang="ar-SA" sz="4400" dirty="0">
                <a:ln w="3175" cmpd="sng">
                  <a:noFill/>
                </a:ln>
                <a:solidFill>
                  <a:srgbClr val="00B050"/>
                </a:solidFill>
                <a:ea typeface="+mj-ea"/>
                <a:cs typeface="PT Bold Heading" panose="02010400000000000000" pitchFamily="2" charset="-78"/>
              </a:rPr>
              <a:t>اجب مستعيناً بالله على جميع الأسئلة؟؟</a:t>
            </a:r>
            <a:endParaRPr lang="ar-SA" sz="6600" dirty="0">
              <a:solidFill>
                <a:srgbClr val="00B050"/>
              </a:solidFill>
              <a:cs typeface="PT Bold Heading" panose="020104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831" y="1041399"/>
            <a:ext cx="3063347" cy="4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1282336" y="528910"/>
            <a:ext cx="9601200" cy="715962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  <a:cs typeface="PT Bold Heading" panose="02010400000000000000" pitchFamily="2" charset="-78"/>
              </a:rPr>
              <a:t>صح او خطاء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8542664"/>
              </p:ext>
            </p:extLst>
          </p:nvPr>
        </p:nvGraphicFramePr>
        <p:xfrm>
          <a:off x="687976" y="1331960"/>
          <a:ext cx="10789921" cy="46072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4074"/>
                <a:gridCol w="8402840"/>
                <a:gridCol w="1733007"/>
              </a:tblGrid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اجيبي بصح</a:t>
                      </a:r>
                      <a:r>
                        <a:rPr lang="ar-SA" sz="2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أو خطأ على الأسئلة التالية: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الإجابة</a:t>
                      </a:r>
                      <a:endParaRPr lang="ar-SA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أن عملية الإنتاج تتم باستخدام عناصر الإنتاج الأربعة.</a:t>
                      </a:r>
                      <a:endParaRPr lang="ar-SA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أن المسؤولية تقع على المنتج وحده من بيع السلعة للمستهلك.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أن الاستهلاك يعبر عن عمليات الشراء التي يقوم بها الفرد لتلبية حاجاته.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أن التوزيع يهدف إلى زيادة المبيعات بشكل رئيسي.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5. أن زيادة الطلب على منتج ما يدفع المنتج لزيادة إنتاجه وفتح قنوات توزيع جديدة له.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6. أن الإسراف هو الأسلوب الإسلامي للاستهلاك المتوازن.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94240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7. أن الإنتاج والاستهلاك المستدام يهدف إلى تلبية الاحتياجات الحالية دون المساس بقدرة الأجيال المقبلة.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10388" b="16190"/>
          <a:stretch/>
        </p:blipFill>
        <p:spPr bwMode="auto">
          <a:xfrm>
            <a:off x="3326674" y="501671"/>
            <a:ext cx="1454331" cy="7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45668" b="16190"/>
          <a:stretch/>
        </p:blipFill>
        <p:spPr bwMode="auto">
          <a:xfrm>
            <a:off x="1415142" y="1899349"/>
            <a:ext cx="457201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14629" r="10389" b="16190"/>
          <a:stretch/>
        </p:blipFill>
        <p:spPr bwMode="auto">
          <a:xfrm>
            <a:off x="1367245" y="2427018"/>
            <a:ext cx="409302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45668" b="16190"/>
          <a:stretch/>
        </p:blipFill>
        <p:spPr bwMode="auto">
          <a:xfrm>
            <a:off x="1415142" y="2951047"/>
            <a:ext cx="457201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14629" r="10389" b="16190"/>
          <a:stretch/>
        </p:blipFill>
        <p:spPr bwMode="auto">
          <a:xfrm>
            <a:off x="1367245" y="3478716"/>
            <a:ext cx="409302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45668" b="16190"/>
          <a:stretch/>
        </p:blipFill>
        <p:spPr bwMode="auto">
          <a:xfrm>
            <a:off x="1415142" y="3979147"/>
            <a:ext cx="457201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14629" r="10389" b="16190"/>
          <a:stretch/>
        </p:blipFill>
        <p:spPr bwMode="auto">
          <a:xfrm>
            <a:off x="1367245" y="4506816"/>
            <a:ext cx="409302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45668" b="16190"/>
          <a:stretch/>
        </p:blipFill>
        <p:spPr bwMode="auto">
          <a:xfrm>
            <a:off x="1415140" y="5223030"/>
            <a:ext cx="457201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1282336" y="528910"/>
            <a:ext cx="9601200" cy="715962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  <a:cs typeface="PT Bold Heading" panose="02010400000000000000" pitchFamily="2" charset="-78"/>
              </a:rPr>
              <a:t>صح او خطاء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3035255"/>
              </p:ext>
            </p:extLst>
          </p:nvPr>
        </p:nvGraphicFramePr>
        <p:xfrm>
          <a:off x="687976" y="1331960"/>
          <a:ext cx="10789921" cy="46072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4074"/>
                <a:gridCol w="8402840"/>
                <a:gridCol w="1733007"/>
              </a:tblGrid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اجيبي بصح</a:t>
                      </a:r>
                      <a:r>
                        <a:rPr lang="ar-SA" sz="2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أو خطأ على الأسئلة التالية: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الإجابة</a:t>
                      </a:r>
                      <a:endParaRPr lang="ar-SA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أن عملية الإنتاج تتم باستخدام عناصر الإنتاج الأربعة.</a:t>
                      </a:r>
                      <a:endParaRPr lang="ar-SA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PT Bold Heading" panose="02010400000000000000" pitchFamily="2" charset="-78"/>
                        </a:rPr>
                        <a:t>صحيح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أن المسؤولية تقع على المنتج وحده من بيع السلعة للمستهلك.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PT Bold Heading" panose="02010400000000000000" pitchFamily="2" charset="-78"/>
                        </a:rPr>
                        <a:t>خاطئ </a:t>
                      </a:r>
                      <a:endParaRPr lang="ar-SA" sz="2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أن الاستهلاك يعبر عن عمليات الشراء التي يقوم بها الفرد لتلبية حاجاته.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PT Bold Heading" panose="02010400000000000000" pitchFamily="2" charset="-78"/>
                        </a:rPr>
                        <a:t>صحيح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أن التوزيع يهدف إلى زيادة المبيعات بشكل رئيسي.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PT Bold Heading" panose="02010400000000000000" pitchFamily="2" charset="-78"/>
                        </a:rPr>
                        <a:t>خاطئ </a:t>
                      </a:r>
                      <a:endParaRPr lang="ar-SA" sz="2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5. أن زيادة الطلب على منتج ما يدفع المنتج لزيادة إنتاجه وفتح قنوات توزيع جديدة له.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PT Bold Heading" panose="02010400000000000000" pitchFamily="2" charset="-78"/>
                        </a:rPr>
                        <a:t>صحيح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235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6. أن الإسراف هو الأسلوب الإسلامي للاستهلاك المتوازن.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PT Bold Heading" panose="02010400000000000000" pitchFamily="2" charset="-78"/>
                        </a:rPr>
                        <a:t>خاطئ </a:t>
                      </a:r>
                      <a:endParaRPr lang="ar-SA" sz="2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94240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7. أن الإنتاج والاستهلاك المستدام يهدف إلى تلبية الاحتياجات الحالية دون المساس بقدرة الأجيال المقبلة.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PT Bold Heading" panose="02010400000000000000" pitchFamily="2" charset="-78"/>
                        </a:rPr>
                        <a:t>صحيح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10388" b="16190"/>
          <a:stretch/>
        </p:blipFill>
        <p:spPr bwMode="auto">
          <a:xfrm>
            <a:off x="3326674" y="501671"/>
            <a:ext cx="1454331" cy="7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1282335" y="389572"/>
            <a:ext cx="9601200" cy="715962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  <a:cs typeface="PT Bold Heading" panose="02010400000000000000" pitchFamily="2" charset="-78"/>
              </a:rPr>
              <a:t>صح او خطاء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2571634"/>
              </p:ext>
            </p:extLst>
          </p:nvPr>
        </p:nvGraphicFramePr>
        <p:xfrm>
          <a:off x="635722" y="1066346"/>
          <a:ext cx="10894425" cy="51080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27017"/>
                <a:gridCol w="8534401"/>
                <a:gridCol w="1733007"/>
              </a:tblGrid>
              <a:tr h="4364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اجيبي بصح</a:t>
                      </a:r>
                      <a:r>
                        <a:rPr lang="ar-SA" sz="2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أو خطأ على الأسئلة التالية: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الإجابة</a:t>
                      </a:r>
                    </a:p>
                  </a:txBody>
                  <a:tcPr/>
                </a:tc>
              </a:tr>
              <a:tr h="5303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8. أن زيادة الإنتاج لا تؤثر على البيئة بشكل سلبي.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5303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9. أن الاستهلاك الرشيد يتضمن مرحلتي الزراعة والتخزين.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</a:tr>
              <a:tr h="56966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10. أن التوزيع يقتصر على توفير المنتج للمستهلك مباشرة فقط.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52748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11. أن الموزع يقوم بدوره في إيصال المنتجات للمستهلك في النموذج الثاني.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54665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12. أن التسويق هو حلقة الوصل بين المنتج والمستهلك.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66929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13. أن استخدام الموارد بطريقة فعالة والتخلص من النفايات بطريقة صحيحة يتطلبان الإنتاج والاستهلاك المستدام.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6139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14. أن البيئة لا تتأثر بزيادة الأنشطة الصناعية.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/>
                </a:tc>
              </a:tr>
              <a:tr h="57041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15. أن التوزيع يهدف إلى إيصال المنتجات للمستهلكين.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10388" b="16190"/>
          <a:stretch/>
        </p:blipFill>
        <p:spPr bwMode="auto">
          <a:xfrm>
            <a:off x="3335383" y="510379"/>
            <a:ext cx="1454331" cy="7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14629" r="10389" b="16190"/>
          <a:stretch/>
        </p:blipFill>
        <p:spPr bwMode="auto">
          <a:xfrm>
            <a:off x="1282335" y="1562017"/>
            <a:ext cx="409302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45668" b="16190"/>
          <a:stretch/>
        </p:blipFill>
        <p:spPr bwMode="auto">
          <a:xfrm>
            <a:off x="1330232" y="2117984"/>
            <a:ext cx="457201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14629" r="10389" b="16190"/>
          <a:stretch/>
        </p:blipFill>
        <p:spPr bwMode="auto">
          <a:xfrm>
            <a:off x="1282335" y="2645653"/>
            <a:ext cx="409302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45668" b="16190"/>
          <a:stretch/>
        </p:blipFill>
        <p:spPr bwMode="auto">
          <a:xfrm>
            <a:off x="1330232" y="3235339"/>
            <a:ext cx="457201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14629" r="10389" b="16190"/>
          <a:stretch/>
        </p:blipFill>
        <p:spPr bwMode="auto">
          <a:xfrm>
            <a:off x="1282335" y="3763008"/>
            <a:ext cx="409302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45668" b="16190"/>
          <a:stretch/>
        </p:blipFill>
        <p:spPr bwMode="auto">
          <a:xfrm>
            <a:off x="1330231" y="4388023"/>
            <a:ext cx="457201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14629" r="10389" b="16190"/>
          <a:stretch/>
        </p:blipFill>
        <p:spPr bwMode="auto">
          <a:xfrm>
            <a:off x="1282335" y="5066934"/>
            <a:ext cx="409302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45668" b="16190"/>
          <a:stretch/>
        </p:blipFill>
        <p:spPr bwMode="auto">
          <a:xfrm>
            <a:off x="1341114" y="5637347"/>
            <a:ext cx="457201" cy="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1282335" y="389572"/>
            <a:ext cx="9601200" cy="715962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  <a:cs typeface="PT Bold Heading" panose="02010400000000000000" pitchFamily="2" charset="-78"/>
              </a:rPr>
              <a:t>صح او خطاء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6318751"/>
              </p:ext>
            </p:extLst>
          </p:nvPr>
        </p:nvGraphicFramePr>
        <p:xfrm>
          <a:off x="635722" y="1066346"/>
          <a:ext cx="10894425" cy="51080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27017"/>
                <a:gridCol w="8534401"/>
                <a:gridCol w="1733007"/>
              </a:tblGrid>
              <a:tr h="4364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اجيبي بصح</a:t>
                      </a:r>
                      <a:r>
                        <a:rPr lang="ar-SA" sz="2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أو خطأ على الأسئلة التالية: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الإجابة</a:t>
                      </a:r>
                    </a:p>
                  </a:txBody>
                  <a:tcPr/>
                </a:tc>
              </a:tr>
              <a:tr h="5303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8. أن زيادة الإنتاج لا تؤثر على البيئة بشكل سلبي.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PT Bold Heading" panose="02010400000000000000" pitchFamily="2" charset="-78"/>
                        </a:rPr>
                        <a:t>خاطئ </a:t>
                      </a:r>
                    </a:p>
                  </a:txBody>
                  <a:tcPr anchor="ctr"/>
                </a:tc>
              </a:tr>
              <a:tr h="5303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9. أن الاستهلاك الرشيد يتضمن مرحلتي الزراعة والتخزين.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PT Bold Heading" panose="02010400000000000000" pitchFamily="2" charset="-78"/>
                        </a:rPr>
                        <a:t>صحيح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6966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10. أن التوزيع يقتصر على توفير المنتج للمستهلك مباشرة فقط.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PT Bold Heading" panose="02010400000000000000" pitchFamily="2" charset="-78"/>
                        </a:rPr>
                        <a:t>خاطئ </a:t>
                      </a:r>
                      <a:endParaRPr lang="ar-SA" sz="2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2748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11. أن الموزع يقوم بدوره في إيصال المنتجات للمستهلك في النموذج الثاني.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PT Bold Heading" panose="02010400000000000000" pitchFamily="2" charset="-78"/>
                        </a:rPr>
                        <a:t>صحيح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4665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12. أن التسويق هو حلقة الوصل بين المنتج والمستهلك.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PT Bold Heading" panose="02010400000000000000" pitchFamily="2" charset="-78"/>
                        </a:rPr>
                        <a:t>خاطئ </a:t>
                      </a:r>
                      <a:endParaRPr lang="ar-SA" sz="2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66929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13. أن استخدام الموارد بطريقة فعالة والتخلص من النفايات بطريقة صحيحة يتطلبان الإنتاج والاستهلاك المستدام.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PT Bold Heading" panose="02010400000000000000" pitchFamily="2" charset="-78"/>
                        </a:rPr>
                        <a:t>صحيح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6139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14. أن البيئة لا تتأثر بزيادة الأنشطة الصناعية.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PT Bold Heading" panose="02010400000000000000" pitchFamily="2" charset="-78"/>
                        </a:rPr>
                        <a:t>خاطئ </a:t>
                      </a:r>
                      <a:endParaRPr lang="ar-SA" sz="24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7041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15. أن التوزيع يهدف إلى إيصال المنتجات للمستهلكين.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PT Bold Heading" panose="02010400000000000000" pitchFamily="2" charset="-78"/>
                        </a:rPr>
                        <a:t>صحيح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صح أم خطأ .. يمكن تقدير 0.5% من العدد 1507 بالعدد 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4629" r="10388" b="16190"/>
          <a:stretch/>
        </p:blipFill>
        <p:spPr bwMode="auto">
          <a:xfrm>
            <a:off x="3326674" y="501671"/>
            <a:ext cx="1454331" cy="7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51611" y="2142308"/>
            <a:ext cx="7201989" cy="2037805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cs typeface="DecoType Naskh" panose="02010400000000000000" pitchFamily="2" charset="-78"/>
              </a:rPr>
              <a:t>انتهت الأسئلة أتمنى لك التوفيق ...</a:t>
            </a:r>
            <a:endParaRPr lang="ar-SA" sz="5400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49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494</Words>
  <Application>Microsoft Office PowerPoint</Application>
  <PresentationFormat>ملء الشاشة</PresentationFormat>
  <Paragraphs>97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5" baseType="lpstr">
      <vt:lpstr>Arabic Typesetting</vt:lpstr>
      <vt:lpstr>Arial</vt:lpstr>
      <vt:lpstr>DecoType Naskh</vt:lpstr>
      <vt:lpstr>Garamond</vt:lpstr>
      <vt:lpstr>PT Bold Heading</vt:lpstr>
      <vt:lpstr>Sakkal Majalla</vt:lpstr>
      <vt:lpstr>Times New Roman</vt:lpstr>
      <vt:lpstr>عضوي</vt:lpstr>
      <vt:lpstr>الفصل السادس </vt:lpstr>
      <vt:lpstr>بسم الله الرحمن الرحيم </vt:lpstr>
      <vt:lpstr>صح او خطاء</vt:lpstr>
      <vt:lpstr>صح او خطاء</vt:lpstr>
      <vt:lpstr>صح او خطاء</vt:lpstr>
      <vt:lpstr>صح او خطاء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FQ</dc:creator>
  <cp:lastModifiedBy>FQ</cp:lastModifiedBy>
  <cp:revision>11</cp:revision>
  <dcterms:created xsi:type="dcterms:W3CDTF">2023-11-30T22:37:32Z</dcterms:created>
  <dcterms:modified xsi:type="dcterms:W3CDTF">2023-12-01T13:30:43Z</dcterms:modified>
</cp:coreProperties>
</file>